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892" r:id="rId2"/>
    <p:sldId id="2336" r:id="rId3"/>
    <p:sldId id="2337" r:id="rId4"/>
    <p:sldId id="2308" r:id="rId5"/>
    <p:sldId id="2098" r:id="rId6"/>
    <p:sldId id="2281" r:id="rId7"/>
    <p:sldId id="2282" r:id="rId8"/>
    <p:sldId id="2283" r:id="rId9"/>
    <p:sldId id="2284" r:id="rId10"/>
    <p:sldId id="2135" r:id="rId11"/>
    <p:sldId id="2309" r:id="rId12"/>
    <p:sldId id="2310" r:id="rId13"/>
    <p:sldId id="2311" r:id="rId14"/>
    <p:sldId id="2312" r:id="rId15"/>
    <p:sldId id="2313" r:id="rId16"/>
    <p:sldId id="2201" r:id="rId17"/>
    <p:sldId id="2202" r:id="rId18"/>
    <p:sldId id="2203" r:id="rId19"/>
    <p:sldId id="2314" r:id="rId20"/>
    <p:sldId id="2315" r:id="rId21"/>
    <p:sldId id="2316" r:id="rId22"/>
    <p:sldId id="2317" r:id="rId23"/>
    <p:sldId id="2134" r:id="rId24"/>
    <p:sldId id="2318" r:id="rId25"/>
    <p:sldId id="2319" r:id="rId26"/>
    <p:sldId id="2121" r:id="rId27"/>
    <p:sldId id="2326" r:id="rId28"/>
    <p:sldId id="1871" r:id="rId29"/>
    <p:sldId id="2321" r:id="rId30"/>
    <p:sldId id="2322" r:id="rId31"/>
    <p:sldId id="2323" r:id="rId32"/>
    <p:sldId id="2324" r:id="rId33"/>
    <p:sldId id="2325" r:id="rId34"/>
    <p:sldId id="2339" r:id="rId35"/>
    <p:sldId id="2136" r:id="rId36"/>
    <p:sldId id="539" r:id="rId37"/>
    <p:sldId id="461" r:id="rId38"/>
    <p:sldId id="2263" r:id="rId39"/>
    <p:sldId id="424" r:id="rId40"/>
    <p:sldId id="2264" r:id="rId41"/>
    <p:sldId id="2265" r:id="rId42"/>
    <p:sldId id="2266" r:id="rId43"/>
    <p:sldId id="2267" r:id="rId44"/>
    <p:sldId id="2268" r:id="rId45"/>
    <p:sldId id="2269" r:id="rId46"/>
    <p:sldId id="2270" r:id="rId47"/>
    <p:sldId id="2111" r:id="rId48"/>
    <p:sldId id="2271" r:id="rId49"/>
    <p:sldId id="2272" r:id="rId50"/>
    <p:sldId id="2273" r:id="rId51"/>
    <p:sldId id="2274" r:id="rId52"/>
    <p:sldId id="2275" r:id="rId53"/>
    <p:sldId id="2276" r:id="rId54"/>
    <p:sldId id="2286" r:id="rId55"/>
    <p:sldId id="2287" r:id="rId56"/>
    <p:sldId id="2288" r:id="rId57"/>
    <p:sldId id="2289" r:id="rId58"/>
    <p:sldId id="2290" r:id="rId59"/>
    <p:sldId id="2291" r:id="rId60"/>
    <p:sldId id="2293" r:id="rId61"/>
    <p:sldId id="2294" r:id="rId62"/>
    <p:sldId id="2327" r:id="rId63"/>
    <p:sldId id="2328" r:id="rId64"/>
    <p:sldId id="2329" r:id="rId65"/>
    <p:sldId id="2330" r:id="rId66"/>
    <p:sldId id="2331" r:id="rId67"/>
    <p:sldId id="2332" r:id="rId68"/>
    <p:sldId id="2338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538" autoAdjust="0"/>
    <p:restoredTop sz="89144" autoAdjust="0"/>
  </p:normalViewPr>
  <p:slideViewPr>
    <p:cSldViewPr showGuides="1">
      <p:cViewPr>
        <p:scale>
          <a:sx n="70" d="100"/>
          <a:sy n="70" d="100"/>
        </p:scale>
        <p:origin x="1208" y="83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31.07.22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31.07.22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48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quasi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injection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lasting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</a:t>
            </a:r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CR power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injected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GC ~10</a:t>
            </a:r>
            <a:r>
              <a:rPr lang="de-DE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38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erg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Kelner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Aharonian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&amp;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Bugayov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gamma-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neutrinos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proton-proton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Phys. 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74,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034018 (2006);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erratum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79,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039901 (2009).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366C3-95A9-C046-867E-00D582A39F6F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05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26854" indent="-35098640"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8214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5642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84641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12854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D8126C-F17B-C54B-B377-6E3780C0247C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/>
              <a:t>60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-14094147" y="-12779615"/>
            <a:ext cx="16497757" cy="135316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5643" tIns="42821" rIns="85643" bIns="42821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endParaRPr lang="en-US" sz="1700"/>
          </a:p>
        </p:txBody>
      </p:sp>
      <p:sp>
        <p:nvSpPr>
          <p:cNvPr id="93188" name="Text Box 2"/>
          <p:cNvSpPr>
            <a:spLocks noGrp="1" noChangeArrowheads="1"/>
          </p:cNvSpPr>
          <p:nvPr>
            <p:ph type="body"/>
          </p:nvPr>
        </p:nvSpPr>
        <p:spPr>
          <a:xfrm>
            <a:off x="680006" y="4704412"/>
            <a:ext cx="5431714" cy="445269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20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526854" indent="-35098640"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8214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56427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84641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12854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678005" algn="l"/>
                <a:tab pos="1356009" algn="l"/>
                <a:tab pos="2034014" algn="l"/>
                <a:tab pos="271201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73AB87D-5251-4646-AD98-BBFA77B7495A}" type="slidenum">
              <a:rPr lang="en-US" sz="1300">
                <a:solidFill>
                  <a:srgbClr val="000000"/>
                </a:solidFill>
                <a:latin typeface="Times New Roman" charset="0"/>
              </a:rPr>
              <a:pPr eaLnBrk="1"/>
              <a:t>61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-14094147" y="-12779615"/>
            <a:ext cx="16497757" cy="135316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5643" tIns="42821" rIns="85643" bIns="42821" anchor="ctr"/>
          <a:lstStyle>
            <a:lvl1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endParaRPr lang="en-US" sz="1700"/>
          </a:p>
        </p:txBody>
      </p:sp>
      <p:sp>
        <p:nvSpPr>
          <p:cNvPr id="95236" name="Text Box 2"/>
          <p:cNvSpPr>
            <a:spLocks noGrp="1" noChangeArrowheads="1"/>
          </p:cNvSpPr>
          <p:nvPr>
            <p:ph type="body"/>
          </p:nvPr>
        </p:nvSpPr>
        <p:spPr>
          <a:xfrm>
            <a:off x="680006" y="4704412"/>
            <a:ext cx="5431714" cy="445269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61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a population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366C3-95A9-C046-867E-00D582A39F6F}" type="slidenum">
              <a:rPr lang="de-DE" smtClean="0"/>
              <a:pPr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37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81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What about energy conservation, E_gamma scales with E_e^2?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21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BD0EBD1-494B-D446-BC8E-316F4792948D}" type="slidenum">
              <a:rPr lang="en-US"/>
              <a:pPr/>
              <a:t>36</a:t>
            </a:fld>
            <a:endParaRPr lang="en-US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-14094147" y="-12779615"/>
            <a:ext cx="16497757" cy="135316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5643" tIns="42821" rIns="85643" bIns="42821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222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0005" y="4704412"/>
            <a:ext cx="5430327" cy="4451133"/>
          </a:xfrm>
          <a:noFill/>
          <a:ln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95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366C3-95A9-C046-867E-00D582A39F6F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2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366C3-95A9-C046-867E-00D582A39F6F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44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-14093869" y="-12779772"/>
            <a:ext cx="16497109" cy="135313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05351"/>
            <a:ext cx="5430882" cy="4454260"/>
          </a:xfrm>
          <a:noFill/>
          <a:ln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84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56260A-C828-4E6C-9C6C-5240F4782319}" type="slidenum">
              <a:rPr lang="en-GB" altLang="fr-FR" sz="1400" smtClean="0">
                <a:ea typeface="WenQuanYi Zen Hei Sharp" charset="0"/>
              </a:rPr>
              <a:pPr>
                <a:spcBef>
                  <a:spcPct val="0"/>
                </a:spcBef>
              </a:pPr>
              <a:t>46</a:t>
            </a:fld>
            <a:endParaRPr lang="en-GB" altLang="fr-FR" sz="1400">
              <a:ea typeface="WenQuanYi Zen Hei Sharp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825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One interpretation:</a:t>
            </a:r>
            <a:r>
              <a:rPr lang="en-US" baseline="0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CRs diffuse faster @ </a:t>
            </a:r>
            <a:r>
              <a:rPr lang="en-US" dirty="0" err="1">
                <a:solidFill>
                  <a:srgbClr val="0000FF"/>
                </a:solidFill>
              </a:rPr>
              <a:t>TeV</a:t>
            </a:r>
            <a:r>
              <a:rPr lang="en-US" dirty="0">
                <a:solidFill>
                  <a:srgbClr val="0000FF"/>
                </a:solidFill>
              </a:rPr>
              <a:t> energies</a:t>
            </a:r>
          </a:p>
          <a:p>
            <a:r>
              <a:rPr lang="en-US" dirty="0">
                <a:solidFill>
                  <a:srgbClr val="0000FF"/>
                </a:solidFill>
              </a:rPr>
              <a:t>			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 CRs have not yet reached all clouds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058968-8D2F-2D43-80CA-A294A26FA4CC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43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306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90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3" indent="0">
              <a:buNone/>
              <a:defRPr sz="1800"/>
            </a:lvl2pPr>
            <a:lvl3pPr marL="913986" indent="0">
              <a:buNone/>
              <a:defRPr sz="1600"/>
            </a:lvl3pPr>
            <a:lvl4pPr marL="1370980" indent="0">
              <a:buNone/>
              <a:defRPr sz="1400"/>
            </a:lvl4pPr>
            <a:lvl5pPr marL="1827972" indent="0">
              <a:buNone/>
              <a:defRPr sz="1400"/>
            </a:lvl5pPr>
            <a:lvl6pPr marL="2284966" indent="0">
              <a:buNone/>
              <a:defRPr sz="1400"/>
            </a:lvl6pPr>
            <a:lvl7pPr marL="2741958" indent="0">
              <a:buNone/>
              <a:defRPr sz="1400"/>
            </a:lvl7pPr>
            <a:lvl8pPr marL="3198953" indent="0">
              <a:buNone/>
              <a:defRPr sz="1400"/>
            </a:lvl8pPr>
            <a:lvl9pPr marL="36559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8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6" r:id="rId19"/>
    <p:sldLayoutId id="2147483687" r:id="rId20"/>
    <p:sldLayoutId id="214748368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w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7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jpeg"/><Relationship Id="rId11" Type="http://schemas.openxmlformats.org/officeDocument/2006/relationships/image" Target="../media/image49.jpeg"/><Relationship Id="rId5" Type="http://schemas.openxmlformats.org/officeDocument/2006/relationships/image" Target="../media/image51.jpeg"/><Relationship Id="rId10" Type="http://schemas.openxmlformats.org/officeDocument/2006/relationships/image" Target="../media/image48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6B2860-7A3B-D346-B624-7DCC56F3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" t="18118" r="-104" b="32242"/>
          <a:stretch/>
        </p:blipFill>
        <p:spPr>
          <a:xfrm>
            <a:off x="13737" y="0"/>
            <a:ext cx="12280501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6D11E-AE06-F44D-9AD6-3452FF92BB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Gamma-ray astronomy with Imaging Air Cherenkov Telescopes</a:t>
            </a:r>
            <a:endParaRPr lang="de-DE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94384F-BCB4-9E44-926E-9C28AF303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Lecture</a:t>
            </a:r>
            <a:r>
              <a:rPr lang="de-DE" dirty="0"/>
              <a:t>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DD453-B977-8C4D-98D3-47380F5D0B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Christian Stegmann</a:t>
            </a:r>
          </a:p>
          <a:p>
            <a:r>
              <a:rPr lang="de-DE" dirty="0"/>
              <a:t>International School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Ray </a:t>
            </a:r>
            <a:r>
              <a:rPr lang="de-DE" dirty="0" err="1"/>
              <a:t>Astrophysics</a:t>
            </a:r>
            <a:endParaRPr lang="de-DE" dirty="0"/>
          </a:p>
          <a:p>
            <a:r>
              <a:rPr lang="de-DE" dirty="0"/>
              <a:t>Erice, </a:t>
            </a:r>
            <a:r>
              <a:rPr lang="de-DE" dirty="0" err="1"/>
              <a:t>July</a:t>
            </a:r>
            <a:r>
              <a:rPr lang="de-DE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26015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treatment &amp; detailed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6FAB3-6F52-32EA-2C6E-508F0FD90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Bremsstrahlung, Synchrotron Radiation, and Compton Scattering of High-Energy Electrons Traversing Dilute Gases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Blumenthal &amp; Gould, Reviews of Modern Physics, vol. 42, pp. 237-271</a:t>
            </a:r>
            <a:endParaRPr lang="en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BA190-3D95-B31B-04A2-70E35BEF73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reference:</a:t>
            </a:r>
          </a:p>
          <a:p>
            <a:endParaRPr lang="en-DE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2357897" y="2539882"/>
            <a:ext cx="777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br>
              <a:rPr lang="en-US" dirty="0"/>
            </a:b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332E1-84CD-AF83-2F37-859ADEE89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973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F583-3411-3CAF-8551-7A111EE1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B3067-25F3-C7A5-23CD-C184B9FF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296AC-8DB4-4FDD-550A-65E0CF3A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1A1FA-7158-1D26-08D6-A4464FDD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200B3-7AE5-450E-D5D3-C37BAEB658FD}"/>
              </a:ext>
            </a:extLst>
          </p:cNvPr>
          <p:cNvSpPr txBox="1"/>
          <p:nvPr/>
        </p:nvSpPr>
        <p:spPr>
          <a:xfrm rot="19893448">
            <a:off x="3113985" y="2920098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Comic Sans MS"/>
              </a:rPr>
              <a:t>Inverse Compton Scattering</a:t>
            </a:r>
          </a:p>
        </p:txBody>
      </p:sp>
    </p:spTree>
    <p:extLst>
      <p:ext uri="{BB962C8B-B14F-4D97-AF65-F5344CB8AC3E}">
        <p14:creationId xmlns:p14="http://schemas.microsoft.com/office/powerpoint/2010/main" val="16102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316358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2184471-9DBA-3AFC-C041-5F140DCF1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7" y="4633551"/>
                <a:ext cx="11376025" cy="1783125"/>
              </a:xfrm>
            </p:spPr>
            <p:txBody>
              <a:bodyPr/>
              <a:lstStyle/>
              <a:p>
                <a:r>
                  <a:rPr lang="en-US" sz="2400" dirty="0"/>
                  <a:t>total cross section </a:t>
                </a:r>
                <a:r>
                  <a:rPr lang="en-US" sz="2400" dirty="0">
                    <a:latin typeface="Symbol" charset="2"/>
                    <a:cs typeface="Symbol" charset="2"/>
                  </a:rPr>
                  <a:t>s</a:t>
                </a:r>
                <a:r>
                  <a:rPr lang="en-US" sz="2400" dirty="0"/>
                  <a:t> depends only on </a:t>
                </a:r>
                <a:r>
                  <a:rPr lang="en-US" sz="2400" dirty="0" err="1"/>
                  <a:t>cms</a:t>
                </a:r>
                <a:r>
                  <a:rPr lang="en-US" sz="2400" dirty="0"/>
                  <a:t> energy √s</a:t>
                </a:r>
              </a:p>
              <a:p>
                <a:r>
                  <a:rPr lang="en-US" sz="2400" dirty="0"/>
                  <a:t>in units where </a:t>
                </a:r>
                <a:r>
                  <a:rPr lang="en-US" sz="2400" dirty="0" err="1"/>
                  <a:t>ħ</a:t>
                </a:r>
                <a:r>
                  <a:rPr lang="en-US" sz="2400" dirty="0"/>
                  <a:t> = c = 1, </a:t>
                </a:r>
                <a:r>
                  <a:rPr lang="en-US" sz="2400" dirty="0">
                    <a:latin typeface="Symbol" charset="2"/>
                    <a:cs typeface="Symbol" charset="2"/>
                  </a:rPr>
                  <a:t>s </a:t>
                </a:r>
                <a:r>
                  <a:rPr lang="en-US" sz="2400" dirty="0"/>
                  <a:t>has dimension 1/E</a:t>
                </a:r>
                <a:r>
                  <a:rPr lang="en-US" sz="2400" baseline="30000" dirty="0"/>
                  <a:t>2</a:t>
                </a:r>
                <a:endParaRPr lang="en-US" sz="2400" dirty="0"/>
              </a:p>
              <a:p>
                <a:r>
                  <a:rPr lang="en-US" sz="2400" dirty="0"/>
                  <a:t>hence up to factors of order unity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endParaRPr lang="en-DE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2184471-9DBA-3AFC-C041-5F140DCF1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7" y="4633551"/>
                <a:ext cx="11376025" cy="1783125"/>
              </a:xfrm>
              <a:blipFill>
                <a:blip r:embed="rId3"/>
                <a:stretch>
                  <a:fillRect l="-1563" t="-4930" b="-140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394765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495176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3668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2996006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2996006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5831" y="3262690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background,</a:t>
            </a:r>
          </a:p>
          <a:p>
            <a:r>
              <a:rPr lang="en-US" dirty="0"/>
              <a:t>infrared, visible,</a:t>
            </a:r>
          </a:p>
          <a:p>
            <a:r>
              <a:rPr lang="en-US" dirty="0"/>
              <a:t>UV, X-ray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4616" y="351198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28600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60672" y="4256512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63438" y="405645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D0FD0-C63D-75BE-6089-97E2A3A1108C}"/>
              </a:ext>
            </a:extLst>
          </p:cNvPr>
          <p:cNvSpPr txBox="1"/>
          <p:nvPr/>
        </p:nvSpPr>
        <p:spPr>
          <a:xfrm>
            <a:off x="6668613" y="2570096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22BDF-9F1B-C726-BD44-6FF2AD7BFFA6}"/>
              </a:ext>
            </a:extLst>
          </p:cNvPr>
          <p:cNvSpPr txBox="1"/>
          <p:nvPr/>
        </p:nvSpPr>
        <p:spPr>
          <a:xfrm>
            <a:off x="4887950" y="2570096"/>
            <a:ext cx="1497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1/137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12EB171-5533-849F-8906-AAAAE085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872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6DDD3-8D81-33B6-350F-12EF49C3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97E9D-459A-3FBC-B0DE-06AD87BEC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for simplicity, consider head-on collision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b="1" dirty="0"/>
              <a:t>Thomson limit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Klein-</a:t>
            </a:r>
            <a:r>
              <a:rPr lang="en-US" sz="2400" b="1" dirty="0" err="1"/>
              <a:t>Nishina</a:t>
            </a:r>
            <a:r>
              <a:rPr lang="en-US" sz="2400" b="1" dirty="0"/>
              <a:t> limit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183BA-CAA6-5F87-6A07-09A42B8B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1378E-4D48-528A-7C7C-4E911F0C7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5DDB6-7653-1097-9889-EA864475C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flipV="1">
            <a:off x="8000247" y="1360876"/>
            <a:ext cx="2050955" cy="492200"/>
          </a:xfrm>
          <a:prstGeom prst="rect">
            <a:avLst/>
          </a:prstGeom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D4CD78-C68A-233A-00C5-A28949EBFD5E}"/>
              </a:ext>
            </a:extLst>
          </p:cNvPr>
          <p:cNvCxnSpPr/>
          <p:nvPr/>
        </p:nvCxnSpPr>
        <p:spPr>
          <a:xfrm flipV="1">
            <a:off x="6471190" y="1638161"/>
            <a:ext cx="1497018" cy="208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A1A95F-4912-5800-466C-16CE9BE53224}"/>
                  </a:ext>
                </a:extLst>
              </p:cNvPr>
              <p:cNvSpPr txBox="1"/>
              <p:nvPr/>
            </p:nvSpPr>
            <p:spPr>
              <a:xfrm>
                <a:off x="3337473" y="2264708"/>
                <a:ext cx="6389698" cy="497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A1A95F-4912-5800-466C-16CE9BE53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473" y="2264708"/>
                <a:ext cx="6389698" cy="497252"/>
              </a:xfrm>
              <a:prstGeom prst="rect">
                <a:avLst/>
              </a:prstGeom>
              <a:blipFill>
                <a:blip r:embed="rId3"/>
                <a:stretch>
                  <a:fillRect t="-7500" b="-25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912DD8-464F-7CB2-B4FC-CB464AED64E8}"/>
                  </a:ext>
                </a:extLst>
              </p:cNvPr>
              <p:cNvSpPr txBox="1"/>
              <p:nvPr/>
            </p:nvSpPr>
            <p:spPr>
              <a:xfrm>
                <a:off x="3597458" y="3359790"/>
                <a:ext cx="1965218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4 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912DD8-464F-7CB2-B4FC-CB464AED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458" y="3359790"/>
                <a:ext cx="1965218" cy="405304"/>
              </a:xfrm>
              <a:prstGeom prst="rect">
                <a:avLst/>
              </a:prstGeom>
              <a:blipFill>
                <a:blip r:embed="rId4"/>
                <a:stretch>
                  <a:fillRect l="-3205" t="-6061" b="-272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C7F139-050D-9C55-1A52-7B7A7A0826C8}"/>
                  </a:ext>
                </a:extLst>
              </p:cNvPr>
              <p:cNvSpPr txBox="1"/>
              <p:nvPr/>
            </p:nvSpPr>
            <p:spPr>
              <a:xfrm>
                <a:off x="3602378" y="3828613"/>
                <a:ext cx="3765070" cy="816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; 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C7F139-050D-9C55-1A52-7B7A7A08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378" y="3828613"/>
                <a:ext cx="3765070" cy="816827"/>
              </a:xfrm>
              <a:prstGeom prst="rect">
                <a:avLst/>
              </a:prstGeom>
              <a:blipFill>
                <a:blip r:embed="rId5"/>
                <a:stretch>
                  <a:fillRect l="-336"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D245D-76F6-265E-B733-D9C46817DF16}"/>
                  </a:ext>
                </a:extLst>
              </p:cNvPr>
              <p:cNvSpPr txBox="1"/>
              <p:nvPr/>
            </p:nvSpPr>
            <p:spPr>
              <a:xfrm>
                <a:off x="3597458" y="5250346"/>
                <a:ext cx="1965218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4 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FD245D-76F6-265E-B733-D9C46817D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458" y="5250346"/>
                <a:ext cx="1965218" cy="405304"/>
              </a:xfrm>
              <a:prstGeom prst="rect">
                <a:avLst/>
              </a:prstGeom>
              <a:blipFill>
                <a:blip r:embed="rId6"/>
                <a:stretch>
                  <a:fillRect l="-3205" t="-6061" b="-272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36ACFC-0BBF-1E7C-CB97-B30DFCF9A41F}"/>
                  </a:ext>
                </a:extLst>
              </p:cNvPr>
              <p:cNvSpPr txBox="1"/>
              <p:nvPr/>
            </p:nvSpPr>
            <p:spPr>
              <a:xfrm>
                <a:off x="3597458" y="5795404"/>
                <a:ext cx="3727174" cy="844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; 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36ACFC-0BBF-1E7C-CB97-B30DFCF9A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458" y="5795404"/>
                <a:ext cx="3727174" cy="844142"/>
              </a:xfrm>
              <a:prstGeom prst="rect">
                <a:avLst/>
              </a:prstGeom>
              <a:blipFill>
                <a:blip r:embed="rId7"/>
                <a:stretch>
                  <a:fillRect l="-340" r="-680" b="-134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FE8523-5F55-1604-BC5A-3C17626BC75F}"/>
                  </a:ext>
                </a:extLst>
              </p:cNvPr>
              <p:cNvSpPr txBox="1"/>
              <p:nvPr/>
            </p:nvSpPr>
            <p:spPr>
              <a:xfrm>
                <a:off x="10537324" y="2338332"/>
                <a:ext cx="12466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FE8523-5F55-1604-BC5A-3C17626BC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324" y="2338332"/>
                <a:ext cx="1246688" cy="369332"/>
              </a:xfrm>
              <a:prstGeom prst="rect">
                <a:avLst/>
              </a:prstGeom>
              <a:blipFill>
                <a:blip r:embed="rId8"/>
                <a:stretch>
                  <a:fillRect l="-4040" b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97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A784-A192-857B-DB4C-7D839C2A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BF38F-711A-8345-D254-187B0F9CF2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sz="2400" dirty="0"/>
                  <a:t>In useful units</a:t>
                </a:r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r>
                  <a:rPr lang="en-GB" sz="2400" dirty="0"/>
                  <a:t>C</a:t>
                </a:r>
                <a:r>
                  <a:rPr lang="en-DE" sz="2400" dirty="0"/>
                  <a:t>orrect answer is 16 </a:t>
                </a:r>
                <a:r>
                  <a:rPr lang="en-DE" sz="2400" dirty="0">
                    <a:sym typeface="Wingdings" pitchFamily="2" charset="2"/>
                  </a:rPr>
                  <a:t> 6</a:t>
                </a:r>
              </a:p>
              <a:p>
                <a:endParaRPr lang="en-DE" dirty="0">
                  <a:sym typeface="Wingdings" pitchFamily="2" charset="2"/>
                </a:endParaRPr>
              </a:p>
              <a:p>
                <a:r>
                  <a:rPr lang="en-DE" sz="2400" dirty="0">
                    <a:sym typeface="Wingdings" pitchFamily="2" charset="2"/>
                  </a:rPr>
                  <a:t>“Thomson cross section” 	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6.6 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∙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−29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BF38F-711A-8345-D254-187B0F9CF2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3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1AF03-AD4B-65C1-A206-3DE4B09A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D1058-D01E-3B8A-8691-CF380DCBE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BA1595-7C7A-1178-A8DB-C110E8661181}"/>
                  </a:ext>
                </a:extLst>
              </p:cNvPr>
              <p:cNvSpPr txBox="1"/>
              <p:nvPr/>
            </p:nvSpPr>
            <p:spPr>
              <a:xfrm>
                <a:off x="2135560" y="2132856"/>
                <a:ext cx="6027227" cy="9103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4 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BA1595-7C7A-1178-A8DB-C110E8661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60" y="2132856"/>
                <a:ext cx="6027227" cy="910314"/>
              </a:xfrm>
              <a:prstGeom prst="rect">
                <a:avLst/>
              </a:prstGeom>
              <a:blipFill>
                <a:blip r:embed="rId3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C7E77F-E24C-BDDB-3ABF-5A77763301D2}"/>
                  </a:ext>
                </a:extLst>
              </p:cNvPr>
              <p:cNvSpPr txBox="1"/>
              <p:nvPr/>
            </p:nvSpPr>
            <p:spPr>
              <a:xfrm>
                <a:off x="8913978" y="2434124"/>
                <a:ext cx="25745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≈200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𝑓𝑚</m:t>
                      </m:r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C7E77F-E24C-BDDB-3ABF-5A777633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978" y="2434124"/>
                <a:ext cx="2574551" cy="369332"/>
              </a:xfrm>
              <a:prstGeom prst="rect">
                <a:avLst/>
              </a:prstGeom>
              <a:blipFill>
                <a:blip r:embed="rId4"/>
                <a:stretch>
                  <a:fillRect l="-1961" t="-6667" r="-3431" b="-4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12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316358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84471-9DBA-3AFC-C041-5F140DCF1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5375382"/>
            <a:ext cx="11376025" cy="1041294"/>
          </a:xfrm>
        </p:spPr>
        <p:txBody>
          <a:bodyPr/>
          <a:lstStyle/>
          <a:p>
            <a:r>
              <a:rPr lang="en-US" sz="2400" dirty="0"/>
              <a:t>Thomson limit </a:t>
            </a:r>
            <a:br>
              <a:rPr lang="en-US" dirty="0"/>
            </a:br>
            <a:endParaRPr lang="en-US" dirty="0"/>
          </a:p>
          <a:p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394765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495176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3668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2996006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2996006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5831" y="3262690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background,</a:t>
            </a:r>
          </a:p>
          <a:p>
            <a:r>
              <a:rPr lang="en-US" dirty="0"/>
              <a:t>infrared, visible,</a:t>
            </a:r>
          </a:p>
          <a:p>
            <a:r>
              <a:rPr lang="en-US" dirty="0"/>
              <a:t>UV, X-ray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4616" y="351198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286009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60672" y="4256512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63438" y="405645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D0FD0-C63D-75BE-6089-97E2A3A1108C}"/>
              </a:ext>
            </a:extLst>
          </p:cNvPr>
          <p:cNvSpPr txBox="1"/>
          <p:nvPr/>
        </p:nvSpPr>
        <p:spPr>
          <a:xfrm>
            <a:off x="6668613" y="2570096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22BDF-9F1B-C726-BD44-6FF2AD7BFFA6}"/>
              </a:ext>
            </a:extLst>
          </p:cNvPr>
          <p:cNvSpPr txBox="1"/>
          <p:nvPr/>
        </p:nvSpPr>
        <p:spPr>
          <a:xfrm>
            <a:off x="4887950" y="2570096"/>
            <a:ext cx="1497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1/137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29998C-377D-2AB7-C99A-DDE3D9FCDC76}"/>
                  </a:ext>
                </a:extLst>
              </p:cNvPr>
              <p:cNvSpPr txBox="1"/>
              <p:nvPr/>
            </p:nvSpPr>
            <p:spPr>
              <a:xfrm>
                <a:off x="3397061" y="4698487"/>
                <a:ext cx="3347263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29998C-377D-2AB7-C99A-DDE3D9FCD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061" y="4698487"/>
                <a:ext cx="3347263" cy="405304"/>
              </a:xfrm>
              <a:prstGeom prst="rect">
                <a:avLst/>
              </a:prstGeom>
              <a:blipFill>
                <a:blip r:embed="rId3"/>
                <a:stretch>
                  <a:fillRect l="-379" t="-6250" r="-758" b="-28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81D5F3-188C-9EAC-5115-3016BB4FBCFC}"/>
                  </a:ext>
                </a:extLst>
              </p:cNvPr>
              <p:cNvSpPr txBox="1"/>
              <p:nvPr/>
            </p:nvSpPr>
            <p:spPr>
              <a:xfrm>
                <a:off x="3363579" y="5404460"/>
                <a:ext cx="1965218" cy="405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4 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81D5F3-188C-9EAC-5115-3016BB4FB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579" y="5404460"/>
                <a:ext cx="1965218" cy="405304"/>
              </a:xfrm>
              <a:prstGeom prst="rect">
                <a:avLst/>
              </a:prstGeom>
              <a:blipFill>
                <a:blip r:embed="rId4"/>
                <a:stretch>
                  <a:fillRect l="-2564" t="-6061" r="-641" b="-272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9839C7-9B7A-C1C5-6A5D-30A254428589}"/>
                  </a:ext>
                </a:extLst>
              </p:cNvPr>
              <p:cNvSpPr txBox="1"/>
              <p:nvPr/>
            </p:nvSpPr>
            <p:spPr>
              <a:xfrm>
                <a:off x="8072170" y="4696103"/>
                <a:ext cx="12466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9839C7-9B7A-C1C5-6A5D-30A254428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70" y="4696103"/>
                <a:ext cx="1246688" cy="369332"/>
              </a:xfrm>
              <a:prstGeom prst="rect">
                <a:avLst/>
              </a:prstGeom>
              <a:blipFill>
                <a:blip r:embed="rId5"/>
                <a:stretch>
                  <a:fillRect l="-4040"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F32C860-9D59-E393-2A5D-07238ECD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457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81352-1712-685E-25DB-25BF1ABBE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CM frame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Thomson limit </a:t>
            </a:r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pPr>
              <a:buFont typeface="Wingdings" pitchFamily="2" charset="2"/>
              <a:buChar char="à"/>
            </a:pPr>
            <a:r>
              <a:rPr lang="en-DE" sz="2400" dirty="0">
                <a:sym typeface="Wingdings" pitchFamily="2" charset="2"/>
              </a:rPr>
              <a:t>all energy carried by gamma</a:t>
            </a:r>
          </a:p>
          <a:p>
            <a:pPr>
              <a:buFont typeface="Wingdings" pitchFamily="2" charset="2"/>
              <a:buChar char="à"/>
            </a:pPr>
            <a:endParaRPr lang="en-DE" sz="2400" dirty="0">
              <a:sym typeface="Wingdings" pitchFamily="2" charset="2"/>
            </a:endParaRPr>
          </a:p>
          <a:p>
            <a:pPr marL="0" indent="0">
              <a:buNone/>
            </a:pPr>
            <a:endParaRPr lang="en-DE" sz="2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2400" dirty="0">
                <a:sym typeface="Wingdings" pitchFamily="2" charset="2"/>
              </a:rPr>
              <a:t>Lab frame: boost by </a:t>
            </a:r>
            <a:endParaRPr lang="en-D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36A8-69D4-3648-7EC1-C0B221B52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Oval 5"/>
          <p:cNvSpPr/>
          <p:nvPr/>
        </p:nvSpPr>
        <p:spPr>
          <a:xfrm>
            <a:off x="4508013" y="1704303"/>
            <a:ext cx="355600" cy="355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87349" y="129271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m* 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405737" y="1882103"/>
            <a:ext cx="210227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905396" y="1704303"/>
            <a:ext cx="2018636" cy="540422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8752E-6AE3-C538-C259-3D5B5A5F5545}"/>
                  </a:ext>
                </a:extLst>
              </p:cNvPr>
              <p:cNvSpPr txBox="1"/>
              <p:nvPr/>
            </p:nvSpPr>
            <p:spPr>
              <a:xfrm>
                <a:off x="7627043" y="1727169"/>
                <a:ext cx="1924694" cy="354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DE" sz="20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DE" sz="2000" dirty="0"/>
                  <a:t> </a:t>
                </a:r>
                <a:endParaRPr lang="en-DE" sz="2000" dirty="0" err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88752E-6AE3-C538-C259-3D5B5A5F5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043" y="1727169"/>
                <a:ext cx="1924694" cy="354392"/>
              </a:xfrm>
              <a:prstGeom prst="rect">
                <a:avLst/>
              </a:prstGeom>
              <a:blipFill>
                <a:blip r:embed="rId3"/>
                <a:stretch>
                  <a:fillRect l="-4575" t="-13793" b="-379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678045-089D-C733-0422-C39443756A1E}"/>
                  </a:ext>
                </a:extLst>
              </p:cNvPr>
              <p:cNvSpPr txBox="1"/>
              <p:nvPr/>
            </p:nvSpPr>
            <p:spPr>
              <a:xfrm>
                <a:off x="2582521" y="2497589"/>
                <a:ext cx="12304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678045-089D-C733-0422-C39443756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21" y="2497589"/>
                <a:ext cx="1230401" cy="369332"/>
              </a:xfrm>
              <a:prstGeom prst="rect">
                <a:avLst/>
              </a:prstGeom>
              <a:blipFill>
                <a:blip r:embed="rId4"/>
                <a:stretch>
                  <a:fillRect l="-5155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8E61BE-5B5B-7101-6071-A3188CD38A4F}"/>
                  </a:ext>
                </a:extLst>
              </p:cNvPr>
              <p:cNvSpPr txBox="1"/>
              <p:nvPr/>
            </p:nvSpPr>
            <p:spPr>
              <a:xfrm>
                <a:off x="3951469" y="2963786"/>
                <a:ext cx="4289059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bSup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8E61BE-5B5B-7101-6071-A3188CD38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469" y="2963786"/>
                <a:ext cx="4289059" cy="803553"/>
              </a:xfrm>
              <a:prstGeom prst="rect">
                <a:avLst/>
              </a:prstGeom>
              <a:blipFill>
                <a:blip r:embed="rId5"/>
                <a:stretch>
                  <a:fillRect l="-592" b="-62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F1AAE6-4285-4055-D54D-C7F7CAAEC2CA}"/>
                  </a:ext>
                </a:extLst>
              </p:cNvPr>
              <p:cNvSpPr txBox="1"/>
              <p:nvPr/>
            </p:nvSpPr>
            <p:spPr>
              <a:xfrm>
                <a:off x="2582521" y="4616090"/>
                <a:ext cx="6848991" cy="77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+4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F1AAE6-4285-4055-D54D-C7F7CAAEC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21" y="4616090"/>
                <a:ext cx="6848991" cy="774827"/>
              </a:xfrm>
              <a:prstGeom prst="rect">
                <a:avLst/>
              </a:prstGeom>
              <a:blipFill>
                <a:blip r:embed="rId6"/>
                <a:stretch>
                  <a:fillRect l="-185" r="-185" b="-64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40BAE3-9499-3FBA-E9A6-F28292118A88}"/>
                  </a:ext>
                </a:extLst>
              </p:cNvPr>
              <p:cNvSpPr txBox="1"/>
              <p:nvPr/>
            </p:nvSpPr>
            <p:spPr>
              <a:xfrm>
                <a:off x="3204998" y="5590424"/>
                <a:ext cx="4288418" cy="826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⟹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DE" sz="2400" dirty="0" err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40BAE3-9499-3FBA-E9A6-F28292118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98" y="5590424"/>
                <a:ext cx="4288418" cy="826252"/>
              </a:xfrm>
              <a:prstGeom prst="rect">
                <a:avLst/>
              </a:prstGeom>
              <a:blipFill>
                <a:blip r:embed="rId7"/>
                <a:stretch>
                  <a:fillRect l="-888" r="-592" b="-45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A522AAA-3E1F-B2DB-38DE-115BE5CD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570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C334199-7ED3-DE3A-8A2E-4B17DB8C30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b="0" dirty="0"/>
                  <a:t>in </a:t>
                </a:r>
                <a:r>
                  <a:rPr lang="de-DE" sz="2400" b="0" dirty="0" err="1"/>
                  <a:t>useful</a:t>
                </a:r>
                <a:r>
                  <a:rPr lang="de-DE" sz="2400" b="0" dirty="0"/>
                  <a:t> </a:t>
                </a:r>
                <a:r>
                  <a:rPr lang="de-DE" sz="2400" b="0" dirty="0" err="1"/>
                  <a:t>units</a:t>
                </a:r>
                <a:endParaRPr lang="de-DE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𝑇𝑒𝑉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𝑇𝑒𝑉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𝑒𝑉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511 ×</m:t>
                                  </m:r>
                                  <m:sSup>
                                    <m:sSup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≈8 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𝑇𝑒𝑉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</m:oMath>
                  </m:oMathPara>
                </a14:m>
                <a:endParaRPr lang="en-DE" sz="2400" dirty="0"/>
              </a:p>
              <a:p>
                <a:endParaRPr lang="en-DE" sz="2400" dirty="0"/>
              </a:p>
              <a:p>
                <a:r>
                  <a:rPr lang="en-DE" sz="2400" dirty="0"/>
                  <a:t>Example: scattering off CMB,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≈2×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sz="2400" dirty="0"/>
                </a:br>
                <a:br>
                  <a:rPr 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≈0.002 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𝑇𝑒𝑉</m:t>
                        </m:r>
                      </m:e>
                    </m:d>
                  </m:oMath>
                </a14:m>
                <a:br>
                  <a:rPr lang="de-DE" sz="2400" b="0" dirty="0">
                    <a:ea typeface="Cambria Math" panose="02040503050406030204" pitchFamily="18" charset="0"/>
                  </a:rPr>
                </a:br>
                <a:endParaRPr lang="en-DE" sz="2400" dirty="0"/>
              </a:p>
              <a:p>
                <a:pPr marL="361950" lvl="1" indent="0">
                  <a:buNone/>
                </a:pPr>
                <a:br>
                  <a:rPr lang="en-DE" sz="2200" dirty="0"/>
                </a:b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sz="2400" dirty="0"/>
                  <a:t>electron off CMB: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𝑇𝑒𝑉</m:t>
                    </m:r>
                  </m:oMath>
                </a14:m>
                <a:endParaRPr lang="en-DE" sz="24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C334199-7ED3-DE3A-8A2E-4B17DB8C3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63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F9067-A262-FF75-377B-C2250D358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DA9CC-3C8C-F1FF-655F-F9E40A0B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99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EF1213-6990-5BE0-2841-C1EE01AC2B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Gamma </a:t>
                </a:r>
                <a:r>
                  <a:rPr lang="de-DE" sz="2400" dirty="0" err="1"/>
                  <a:t>energy</a:t>
                </a:r>
                <a:r>
                  <a:rPr lang="de-DE" sz="2400" dirty="0"/>
                  <a:t>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sSubSup>
                          <m:sSub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br>
                  <a:rPr lang="en-DE" sz="2400" dirty="0"/>
                </a:br>
                <a:r>
                  <a:rPr lang="en-DE" sz="2400" dirty="0"/>
                  <a:t>in the Thomson limit where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4 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≪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DE" sz="2400" dirty="0"/>
                  <a:t> and hence always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DE" sz="2400" dirty="0"/>
              </a:p>
              <a:p>
                <a:endParaRPr lang="en-DE" sz="2400" dirty="0"/>
              </a:p>
              <a:p>
                <a:r>
                  <a:rPr lang="en-GB" sz="2400" dirty="0"/>
                  <a:t>I</a:t>
                </a:r>
                <a:r>
                  <a:rPr lang="en-DE" sz="2400" dirty="0"/>
                  <a:t>n practical units: Thomson limit</a:t>
                </a:r>
                <a:br>
                  <a:rPr lang="en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𝑇𝑒𝑉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&lt;0.1</m:t>
                    </m:r>
                  </m:oMath>
                </a14:m>
                <a:endParaRPr lang="de-DE" sz="2400" b="0" dirty="0"/>
              </a:p>
              <a:p>
                <a:pPr lvl="1"/>
                <a:r>
                  <a:rPr lang="en-GB" sz="2200" dirty="0"/>
                  <a:t>F</a:t>
                </a:r>
                <a:r>
                  <a:rPr lang="en-DE" sz="2200" dirty="0"/>
                  <a:t>or scattering of visible light: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de-DE" sz="2200" b="0" dirty="0"/>
              </a:p>
              <a:p>
                <a:pPr lvl="1"/>
                <a:r>
                  <a:rPr lang="en-GB" sz="2200" dirty="0"/>
                  <a:t>F</a:t>
                </a:r>
                <a:r>
                  <a:rPr lang="en-DE" sz="2200" dirty="0"/>
                  <a:t>or scattering of CMB: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&lt;500 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endParaRPr lang="en-DE" sz="2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EF1213-6990-5BE0-2841-C1EE01AC2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3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05AE5-6396-4DC2-3481-399B74916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00495-27C5-ABEE-0C9F-274BDC26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024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EF1213-6990-5BE0-2841-C1EE01AC2B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400" dirty="0"/>
                  <a:t>Gamma </a:t>
                </a:r>
                <a:r>
                  <a:rPr lang="de-DE" sz="2400" dirty="0" err="1"/>
                  <a:t>energy</a:t>
                </a:r>
                <a:r>
                  <a:rPr lang="de-DE" sz="2400" dirty="0"/>
                  <a:t>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br>
                  <a:rPr lang="en-DE" sz="2400" dirty="0"/>
                </a:br>
                <a:endParaRPr lang="en-DE" sz="2400" dirty="0"/>
              </a:p>
              <a:p>
                <a:r>
                  <a:rPr lang="en-DE" sz="2400" dirty="0"/>
                  <a:t>Spectrum:</a:t>
                </a:r>
                <a:br>
                  <a:rPr lang="en-DE" sz="24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endParaRPr lang="en-DE" sz="2400" dirty="0"/>
              </a:p>
              <a:p>
                <a:pPr marL="0" indent="0">
                  <a:buNone/>
                </a:pPr>
                <a:r>
                  <a:rPr lang="de-DE" sz="2400" dirty="0">
                    <a:ea typeface="Cambria Math" panose="02040503050406030204" pitchFamily="18" charset="0"/>
                  </a:rPr>
                  <a:t>    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d>
                              <m:dPr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  <m:sup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</m:sSubSup>
                  </m:oMath>
                </a14:m>
                <a:endParaRPr lang="de-DE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DE" sz="2400" dirty="0">
                    <a:sym typeface="Wingdings" pitchFamily="2" charset="2"/>
                  </a:rPr>
                  <a:t> Gamma spectral index is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+1)/2</m:t>
                    </m:r>
                  </m:oMath>
                </a14:m>
                <a:endParaRPr lang="en-DE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AEF1213-6990-5BE0-2841-C1EE01AC2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74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05AE5-6396-4DC2-3481-399B74916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90BE1-05FC-4EA9-7012-5893745B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080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92DFD70-AF46-390A-3D13-6AE547C5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696" y="0"/>
            <a:ext cx="6312024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DB786C-F29F-0941-B99E-AFA98178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lecture</a:t>
            </a:r>
            <a:r>
              <a:rPr lang="de-DE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A88B-D300-EE4D-D2C4-CB958E45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478951" cy="5010249"/>
          </a:xfrm>
        </p:spPr>
        <p:txBody>
          <a:bodyPr/>
          <a:lstStyle/>
          <a:p>
            <a:r>
              <a:rPr lang="en-US" sz="2400" dirty="0"/>
              <a:t>Cherenkov telescopes (few 100 GeV)</a:t>
            </a:r>
          </a:p>
          <a:p>
            <a:pPr lvl="1"/>
            <a:r>
              <a:rPr lang="en-US" sz="2000" dirty="0"/>
              <a:t>50 h,  eff. area 50000 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10</a:t>
            </a:r>
            <a:r>
              <a:rPr lang="en-US" sz="2000" baseline="30000" dirty="0"/>
              <a:t>-12</a:t>
            </a:r>
            <a:r>
              <a:rPr lang="en-US" sz="2000" dirty="0"/>
              <a:t> </a:t>
            </a:r>
            <a:r>
              <a:rPr lang="en-US" sz="2000" dirty="0" err="1"/>
              <a:t>ph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  <a:r>
              <a:rPr lang="en-US" sz="2000" dirty="0"/>
              <a:t>s ~ 5</a:t>
            </a:r>
            <a:r>
              <a:rPr lang="en-US" sz="2000" baseline="30000" dirty="0"/>
              <a:t>.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erg/cm</a:t>
            </a:r>
            <a:r>
              <a:rPr lang="en-US" sz="2000" baseline="30000" dirty="0"/>
              <a:t>2</a:t>
            </a:r>
            <a:r>
              <a:rPr lang="en-US" sz="2000" dirty="0"/>
              <a:t>s</a:t>
            </a:r>
          </a:p>
          <a:p>
            <a:r>
              <a:rPr lang="en-US" sz="2400" b="1" dirty="0"/>
              <a:t>Gamma ray SED </a:t>
            </a:r>
            <a:r>
              <a:rPr lang="en-US" sz="2400" dirty="0"/>
              <a:t>= Proton SED times cross section, convolved with </a:t>
            </a:r>
            <a:r>
              <a:rPr lang="en-US" sz="2400" dirty="0" err="1"/>
              <a:t>p→gamma</a:t>
            </a:r>
            <a:r>
              <a:rPr lang="en-US" sz="2400" dirty="0"/>
              <a:t> SED</a:t>
            </a:r>
          </a:p>
          <a:p>
            <a:r>
              <a:rPr lang="en-DE" sz="2400" b="1" dirty="0"/>
              <a:t>Supernova remnants</a:t>
            </a:r>
          </a:p>
          <a:p>
            <a:pPr lvl="1"/>
            <a:r>
              <a:rPr lang="en-US" sz="2000" dirty="0"/>
              <a:t>F(&gt;1TeV) </a:t>
            </a:r>
            <a:r>
              <a:rPr lang="en-US" sz="2000" dirty="0">
                <a:solidFill>
                  <a:srgbClr val="000000"/>
                </a:solidFill>
              </a:rPr>
              <a:t>≈ 3.5</a:t>
            </a:r>
            <a:r>
              <a:rPr lang="en-US" sz="2000" baseline="30000" dirty="0">
                <a:solidFill>
                  <a:srgbClr val="000000"/>
                </a:solidFill>
              </a:rPr>
              <a:t>.</a:t>
            </a:r>
            <a:r>
              <a:rPr lang="en-US" sz="2000" dirty="0">
                <a:solidFill>
                  <a:srgbClr val="000000"/>
                </a:solidFill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</a:rPr>
              <a:t>-11</a:t>
            </a:r>
            <a:r>
              <a:rPr lang="en-US" sz="2000" dirty="0">
                <a:solidFill>
                  <a:srgbClr val="000000"/>
                </a:solidFill>
              </a:rPr>
              <a:t> E</a:t>
            </a:r>
            <a:r>
              <a:rPr lang="en-US" sz="2000" baseline="-25000" dirty="0">
                <a:solidFill>
                  <a:srgbClr val="000000"/>
                </a:solidFill>
              </a:rPr>
              <a:t>51</a:t>
            </a:r>
            <a:r>
              <a:rPr lang="en-US" sz="2000" dirty="0">
                <a:solidFill>
                  <a:srgbClr val="000000"/>
                </a:solidFill>
              </a:rPr>
              <a:t> n/d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en-US" sz="2000" baseline="-25000" dirty="0">
                <a:solidFill>
                  <a:srgbClr val="000000"/>
                </a:solidFill>
              </a:rPr>
              <a:t>kp</a:t>
            </a:r>
            <a:r>
              <a:rPr lang="en-US" sz="2000" baseline="-25000" dirty="0"/>
              <a:t>c</a:t>
            </a:r>
            <a:r>
              <a:rPr lang="en-US" sz="2000" dirty="0"/>
              <a:t>erg/cm</a:t>
            </a:r>
            <a:r>
              <a:rPr lang="en-US" sz="2000" baseline="30000" dirty="0"/>
              <a:t>2</a:t>
            </a:r>
            <a:r>
              <a:rPr lang="en-US" sz="2000" dirty="0"/>
              <a:t>s, </a:t>
            </a:r>
            <a:br>
              <a:rPr lang="en-US" sz="2000" dirty="0"/>
            </a:br>
            <a:r>
              <a:rPr lang="en-US" sz="2000" dirty="0"/>
              <a:t>at 1…10 </a:t>
            </a:r>
            <a:r>
              <a:rPr lang="en-US" sz="2000" dirty="0" err="1"/>
              <a:t>TeV</a:t>
            </a:r>
            <a:endParaRPr lang="en-US" sz="2000" dirty="0"/>
          </a:p>
          <a:p>
            <a:pPr lvl="1"/>
            <a:r>
              <a:rPr lang="en-US" sz="2000" dirty="0"/>
              <a:t>We see them </a:t>
            </a:r>
            <a:r>
              <a:rPr lang="en-US" sz="2000" dirty="0">
                <a:sym typeface="Wingdings" pitchFamily="2" charset="2"/>
              </a:rPr>
              <a:t> </a:t>
            </a:r>
            <a:endParaRPr lang="en-US" sz="2000" dirty="0"/>
          </a:p>
          <a:p>
            <a:endParaRPr lang="en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87774C-CCB9-F243-94DC-D28E1832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FF5E61-6C52-CD47-8483-199721E58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so </a:t>
            </a:r>
            <a:r>
              <a:rPr lang="de-DE" dirty="0" err="1"/>
              <a:t>far</a:t>
            </a:r>
            <a:endParaRPr lang="de-DE" dirty="0"/>
          </a:p>
        </p:txBody>
      </p:sp>
      <p:pic>
        <p:nvPicPr>
          <p:cNvPr id="8" name="pasted-image.tif">
            <a:extLst>
              <a:ext uri="{FF2B5EF4-FFF2-40B4-BE49-F238E27FC236}">
                <a16:creationId xmlns:a16="http://schemas.microsoft.com/office/drawing/2014/main" id="{ABEECE9A-96A9-3740-A39C-17A681EF6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" t="16828" r="28843" b="938"/>
          <a:stretch/>
        </p:blipFill>
        <p:spPr>
          <a:xfrm>
            <a:off x="8040216" y="188640"/>
            <a:ext cx="2025391" cy="18030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5">
            <a:extLst>
              <a:ext uri="{FF2B5EF4-FFF2-40B4-BE49-F238E27FC236}">
                <a16:creationId xmlns:a16="http://schemas.microsoft.com/office/drawing/2014/main" id="{BDAC9344-84A5-CB50-A04E-A24BAD35450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11512" y="6088773"/>
            <a:ext cx="3598683" cy="779887"/>
          </a:xfrm>
          <a:custGeom>
            <a:avLst/>
            <a:gdLst>
              <a:gd name="T0" fmla="*/ 3017418 w 21600"/>
              <a:gd name="T1" fmla="*/ 748507 h 21600"/>
              <a:gd name="T2" fmla="*/ 1763713 w 21600"/>
              <a:gd name="T3" fmla="*/ 1497013 h 21600"/>
              <a:gd name="T4" fmla="*/ 510007 w 21600"/>
              <a:gd name="T5" fmla="*/ 748507 h 21600"/>
              <a:gd name="T6" fmla="*/ 17637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923 w 21600"/>
              <a:gd name="T13" fmla="*/ 4923 h 21600"/>
              <a:gd name="T14" fmla="*/ 16677 w 21600"/>
              <a:gd name="T15" fmla="*/ 16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246" y="21600"/>
                </a:lnTo>
                <a:lnTo>
                  <a:pt x="1535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74617"/>
              </a:gs>
              <a:gs pos="100000">
                <a:srgbClr val="339933"/>
              </a:gs>
            </a:gsLst>
            <a:lin ang="5400000" scaled="1"/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189C8D09-91B7-5CCC-F4DE-31D5EDD342E3}"/>
              </a:ext>
            </a:extLst>
          </p:cNvPr>
          <p:cNvGrpSpPr>
            <a:grpSpLocks/>
          </p:cNvGrpSpPr>
          <p:nvPr/>
        </p:nvGrpSpPr>
        <p:grpSpPr bwMode="auto">
          <a:xfrm>
            <a:off x="7831372" y="2337747"/>
            <a:ext cx="1194187" cy="535129"/>
            <a:chOff x="650" y="690"/>
            <a:chExt cx="826" cy="370"/>
          </a:xfrm>
        </p:grpSpPr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B4EF46D9-44E2-910D-74D6-C071DFCED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" y="804"/>
              <a:ext cx="701" cy="2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89289" tIns="46430" rIns="89289" bIns="46430">
              <a:prstTxWarp prst="textNoShape">
                <a:avLst/>
              </a:prstTxWarp>
              <a:spAutoFit/>
            </a:bodyPr>
            <a:lstStyle/>
            <a:p>
              <a:pPr defTabSz="453909">
                <a:buClr>
                  <a:srgbClr val="FFFFFF"/>
                </a:buClr>
                <a:tabLst>
                  <a:tab pos="0" algn="l"/>
                  <a:tab pos="453909" algn="l"/>
                  <a:tab pos="906232" algn="l"/>
                  <a:tab pos="1360142" algn="l"/>
                  <a:tab pos="1814051" algn="l"/>
                  <a:tab pos="2267960" algn="l"/>
                  <a:tab pos="2720282" algn="l"/>
                  <a:tab pos="3174193" algn="l"/>
                  <a:tab pos="3628102" algn="l"/>
                  <a:tab pos="4082011" algn="l"/>
                  <a:tab pos="4534333" algn="l"/>
                  <a:tab pos="4988243" algn="l"/>
                  <a:tab pos="5442153" algn="l"/>
                  <a:tab pos="5894475" algn="l"/>
                  <a:tab pos="6348384" algn="l"/>
                  <a:tab pos="6802294" algn="l"/>
                  <a:tab pos="7256204" algn="l"/>
                  <a:tab pos="7708527" algn="l"/>
                  <a:tab pos="8162436" algn="l"/>
                  <a:tab pos="8616344" algn="l"/>
                  <a:tab pos="9068667" algn="l"/>
                </a:tabLst>
              </a:pPr>
              <a:r>
                <a:rPr lang="en-GB" dirty="0">
                  <a:solidFill>
                    <a:srgbClr val="FFFFFF"/>
                  </a:solidFill>
                </a:rPr>
                <a:t>Photon</a:t>
              </a: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C56EB3E0-6602-CC82-BBB7-FB384252A4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5" y="690"/>
              <a:ext cx="1" cy="289"/>
            </a:xfrm>
            <a:prstGeom prst="line">
              <a:avLst/>
            </a:prstGeom>
            <a:noFill/>
            <a:ln w="3240">
              <a:solidFill>
                <a:srgbClr val="EAEAE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Line 9">
            <a:extLst>
              <a:ext uri="{FF2B5EF4-FFF2-40B4-BE49-F238E27FC236}">
                <a16:creationId xmlns:a16="http://schemas.microsoft.com/office/drawing/2014/main" id="{361C3569-FFBA-46A7-E65C-669F8A1F9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2956" y="1322283"/>
            <a:ext cx="1313" cy="3064820"/>
          </a:xfrm>
          <a:prstGeom prst="line">
            <a:avLst/>
          </a:prstGeom>
          <a:noFill/>
          <a:ln w="936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lIns="82932" tIns="41467" rIns="82932" bIns="41467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8A79349-1890-D8BA-0509-4890DEF7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7277" t="23026" r="33731"/>
          <a:stretch>
            <a:fillRect/>
          </a:stretch>
        </p:blipFill>
        <p:spPr bwMode="auto">
          <a:xfrm>
            <a:off x="8686619" y="2732061"/>
            <a:ext cx="799005" cy="1507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11">
            <a:extLst>
              <a:ext uri="{FF2B5EF4-FFF2-40B4-BE49-F238E27FC236}">
                <a16:creationId xmlns:a16="http://schemas.microsoft.com/office/drawing/2014/main" id="{28570DF3-493F-7F90-FEB5-7F0E6F24C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872" y="3680001"/>
            <a:ext cx="1771194" cy="2820789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43D1498A-E6A3-A064-F02D-C2D84B02C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7715" y="2964901"/>
            <a:ext cx="163999" cy="207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886B1036-04CA-B247-79E4-82A11055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35" y="6218850"/>
            <a:ext cx="1781690" cy="595646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2F281D45-D767-90BD-5A14-BE7F59286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718" y="4569472"/>
            <a:ext cx="163999" cy="2781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8" name="Group 75">
            <a:extLst>
              <a:ext uri="{FF2B5EF4-FFF2-40B4-BE49-F238E27FC236}">
                <a16:creationId xmlns:a16="http://schemas.microsoft.com/office/drawing/2014/main" id="{B751AA87-3DE4-F4D3-A5A4-D71A54CD9D72}"/>
              </a:ext>
            </a:extLst>
          </p:cNvPr>
          <p:cNvGrpSpPr>
            <a:grpSpLocks/>
          </p:cNvGrpSpPr>
          <p:nvPr/>
        </p:nvGrpSpPr>
        <p:grpSpPr bwMode="auto">
          <a:xfrm>
            <a:off x="8912664" y="6074845"/>
            <a:ext cx="328001" cy="586458"/>
            <a:chOff x="1611" y="3507"/>
            <a:chExt cx="250" cy="446"/>
          </a:xfrm>
        </p:grpSpPr>
        <p:sp>
          <p:nvSpPr>
            <p:cNvPr id="19" name="Oval 76">
              <a:extLst>
                <a:ext uri="{FF2B5EF4-FFF2-40B4-BE49-F238E27FC236}">
                  <a16:creationId xmlns:a16="http://schemas.microsoft.com/office/drawing/2014/main" id="{288137F3-9A43-F46E-331E-90D34EC1F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0000">
              <a:off x="1658" y="3813"/>
              <a:ext cx="168" cy="34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77">
              <a:extLst>
                <a:ext uri="{FF2B5EF4-FFF2-40B4-BE49-F238E27FC236}">
                  <a16:creationId xmlns:a16="http://schemas.microsoft.com/office/drawing/2014/main" id="{0FBAEDA4-C0A5-2E66-3238-E413CD7A42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0000">
              <a:off x="1633" y="3791"/>
              <a:ext cx="214" cy="46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78">
              <a:extLst>
                <a:ext uri="{FF2B5EF4-FFF2-40B4-BE49-F238E27FC236}">
                  <a16:creationId xmlns:a16="http://schemas.microsoft.com/office/drawing/2014/main" id="{C000919C-8696-A141-6057-05438300C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0000">
              <a:off x="1613" y="3786"/>
              <a:ext cx="247" cy="41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AutoShape 79">
              <a:extLst>
                <a:ext uri="{FF2B5EF4-FFF2-40B4-BE49-F238E27FC236}">
                  <a16:creationId xmlns:a16="http://schemas.microsoft.com/office/drawing/2014/main" id="{2E91D430-128D-5D35-BAB9-261201FDCA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0000">
              <a:off x="1705" y="3507"/>
              <a:ext cx="71" cy="53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360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Line 80">
              <a:extLst>
                <a:ext uri="{FF2B5EF4-FFF2-40B4-BE49-F238E27FC236}">
                  <a16:creationId xmlns:a16="http://schemas.microsoft.com/office/drawing/2014/main" id="{1E77A456-5E92-29D2-D718-68A2A2AD87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3549"/>
              <a:ext cx="93" cy="258"/>
            </a:xfrm>
            <a:prstGeom prst="line">
              <a:avLst/>
            </a:prstGeom>
            <a:noFill/>
            <a:ln w="9360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81">
              <a:extLst>
                <a:ext uri="{FF2B5EF4-FFF2-40B4-BE49-F238E27FC236}">
                  <a16:creationId xmlns:a16="http://schemas.microsoft.com/office/drawing/2014/main" id="{79D50E63-CECC-5178-2765-2864D69BC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36" y="3552"/>
              <a:ext cx="6" cy="275"/>
            </a:xfrm>
            <a:prstGeom prst="line">
              <a:avLst/>
            </a:prstGeom>
            <a:noFill/>
            <a:ln w="9360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Line 82">
              <a:extLst>
                <a:ext uri="{FF2B5EF4-FFF2-40B4-BE49-F238E27FC236}">
                  <a16:creationId xmlns:a16="http://schemas.microsoft.com/office/drawing/2014/main" id="{AD7AADEC-0FAB-D3BF-DC89-27417FF79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74" y="3555"/>
              <a:ext cx="87" cy="246"/>
            </a:xfrm>
            <a:prstGeom prst="line">
              <a:avLst/>
            </a:prstGeom>
            <a:noFill/>
            <a:ln w="9360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AutoShape 83">
              <a:extLst>
                <a:ext uri="{FF2B5EF4-FFF2-40B4-BE49-F238E27FC236}">
                  <a16:creationId xmlns:a16="http://schemas.microsoft.com/office/drawing/2014/main" id="{FDC61814-62AD-C701-2562-F0DC4FFE6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3885"/>
              <a:ext cx="195" cy="68"/>
            </a:xfrm>
            <a:prstGeom prst="can">
              <a:avLst>
                <a:gd name="adj" fmla="val 5000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Line 84">
              <a:extLst>
                <a:ext uri="{FF2B5EF4-FFF2-40B4-BE49-F238E27FC236}">
                  <a16:creationId xmlns:a16="http://schemas.microsoft.com/office/drawing/2014/main" id="{BFCA5EFD-4240-C082-5EA4-2291670529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0" y="3835"/>
              <a:ext cx="44" cy="8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Line 85">
              <a:extLst>
                <a:ext uri="{FF2B5EF4-FFF2-40B4-BE49-F238E27FC236}">
                  <a16:creationId xmlns:a16="http://schemas.microsoft.com/office/drawing/2014/main" id="{63A64583-C587-26EC-A998-B9B52CD0B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6" y="3838"/>
              <a:ext cx="37" cy="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86">
              <a:extLst>
                <a:ext uri="{FF2B5EF4-FFF2-40B4-BE49-F238E27FC236}">
                  <a16:creationId xmlns:a16="http://schemas.microsoft.com/office/drawing/2014/main" id="{EF74A281-780F-5AE1-97B5-2D8B22A6FA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6" y="3854"/>
              <a:ext cx="17" cy="3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Line 87">
              <a:extLst>
                <a:ext uri="{FF2B5EF4-FFF2-40B4-BE49-F238E27FC236}">
                  <a16:creationId xmlns:a16="http://schemas.microsoft.com/office/drawing/2014/main" id="{B579F816-D1DC-136D-38F1-62A3ACFDBA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67" y="3839"/>
              <a:ext cx="26" cy="4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818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4F8D-FFC8-E3F2-67A1-A466D56E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8757F-2D6B-094C-05E8-84CBA06A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55389-65EA-3B53-9207-D3E7AB8FE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528C9E-AAAC-A85C-DA02-56D2BDCF7AFF}"/>
              </a:ext>
            </a:extLst>
          </p:cNvPr>
          <p:cNvCxnSpPr>
            <a:cxnSpLocks/>
          </p:cNvCxnSpPr>
          <p:nvPr/>
        </p:nvCxnSpPr>
        <p:spPr>
          <a:xfrm>
            <a:off x="2751902" y="4676449"/>
            <a:ext cx="6688195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4E2C00-DDD7-93AE-62BF-5419978704D7}"/>
              </a:ext>
            </a:extLst>
          </p:cNvPr>
          <p:cNvCxnSpPr>
            <a:cxnSpLocks/>
          </p:cNvCxnSpPr>
          <p:nvPr/>
        </p:nvCxnSpPr>
        <p:spPr>
          <a:xfrm flipV="1">
            <a:off x="2751902" y="2011342"/>
            <a:ext cx="0" cy="2665107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86ECEB0E-DDA3-0D5C-15CC-7443C19B1D18}"/>
              </a:ext>
            </a:extLst>
          </p:cNvPr>
          <p:cNvSpPr/>
          <p:nvPr/>
        </p:nvSpPr>
        <p:spPr>
          <a:xfrm>
            <a:off x="2887369" y="2011342"/>
            <a:ext cx="6552728" cy="2309510"/>
          </a:xfrm>
          <a:custGeom>
            <a:avLst/>
            <a:gdLst>
              <a:gd name="connsiteX0" fmla="*/ 0 w 4250266"/>
              <a:gd name="connsiteY0" fmla="*/ 27700 h 1382367"/>
              <a:gd name="connsiteX1" fmla="*/ 3369733 w 4250266"/>
              <a:gd name="connsiteY1" fmla="*/ 27700 h 1382367"/>
              <a:gd name="connsiteX2" fmla="*/ 4030133 w 4250266"/>
              <a:gd name="connsiteY2" fmla="*/ 315567 h 1382367"/>
              <a:gd name="connsiteX3" fmla="*/ 4250266 w 4250266"/>
              <a:gd name="connsiteY3" fmla="*/ 1382367 h 138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0266" h="1382367">
                <a:moveTo>
                  <a:pt x="0" y="27700"/>
                </a:moveTo>
                <a:cubicBezTo>
                  <a:pt x="1349022" y="3711"/>
                  <a:pt x="2698044" y="-20278"/>
                  <a:pt x="3369733" y="27700"/>
                </a:cubicBezTo>
                <a:cubicBezTo>
                  <a:pt x="4041422" y="75678"/>
                  <a:pt x="3883378" y="89789"/>
                  <a:pt x="4030133" y="315567"/>
                </a:cubicBezTo>
                <a:cubicBezTo>
                  <a:pt x="4176888" y="541345"/>
                  <a:pt x="4250266" y="1382367"/>
                  <a:pt x="4250266" y="1382367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ED9297-D80F-878F-79EB-6209E55987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795453"/>
              </p:ext>
            </p:extLst>
          </p:nvPr>
        </p:nvGraphicFramePr>
        <p:xfrm>
          <a:off x="1168011" y="1967919"/>
          <a:ext cx="11445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" imgH="393700" progId="Equation.3">
                  <p:embed/>
                </p:oleObj>
              </mc:Choice>
              <mc:Fallback>
                <p:oleObj name="Equation" r:id="rId2" imgW="444500" imgH="3937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8011" y="1967919"/>
                        <a:ext cx="1144588" cy="89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FE57D65-895A-1086-D08C-F5E56AC548AF}"/>
              </a:ext>
            </a:extLst>
          </p:cNvPr>
          <p:cNvSpPr txBox="1"/>
          <p:nvPr/>
        </p:nvSpPr>
        <p:spPr>
          <a:xfrm>
            <a:off x="9553027" y="283846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SED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A819B3C-AD14-6DBA-F3B1-1C85156C267B}"/>
              </a:ext>
            </a:extLst>
          </p:cNvPr>
          <p:cNvSpPr/>
          <p:nvPr/>
        </p:nvSpPr>
        <p:spPr>
          <a:xfrm>
            <a:off x="2751903" y="2265340"/>
            <a:ext cx="5248034" cy="2309511"/>
          </a:xfrm>
          <a:custGeom>
            <a:avLst/>
            <a:gdLst>
              <a:gd name="connsiteX0" fmla="*/ 0 w 3640667"/>
              <a:gd name="connsiteY0" fmla="*/ 1548387 h 1548387"/>
              <a:gd name="connsiteX1" fmla="*/ 2573867 w 3640667"/>
              <a:gd name="connsiteY1" fmla="*/ 125987 h 1548387"/>
              <a:gd name="connsiteX2" fmla="*/ 3302000 w 3640667"/>
              <a:gd name="connsiteY2" fmla="*/ 227587 h 1548387"/>
              <a:gd name="connsiteX3" fmla="*/ 3640667 w 3640667"/>
              <a:gd name="connsiteY3" fmla="*/ 1514520 h 154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667" h="1548387">
                <a:moveTo>
                  <a:pt x="0" y="1548387"/>
                </a:moveTo>
                <a:cubicBezTo>
                  <a:pt x="1011767" y="947253"/>
                  <a:pt x="2023534" y="346120"/>
                  <a:pt x="2573867" y="125987"/>
                </a:cubicBezTo>
                <a:cubicBezTo>
                  <a:pt x="3124200" y="-94146"/>
                  <a:pt x="3124200" y="-3835"/>
                  <a:pt x="3302000" y="227587"/>
                </a:cubicBezTo>
                <a:cubicBezTo>
                  <a:pt x="3479800" y="459009"/>
                  <a:pt x="3640667" y="1514520"/>
                  <a:pt x="3640667" y="151452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F4A69-5DD9-C38D-8B35-62C9043BBCB8}"/>
              </a:ext>
            </a:extLst>
          </p:cNvPr>
          <p:cNvSpPr txBox="1"/>
          <p:nvPr/>
        </p:nvSpPr>
        <p:spPr>
          <a:xfrm>
            <a:off x="3392604" y="280528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Gamma SED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DB1BEB0-757B-457A-1B93-D640CC6CF4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51585"/>
              </p:ext>
            </p:extLst>
          </p:nvPr>
        </p:nvGraphicFramePr>
        <p:xfrm>
          <a:off x="4604582" y="5080932"/>
          <a:ext cx="4608512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90700" imgH="254000" progId="Equation.3">
                  <p:embed/>
                </p:oleObj>
              </mc:Choice>
              <mc:Fallback>
                <p:oleObj name="Equation" r:id="rId4" imgW="1790700" imgH="2540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04582" y="5080932"/>
                        <a:ext cx="4608512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12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5AD1-90A4-0E1C-CB71-E43E1148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Energy loss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32B2A-B6FB-43DA-74ED-9CA92573B3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sz="2400" dirty="0"/>
                  <a:t>Photon energy and cross section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sSubSup>
                          <m:sSub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DE" sz="2400" dirty="0"/>
                  <a:t>    and     </a:t>
                </a:r>
                <a14:m>
                  <m:oMath xmlns:m="http://schemas.openxmlformats.org/officeDocument/2006/math">
                    <m:r>
                      <a:rPr lang="en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DE" sz="2400" dirty="0"/>
              </a:p>
              <a:p>
                <a:pPr marL="0" indent="0">
                  <a:buNone/>
                </a:pPr>
                <a:r>
                  <a:rPr lang="de-DE" sz="2400" b="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𝑛𝑐</m:t>
                    </m:r>
                  </m:oMath>
                </a14:m>
                <a:r>
                  <a:rPr lang="en-DE" sz="2400" dirty="0"/>
                  <a:t>          where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DE" sz="2400" dirty="0"/>
                  <a:t>density of target photons</a:t>
                </a:r>
              </a:p>
              <a:p>
                <a:pPr marL="0" indent="0">
                  <a:buNone/>
                </a:pPr>
                <a:r>
                  <a:rPr lang="de-DE" sz="2400" b="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b>
                        </m:sSub>
                      </m:den>
                    </m:f>
                  </m:oMath>
                </a14:m>
                <a:r>
                  <a:rPr lang="en-DE" sz="2400" dirty="0"/>
                  <a:t> ;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DE" sz="2400" dirty="0"/>
                  <a:t>energy density of the “target”</a:t>
                </a:r>
              </a:p>
              <a:p>
                <a:pPr marL="0" indent="0">
                  <a:buNone/>
                </a:pPr>
                <a:r>
                  <a:rPr lang="en-DE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𝑝h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𝑝h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~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DE" sz="2400" dirty="0"/>
                  <a:t> </a:t>
                </a:r>
              </a:p>
              <a:p>
                <a:r>
                  <a:rPr lang="en-US" sz="2400" dirty="0"/>
                  <a:t>Energy loss scales with square of electron energy</a:t>
                </a:r>
              </a:p>
              <a:p>
                <a:r>
                  <a:rPr lang="en-US" sz="2400" dirty="0"/>
                  <a:t>depends only on energy density of target (B, vis, CMB, …) field</a:t>
                </a:r>
              </a:p>
              <a:p>
                <a:pPr marL="0" indent="0">
                  <a:buNone/>
                </a:pPr>
                <a:endParaRPr lang="en-DE" sz="2400" dirty="0"/>
              </a:p>
              <a:p>
                <a:pPr marL="0" indent="0" algn="ctr">
                  <a:buNone/>
                </a:pPr>
                <a:endParaRPr lang="en-DE" sz="2400" dirty="0"/>
              </a:p>
              <a:p>
                <a:pPr marL="0" indent="0">
                  <a:buNone/>
                </a:pPr>
                <a:endParaRPr lang="en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432B2A-B6FB-43DA-74ED-9CA92573B3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3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C6085-1465-5220-74B4-3DE6163C9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0903B-FC15-5953-E8B7-0BFE19AF8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389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3FD8-AF14-F4A9-F061-A715B1A4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Energy loss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E9241C-C1C9-0157-2DFB-1FEF7E18CA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Energy density in starlight 	≈ 1 eV / cm</a:t>
                </a:r>
                <a:r>
                  <a:rPr lang="en-US" sz="2400" baseline="30000" dirty="0"/>
                  <a:t>3</a:t>
                </a:r>
                <a:endParaRPr lang="en-US" sz="2400" dirty="0"/>
              </a:p>
              <a:p>
                <a:r>
                  <a:rPr lang="en-US" sz="2400" dirty="0"/>
                  <a:t>Energy density in CMB		≈ 0.26 eV / cm</a:t>
                </a:r>
                <a:r>
                  <a:rPr lang="en-US" sz="2400" baseline="30000" dirty="0"/>
                  <a:t>3</a:t>
                </a:r>
                <a:endParaRPr lang="en-US" sz="2400" dirty="0"/>
              </a:p>
              <a:p>
                <a:r>
                  <a:rPr lang="en-US" sz="2400" dirty="0"/>
                  <a:t>Energy density in B-field		≈ 0.03 B</a:t>
                </a:r>
                <a:r>
                  <a:rPr lang="en-US" sz="2400" baseline="30000" dirty="0"/>
                  <a:t>2</a:t>
                </a:r>
                <a:r>
                  <a:rPr lang="en-US" sz="2400" baseline="-25000" dirty="0">
                    <a:latin typeface="Symbol" charset="2"/>
                    <a:cs typeface="Symbol" charset="2"/>
                  </a:rPr>
                  <a:t>m</a:t>
                </a:r>
                <a:r>
                  <a:rPr lang="en-US" sz="2400" baseline="-25000" dirty="0"/>
                  <a:t>G</a:t>
                </a:r>
                <a:r>
                  <a:rPr lang="en-US" sz="2400" dirty="0"/>
                  <a:t> eV / cm</a:t>
                </a:r>
                <a:r>
                  <a:rPr lang="en-US" sz="2400" baseline="30000" dirty="0"/>
                  <a:t>3</a:t>
                </a:r>
              </a:p>
              <a:p>
                <a:endParaRPr lang="en-US" sz="2400" baseline="30000" dirty="0"/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8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3∙</m:t>
                        </m:r>
                        <m:sSup>
                          <m:sSup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𝑦𝑟</m:t>
                        </m:r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𝑒𝑉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𝑇𝑒𝑉</m:t>
                            </m:r>
                          </m:e>
                        </m:d>
                      </m:den>
                    </m:f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𝑠𝑦𝑛𝑐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𝑦𝑟</m:t>
                        </m:r>
                      </m:num>
                      <m:den>
                        <m:sSup>
                          <m:sSup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𝑇𝑒𝑉</m:t>
                            </m:r>
                          </m:e>
                        </m:d>
                      </m:den>
                    </m:f>
                  </m:oMath>
                </a14:m>
                <a:endParaRPr lang="en-DE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E9241C-C1C9-0157-2DFB-1FEF7E18CA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86" t="-151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88394-0544-D37B-044A-D065EB29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AE609-0930-2CAA-D6C8-3EC2C892B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C0344-2085-7B64-34F9-AEE473812A99}"/>
              </a:ext>
            </a:extLst>
          </p:cNvPr>
          <p:cNvSpPr txBox="1"/>
          <p:nvPr/>
        </p:nvSpPr>
        <p:spPr>
          <a:xfrm>
            <a:off x="8544272" y="2564904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Energy density in </a:t>
            </a:r>
          </a:p>
          <a:p>
            <a:r>
              <a:rPr lang="en-US" sz="1800" i="1" dirty="0"/>
              <a:t>3 </a:t>
            </a:r>
            <a:r>
              <a:rPr lang="en-US" sz="1800" i="1" dirty="0" err="1">
                <a:latin typeface="Symbol" charset="2"/>
                <a:cs typeface="Symbol" charset="2"/>
              </a:rPr>
              <a:t>m</a:t>
            </a:r>
            <a:r>
              <a:rPr lang="en-US" sz="1800" i="1" dirty="0" err="1"/>
              <a:t>G</a:t>
            </a:r>
            <a:r>
              <a:rPr lang="en-US" sz="1800" i="1" dirty="0"/>
              <a:t> field ≈ CMB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F950E-7C4B-89E5-48A3-573FE23A601C}"/>
              </a:ext>
            </a:extLst>
          </p:cNvPr>
          <p:cNvSpPr txBox="1"/>
          <p:nvPr/>
        </p:nvSpPr>
        <p:spPr>
          <a:xfrm>
            <a:off x="5761846" y="4725144"/>
            <a:ext cx="446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typical eV energy densities in target fields and multi-</a:t>
            </a:r>
            <a:r>
              <a:rPr lang="en-US" dirty="0" err="1"/>
              <a:t>TeV</a:t>
            </a:r>
            <a:r>
              <a:rPr lang="en-US" dirty="0"/>
              <a:t> electrons, loss time O(10</a:t>
            </a:r>
            <a:r>
              <a:rPr lang="en-US" baseline="30000" dirty="0"/>
              <a:t>5</a:t>
            </a:r>
            <a:r>
              <a:rPr lang="en-US" dirty="0"/>
              <a:t>) y</a:t>
            </a:r>
          </a:p>
        </p:txBody>
      </p:sp>
    </p:spTree>
    <p:extLst>
      <p:ext uri="{BB962C8B-B14F-4D97-AF65-F5344CB8AC3E}">
        <p14:creationId xmlns:p14="http://schemas.microsoft.com/office/powerpoint/2010/main" val="412030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 scattering loss history</a:t>
            </a:r>
          </a:p>
        </p:txBody>
      </p:sp>
      <p:pic>
        <p:nvPicPr>
          <p:cNvPr id="2162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27239"/>
            <a:ext cx="8982075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2630" y="1316217"/>
            <a:ext cx="285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Blumenthal &amp; Gould, RMP 42</a:t>
            </a:r>
          </a:p>
        </p:txBody>
      </p:sp>
    </p:spTree>
    <p:extLst>
      <p:ext uri="{BB962C8B-B14F-4D97-AF65-F5344CB8AC3E}">
        <p14:creationId xmlns:p14="http://schemas.microsoft.com/office/powerpoint/2010/main" val="191886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F583-3411-3CAF-8551-7A111EE1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B3067-25F3-C7A5-23CD-C184B9FF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296AC-8DB4-4FDD-550A-65E0CF3A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1A1FA-7158-1D26-08D6-A4464FDD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200B3-7AE5-450E-D5D3-C37BAEB658FD}"/>
              </a:ext>
            </a:extLst>
          </p:cNvPr>
          <p:cNvSpPr txBox="1"/>
          <p:nvPr/>
        </p:nvSpPr>
        <p:spPr>
          <a:xfrm rot="19893448">
            <a:off x="3780838" y="292009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Comic Sans MS"/>
              </a:rPr>
              <a:t>Synchrotron radiation</a:t>
            </a:r>
          </a:p>
        </p:txBody>
      </p:sp>
    </p:spTree>
    <p:extLst>
      <p:ext uri="{BB962C8B-B14F-4D97-AF65-F5344CB8AC3E}">
        <p14:creationId xmlns:p14="http://schemas.microsoft.com/office/powerpoint/2010/main" val="26639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07420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5271DAF-B8D9-4C10-EF9E-8E7EC805B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7" y="4563510"/>
                <a:ext cx="11376025" cy="1853167"/>
              </a:xfrm>
            </p:spPr>
            <p:txBody>
              <a:bodyPr/>
              <a:lstStyle/>
              <a:p>
                <a:r>
                  <a:rPr lang="en-DE" sz="2400" dirty="0"/>
                  <a:t>Start from</a:t>
                </a:r>
                <a:br>
                  <a:rPr lang="en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𝑇𝑒𝑉</m:t>
                            </m:r>
                          </m:e>
                        </m:d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𝑝h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𝑒𝑉</m:t>
                            </m:r>
                          </m:e>
                        </m:d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511 ×</m:t>
                                </m:r>
                                <m:sSup>
                                  <m:sSup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 </m:t>
                    </m:r>
                    <m:sSubSup>
                      <m:sSub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𝑇𝑒𝑉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</m:e>
                    </m:d>
                  </m:oMath>
                </a14:m>
                <a:endParaRPr lang="en-DE" sz="2400" dirty="0"/>
              </a:p>
              <a:p>
                <a:r>
                  <a:rPr lang="en-DE" sz="2400" dirty="0"/>
                  <a:t>What is t</a:t>
                </a:r>
                <a:r>
                  <a:rPr lang="en-GB" sz="2400" dirty="0"/>
                  <a:t>he</a:t>
                </a:r>
                <a:r>
                  <a:rPr lang="en-DE" sz="2400" dirty="0"/>
                  <a:t> photon energy?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5271DAF-B8D9-4C10-EF9E-8E7EC805BB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7" y="4563510"/>
                <a:ext cx="11376025" cy="1853167"/>
              </a:xfrm>
              <a:blipFill>
                <a:blip r:embed="rId3"/>
                <a:stretch>
                  <a:fillRect l="-1563" t="-4762" b="-68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96B2CF7-8E0F-804F-F0E6-8F1DE7C8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Synchrotron Radiation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15261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25302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1247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275385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275385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40707" y="261794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42422A-B580-CD8B-022A-E26C3A46E092}"/>
                  </a:ext>
                </a:extLst>
              </p:cNvPr>
              <p:cNvSpPr txBox="1"/>
              <p:nvPr/>
            </p:nvSpPr>
            <p:spPr>
              <a:xfrm>
                <a:off x="3231574" y="2939526"/>
                <a:ext cx="744435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dirty="0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42422A-B580-CD8B-022A-E26C3A46E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574" y="2939526"/>
                <a:ext cx="744435" cy="490199"/>
              </a:xfrm>
              <a:prstGeom prst="rect">
                <a:avLst/>
              </a:prstGeom>
              <a:blipFill>
                <a:blip r:embed="rId4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009877D-4896-7418-D347-F710DD65E5FE}"/>
              </a:ext>
            </a:extLst>
          </p:cNvPr>
          <p:cNvSpPr txBox="1"/>
          <p:nvPr/>
        </p:nvSpPr>
        <p:spPr>
          <a:xfrm>
            <a:off x="2594211" y="3627833"/>
            <a:ext cx="950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⊗</a:t>
            </a:r>
          </a:p>
        </p:txBody>
      </p:sp>
    </p:spTree>
    <p:extLst>
      <p:ext uri="{BB962C8B-B14F-4D97-AF65-F5344CB8AC3E}">
        <p14:creationId xmlns:p14="http://schemas.microsoft.com/office/powerpoint/2010/main" val="128734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152A0B-8761-A580-95F4-8B11882910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sz="2400" dirty="0"/>
                  <a:t>Start from</a:t>
                </a:r>
                <a:br>
                  <a:rPr lang="en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 </m:t>
                    </m:r>
                    <m:sSubSup>
                      <m:sSub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𝑇𝑒𝑉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</m:e>
                    </m:d>
                  </m:oMath>
                </a14:m>
                <a:endParaRPr lang="en-DE" sz="2400" dirty="0"/>
              </a:p>
              <a:p>
                <a:r>
                  <a:rPr lang="en-DE" sz="2400" dirty="0"/>
                  <a:t>What is t</a:t>
                </a:r>
                <a:r>
                  <a:rPr lang="en-GB" sz="2400" dirty="0"/>
                  <a:t>he</a:t>
                </a:r>
                <a:r>
                  <a:rPr lang="en-DE" sz="2400" dirty="0"/>
                  <a:t> photon energy?</a:t>
                </a:r>
              </a:p>
              <a:p>
                <a:r>
                  <a:rPr lang="en-DE" sz="2400" dirty="0"/>
                  <a:t>Electron in B field has on characteristic frequency</a:t>
                </a:r>
                <a:br>
                  <a:rPr lang="en-DE" sz="2400" dirty="0"/>
                </a:br>
                <a:r>
                  <a:rPr lang="en-DE" sz="2400" dirty="0"/>
                  <a:t>Gryo frequency 	</a:t>
                </a:r>
                <a14:m>
                  <m:oMath xmlns:m="http://schemas.openxmlformats.org/officeDocument/2006/math">
                    <m:r>
                      <a:rPr lang="en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≈2.8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</m:oMath>
                </a14:m>
                <a:br>
                  <a:rPr lang="de-DE" sz="2400" dirty="0"/>
                </a:br>
                <a:br>
                  <a:rPr lang="de-DE" sz="2400" dirty="0"/>
                </a:br>
                <a:r>
                  <a:rPr lang="de-DE" sz="2400" dirty="0"/>
                  <a:t>Energy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br>
                  <a:rPr lang="de-DE" sz="2400" dirty="0"/>
                </a:br>
                <a:br>
                  <a:rPr lang="de-DE" sz="2400" dirty="0"/>
                </a:br>
                <a:r>
                  <a:rPr lang="de-DE" sz="2400" dirty="0" err="1"/>
                  <a:t>Sync</a:t>
                </a:r>
                <a:r>
                  <a:rPr lang="de-DE" sz="2400" dirty="0"/>
                  <a:t>. Radiation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𝑠𝑦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≈0.08 </m:t>
                    </m:r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𝑇𝑒𝑉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DE" sz="2400" dirty="0"/>
              </a:p>
              <a:p>
                <a:r>
                  <a:rPr lang="en-US" sz="2400" dirty="0"/>
                  <a:t>Correct answer for peak of synchrotron spectrum, after averaging over pitch angles etc.: 0.08 → 0.07</a:t>
                </a:r>
              </a:p>
              <a:p>
                <a:endParaRPr lang="en-DE" sz="2400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2152A0B-8761-A580-95F4-8B11882910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63" t="-1515" b="-70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20AB5-8B35-3EB7-3A23-F3D3C22A0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187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8B944-3E10-5516-4BEA-BCADA84B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2D913-E81F-1971-8140-0807553D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74BE4-5FA0-11C3-3732-C8BF7DE17196}"/>
              </a:ext>
            </a:extLst>
          </p:cNvPr>
          <p:cNvSpPr txBox="1"/>
          <p:nvPr/>
        </p:nvSpPr>
        <p:spPr>
          <a:xfrm rot="19893448">
            <a:off x="3917666" y="2263871"/>
            <a:ext cx="569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cs typeface="Comic Sans MS"/>
              </a:rPr>
              <a:t>Examples: the full</a:t>
            </a:r>
          </a:p>
          <a:p>
            <a:r>
              <a:rPr lang="en-US" sz="3600" dirty="0">
                <a:cs typeface="Comic Sans MS"/>
              </a:rPr>
              <a:t>radiation panorama</a:t>
            </a:r>
          </a:p>
        </p:txBody>
      </p:sp>
    </p:spTree>
    <p:extLst>
      <p:ext uri="{BB962C8B-B14F-4D97-AF65-F5344CB8AC3E}">
        <p14:creationId xmlns:p14="http://schemas.microsoft.com/office/powerpoint/2010/main" val="290315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12A00-EB95-10F4-772D-694FF2F685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7" y="1406427"/>
                <a:ext cx="4749209" cy="5010249"/>
              </a:xfrm>
            </p:spPr>
            <p:txBody>
              <a:bodyPr/>
              <a:lstStyle/>
              <a:p>
                <a:r>
                  <a:rPr lang="en-US" sz="2400" dirty="0">
                    <a:ea typeface="ＭＳ Ｐゴシック" charset="0"/>
                  </a:rPr>
                  <a:t>Electron spectrum with index 2 and (varied) cutoff </a:t>
                </a:r>
                <a:r>
                  <a:rPr lang="en-US" sz="2400" dirty="0" err="1">
                    <a:ea typeface="ＭＳ Ｐゴシック" charset="0"/>
                  </a:rPr>
                  <a:t>E</a:t>
                </a:r>
                <a:r>
                  <a:rPr lang="en-US" sz="2400" baseline="-25000" dirty="0" err="1">
                    <a:ea typeface="ＭＳ Ｐゴシック" charset="0"/>
                  </a:rPr>
                  <a:t>cutoff</a:t>
                </a:r>
                <a:endParaRPr lang="en-US" sz="2400" baseline="-25000" dirty="0">
                  <a:ea typeface="ＭＳ Ｐゴシック" charset="0"/>
                </a:endParaRPr>
              </a:p>
              <a:p>
                <a:r>
                  <a:rPr lang="en-US" sz="2400" dirty="0">
                    <a:solidFill>
                      <a:srgbClr val="000000"/>
                    </a:solidFill>
                    <a:ea typeface="ＭＳ Ｐゴシック" charset="0"/>
                  </a:rPr>
                  <a:t>Shown: SED</a:t>
                </a:r>
                <a:br>
                  <a:rPr lang="en-US" sz="2400" dirty="0">
                    <a:solidFill>
                      <a:srgbClr val="000000"/>
                    </a:solidFill>
                    <a:ea typeface="ＭＳ Ｐゴシック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solidFill>
                          <a:srgbClr val="000000"/>
                        </a:solidFill>
                        <a:ea typeface="ＭＳ Ｐゴシック" charset="0"/>
                      </a:rPr>
                      <m:t>E</m:t>
                    </m:r>
                    <m:r>
                      <m:rPr>
                        <m:nor/>
                      </m:rPr>
                      <a:rPr lang="en-US" sz="2400" baseline="30000" dirty="0">
                        <a:solidFill>
                          <a:srgbClr val="000000"/>
                        </a:solidFill>
                        <a:ea typeface="ＭＳ Ｐゴシック" charset="0"/>
                      </a:rPr>
                      <m:t>2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000000"/>
                        </a:solidFill>
                        <a:ea typeface="ＭＳ Ｐゴシック" charset="0"/>
                      </a:rPr>
                      <m:t>dN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000000"/>
                        </a:solidFill>
                        <a:ea typeface="ＭＳ Ｐゴシック" charset="0"/>
                      </a:rPr>
                      <m:t>/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000000"/>
                        </a:solidFill>
                        <a:ea typeface="ＭＳ Ｐゴシック" charset="0"/>
                      </a:rPr>
                      <m:t>dE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ea typeface="ＭＳ Ｐゴシック" charset="0"/>
                </a:endParaRPr>
              </a:p>
              <a:p>
                <a:r>
                  <a:rPr lang="en-US" sz="2400" dirty="0">
                    <a:solidFill>
                      <a:srgbClr val="000000"/>
                    </a:solidFill>
                    <a:ea typeface="ＭＳ Ｐゴシック" charset="0"/>
                  </a:rPr>
                  <a:t>Electron spectrum is flat in this representation</a:t>
                </a:r>
                <a:endParaRPr lang="en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912A00-EB95-10F4-772D-694FF2F685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7" y="1406427"/>
                <a:ext cx="4749209" cy="5010249"/>
              </a:xfrm>
              <a:blipFill>
                <a:blip r:embed="rId2"/>
                <a:stretch>
                  <a:fillRect l="-3733" t="-1515" r="-5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9154" y="5625001"/>
            <a:ext cx="244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Numerical integration of</a:t>
            </a:r>
          </a:p>
          <a:p>
            <a:r>
              <a:rPr lang="en-US" sz="1600" dirty="0"/>
              <a:t>exact expressions incl. CMB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658289-D7A4-8F77-53BE-8028ECA34E77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658289-D7A4-8F77-53BE-8028ECA34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4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E612EDC-4F22-A47E-5338-A7784C495036}"/>
              </a:ext>
            </a:extLst>
          </p:cNvPr>
          <p:cNvSpPr txBox="1"/>
          <p:nvPr/>
        </p:nvSpPr>
        <p:spPr>
          <a:xfrm>
            <a:off x="9480376" y="1197307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412868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2A00-EB95-10F4-772D-694FF2F6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749209" cy="5010249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Electron spectrum with index 2 and (varied) cutoff </a:t>
            </a:r>
            <a:r>
              <a:rPr lang="en-US" sz="2400" dirty="0" err="1">
                <a:ea typeface="ＭＳ Ｐゴシック" charset="0"/>
              </a:rPr>
              <a:t>E</a:t>
            </a:r>
            <a:r>
              <a:rPr lang="en-US" sz="2400" baseline="-25000" dirty="0" err="1">
                <a:ea typeface="ＭＳ Ｐゴシック" charset="0"/>
              </a:rPr>
              <a:t>cutoff</a:t>
            </a:r>
            <a:endParaRPr lang="en-US" sz="2400" baseline="-25000" dirty="0">
              <a:ea typeface="ＭＳ Ｐゴシック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Verdana" charset="0"/>
              </a:rPr>
              <a:t>Synchr</a:t>
            </a: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. (and IC) photon index</a:t>
            </a:r>
          </a:p>
          <a:p>
            <a:pPr marL="361950" lvl="1" indent="0">
              <a:buNone/>
            </a:pPr>
            <a:r>
              <a:rPr lang="en-US" sz="2400" dirty="0">
                <a:solidFill>
                  <a:srgbClr val="000000"/>
                </a:solidFill>
                <a:latin typeface="Symbol" charset="0"/>
              </a:rPr>
              <a:t>α </a:t>
            </a: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= (</a:t>
            </a:r>
            <a:r>
              <a:rPr lang="en-US" sz="2400" dirty="0">
                <a:solidFill>
                  <a:srgbClr val="000000"/>
                </a:solidFill>
                <a:latin typeface="Symbol" charset="0"/>
              </a:rPr>
              <a:t>α</a:t>
            </a:r>
            <a:r>
              <a:rPr lang="en-US" sz="2400" baseline="-25000" dirty="0">
                <a:solidFill>
                  <a:srgbClr val="000000"/>
                </a:solidFill>
                <a:latin typeface="Verdana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+1)/2 = 1.5 for </a:t>
            </a:r>
            <a:r>
              <a:rPr lang="en-US" sz="2400" dirty="0">
                <a:solidFill>
                  <a:srgbClr val="000000"/>
                </a:solidFill>
                <a:latin typeface="Symbol" charset="0"/>
              </a:rPr>
              <a:t>α</a:t>
            </a:r>
            <a:r>
              <a:rPr lang="en-US" sz="2400" baseline="-25000" dirty="0">
                <a:solidFill>
                  <a:srgbClr val="000000"/>
                </a:solidFill>
                <a:latin typeface="Verdana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=2</a:t>
            </a:r>
            <a:endParaRPr lang="en-DE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id="{6179FDDA-91CA-F03B-2B18-4F9DC8BFD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7196" y="3495971"/>
            <a:ext cx="19367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4EAE9E-634C-1913-0FE9-6B7A715E8438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4EAE9E-634C-1913-0FE9-6B7A715E8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3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4234A1B-7034-37D3-81E4-C728CE009412}"/>
              </a:ext>
            </a:extLst>
          </p:cNvPr>
          <p:cNvSpPr txBox="1"/>
          <p:nvPr/>
        </p:nvSpPr>
        <p:spPr>
          <a:xfrm>
            <a:off x="9480376" y="1196752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153316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DB786C-F29F-0941-B99E-AFA98178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RX J1713-3946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FF5E61-6C52-CD47-8483-199721E58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studied</a:t>
            </a:r>
            <a:r>
              <a:rPr lang="de-DE" dirty="0"/>
              <a:t> SNR in VHE gamma-</a:t>
            </a:r>
            <a:r>
              <a:rPr lang="de-DE" dirty="0" err="1"/>
              <a:t>rays</a:t>
            </a:r>
            <a:endParaRPr lang="de-DE" dirty="0"/>
          </a:p>
        </p:txBody>
      </p:sp>
      <p:pic>
        <p:nvPicPr>
          <p:cNvPr id="8" name="pasted-image.tif">
            <a:extLst>
              <a:ext uri="{FF2B5EF4-FFF2-40B4-BE49-F238E27FC236}">
                <a16:creationId xmlns:a16="http://schemas.microsoft.com/office/drawing/2014/main" id="{ABEECE9A-96A9-3740-A39C-17A681EF6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" t="16828" r="28843" b="938"/>
          <a:stretch/>
        </p:blipFill>
        <p:spPr>
          <a:xfrm>
            <a:off x="3647728" y="1557883"/>
            <a:ext cx="5035269" cy="44826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87774C-CCB9-F243-94DC-D28E1832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FDB3C-6142-530B-6658-B521E88FEAFA}"/>
              </a:ext>
            </a:extLst>
          </p:cNvPr>
          <p:cNvSpPr txBox="1"/>
          <p:nvPr/>
        </p:nvSpPr>
        <p:spPr>
          <a:xfrm>
            <a:off x="3488988" y="6094007"/>
            <a:ext cx="535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/>
              <a:t>Is this a proton or electron accelertor?</a:t>
            </a:r>
          </a:p>
        </p:txBody>
      </p:sp>
    </p:spTree>
    <p:extLst>
      <p:ext uri="{BB962C8B-B14F-4D97-AF65-F5344CB8AC3E}">
        <p14:creationId xmlns:p14="http://schemas.microsoft.com/office/powerpoint/2010/main" val="51382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2A00-EB95-10F4-772D-694FF2F6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749209" cy="5010249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Electron spectrum with index 2 and (varied) cutoff </a:t>
            </a:r>
            <a:r>
              <a:rPr lang="en-US" sz="2400" dirty="0" err="1">
                <a:ea typeface="ＭＳ Ｐゴシック" charset="0"/>
              </a:rPr>
              <a:t>E</a:t>
            </a:r>
            <a:r>
              <a:rPr lang="en-US" sz="2400" baseline="-25000" dirty="0" err="1">
                <a:ea typeface="ＭＳ Ｐゴシック" charset="0"/>
              </a:rPr>
              <a:t>cutoff</a:t>
            </a:r>
            <a:endParaRPr lang="en-US" sz="2400" baseline="-25000" dirty="0">
              <a:ea typeface="ＭＳ Ｐゴシック" charset="0"/>
            </a:endParaRPr>
          </a:p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Peak sync. energy </a:t>
            </a: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E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eV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~ 0.01 E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cutoff,TeV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B</a:t>
            </a:r>
            <a:r>
              <a:rPr lang="en-US" sz="2400" baseline="-25000" dirty="0" err="1">
                <a:solidFill>
                  <a:srgbClr val="000000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g</a:t>
            </a: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Peak sync. Intensity ~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E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cutoff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B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B247D-69E1-71DC-E75C-26FD893C430C}"/>
              </a:ext>
            </a:extLst>
          </p:cNvPr>
          <p:cNvSpPr txBox="1"/>
          <p:nvPr/>
        </p:nvSpPr>
        <p:spPr>
          <a:xfrm>
            <a:off x="663556" y="3419475"/>
            <a:ext cx="3776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(differs somewhat from coefficient 0.07 for monoenergetic electrons due to convolution with power law spectrum)</a:t>
            </a:r>
          </a:p>
        </p:txBody>
      </p:sp>
      <p:sp>
        <p:nvSpPr>
          <p:cNvPr id="8" name="Line 13">
            <a:extLst>
              <a:ext uri="{FF2B5EF4-FFF2-40B4-BE49-F238E27FC236}">
                <a16:creationId xmlns:a16="http://schemas.microsoft.com/office/drawing/2014/main" id="{EAE2DF36-5A10-1BC2-90C6-8C787CF07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0215" y="3753487"/>
            <a:ext cx="2279282" cy="1265796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64FCF4-DBD0-961F-2DB2-90B87D12688E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64FCF4-DBD0-961F-2DB2-90B87D126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3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FB05874-34E2-1380-082D-99FE11D2BCED}"/>
              </a:ext>
            </a:extLst>
          </p:cNvPr>
          <p:cNvSpPr txBox="1"/>
          <p:nvPr/>
        </p:nvSpPr>
        <p:spPr>
          <a:xfrm>
            <a:off x="9480376" y="1197307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266701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2A00-EB95-10F4-772D-694FF2F6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749209" cy="5010249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Electron spectrum with index 2 and (varied) cutoff </a:t>
            </a:r>
            <a:r>
              <a:rPr lang="en-US" sz="2400" dirty="0" err="1">
                <a:ea typeface="ＭＳ Ｐゴシック" charset="0"/>
              </a:rPr>
              <a:t>E</a:t>
            </a:r>
            <a:r>
              <a:rPr lang="en-US" sz="2400" baseline="-25000" dirty="0" err="1">
                <a:ea typeface="ＭＳ Ｐゴシック" charset="0"/>
              </a:rPr>
              <a:t>cutoff</a:t>
            </a:r>
            <a:endParaRPr lang="en-US" sz="2400" baseline="-25000" dirty="0">
              <a:ea typeface="ＭＳ Ｐゴシック" charset="0"/>
            </a:endParaRPr>
          </a:p>
          <a:p>
            <a:endParaRPr lang="en-US" sz="2400" dirty="0">
              <a:solidFill>
                <a:srgbClr val="000000"/>
              </a:solidFill>
              <a:ea typeface="ＭＳ Ｐゴシック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For typical conditions</a:t>
            </a: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W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~ W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CMB</a:t>
            </a:r>
            <a:b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</a:br>
            <a:b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</a:br>
            <a:b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hence 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I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sync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~ I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IC</a:t>
            </a: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sp>
        <p:nvSpPr>
          <p:cNvPr id="5" name="Line 11">
            <a:extLst>
              <a:ext uri="{FF2B5EF4-FFF2-40B4-BE49-F238E27FC236}">
                <a16:creationId xmlns:a16="http://schemas.microsoft.com/office/drawing/2014/main" id="{618F99BA-F007-D514-2877-1D95CAAE2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60462" y="4332512"/>
            <a:ext cx="6391275" cy="42881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4ED78-1C8D-8B63-5EE2-A707D3EF130A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4ED78-1C8D-8B63-5EE2-A707D3EF1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3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AC47F0B-71DB-71D5-B0E8-27DDC10BB660}"/>
              </a:ext>
            </a:extLst>
          </p:cNvPr>
          <p:cNvSpPr txBox="1"/>
          <p:nvPr/>
        </p:nvSpPr>
        <p:spPr>
          <a:xfrm>
            <a:off x="9480376" y="1197307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230008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2A00-EB95-10F4-772D-694FF2F6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749209" cy="5010249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Electron spectrum with index 2 and (varied) cutoff </a:t>
            </a:r>
            <a:r>
              <a:rPr lang="en-US" sz="2400" dirty="0" err="1">
                <a:ea typeface="ＭＳ Ｐゴシック" charset="0"/>
              </a:rPr>
              <a:t>E</a:t>
            </a:r>
            <a:r>
              <a:rPr lang="en-US" sz="2400" baseline="-25000" dirty="0" err="1">
                <a:ea typeface="ＭＳ Ｐゴシック" charset="0"/>
              </a:rPr>
              <a:t>cutoff</a:t>
            </a:r>
            <a:endParaRPr lang="en-US" sz="2400" baseline="-25000" dirty="0">
              <a:ea typeface="ＭＳ Ｐゴシック" charset="0"/>
            </a:endParaRPr>
          </a:p>
          <a:p>
            <a:endParaRPr lang="en-US" sz="2400" dirty="0">
              <a:solidFill>
                <a:srgbClr val="000000"/>
              </a:solidFill>
              <a:ea typeface="ＭＳ Ｐゴシック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IC on CMB:</a:t>
            </a: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E</a:t>
            </a:r>
            <a:r>
              <a:rPr lang="en-US" sz="2400" baseline="-25000" dirty="0" err="1">
                <a:solidFill>
                  <a:srgbClr val="000000"/>
                </a:solidFill>
                <a:latin typeface="Symbol" charset="0"/>
                <a:ea typeface="ＭＳ Ｐゴシック" charset="0"/>
              </a:rPr>
              <a:t>g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,TeV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~ 0.003 E</a:t>
            </a:r>
            <a:r>
              <a:rPr lang="en-US" sz="2400" baseline="-25000" dirty="0">
                <a:solidFill>
                  <a:srgbClr val="000000"/>
                </a:solidFill>
                <a:ea typeface="ＭＳ Ｐゴシック" charset="0"/>
              </a:rPr>
              <a:t>e,TeV</a:t>
            </a:r>
            <a:r>
              <a:rPr lang="en-US" sz="2400" baseline="30000" dirty="0">
                <a:solidFill>
                  <a:srgbClr val="000000"/>
                </a:solidFill>
                <a:ea typeface="ＭＳ Ｐゴシック" charset="0"/>
              </a:rPr>
              <a:t>2</a:t>
            </a: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sp>
        <p:nvSpPr>
          <p:cNvPr id="2" name="Line 11">
            <a:extLst>
              <a:ext uri="{FF2B5EF4-FFF2-40B4-BE49-F238E27FC236}">
                <a16:creationId xmlns:a16="http://schemas.microsoft.com/office/drawing/2014/main" id="{92AFC580-D3F0-FB64-7D23-E51861C6D5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5760" y="3861048"/>
            <a:ext cx="5600336" cy="2776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7953D188-98DA-0BC7-F1FF-A06DE1E05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18634" y="3857873"/>
            <a:ext cx="0" cy="4508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2C80A-1422-C787-C919-768A92454EB7}"/>
              </a:ext>
            </a:extLst>
          </p:cNvPr>
          <p:cNvSpPr txBox="1"/>
          <p:nvPr/>
        </p:nvSpPr>
        <p:spPr>
          <a:xfrm>
            <a:off x="1994312" y="4629422"/>
            <a:ext cx="290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had estimated 0.002 </a:t>
            </a:r>
            <a:br>
              <a:rPr lang="en-US" sz="1800" dirty="0"/>
            </a:br>
            <a:r>
              <a:rPr lang="en-US" sz="1800" dirty="0"/>
              <a:t>as coefficient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BE67A0-9DA5-1C1E-3252-767F6386412B}"/>
              </a:ext>
            </a:extLst>
          </p:cNvPr>
          <p:cNvCxnSpPr>
            <a:cxnSpLocks/>
          </p:cNvCxnSpPr>
          <p:nvPr/>
        </p:nvCxnSpPr>
        <p:spPr>
          <a:xfrm flipV="1">
            <a:off x="2351584" y="4217045"/>
            <a:ext cx="0" cy="393687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261942-8D0A-519A-FB94-21B7E53D91B9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261942-8D0A-519A-FB94-21B7E53D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3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3EEACD6-C789-1AA7-F752-487E1E12957E}"/>
              </a:ext>
            </a:extLst>
          </p:cNvPr>
          <p:cNvSpPr txBox="1"/>
          <p:nvPr/>
        </p:nvSpPr>
        <p:spPr>
          <a:xfrm>
            <a:off x="9480376" y="1197307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132597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electrons to gamma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2A00-EB95-10F4-772D-694FF2F68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749209" cy="5010249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Electron spectrum with index 2 and (varied) cutoff </a:t>
            </a:r>
            <a:r>
              <a:rPr lang="en-US" sz="2400" dirty="0" err="1">
                <a:ea typeface="ＭＳ Ｐゴシック" charset="0"/>
              </a:rPr>
              <a:t>E</a:t>
            </a:r>
            <a:r>
              <a:rPr lang="en-US" sz="2400" baseline="-25000" dirty="0" err="1">
                <a:ea typeface="ＭＳ Ｐゴシック" charset="0"/>
              </a:rPr>
              <a:t>cutoff</a:t>
            </a:r>
            <a:endParaRPr lang="en-US" sz="2400" baseline="-25000" dirty="0">
              <a:ea typeface="ＭＳ Ｐゴシック" charset="0"/>
            </a:endParaRPr>
          </a:p>
          <a:p>
            <a:endParaRPr lang="en-US" sz="2400" dirty="0">
              <a:solidFill>
                <a:srgbClr val="000000"/>
              </a:solidFill>
              <a:ea typeface="ＭＳ Ｐゴシック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IC strongly reduced in Klein-</a:t>
            </a:r>
            <a:r>
              <a:rPr lang="en-US" sz="2400" dirty="0" err="1">
                <a:solidFill>
                  <a:srgbClr val="000000"/>
                </a:solidFill>
                <a:ea typeface="ＭＳ Ｐゴシック" charset="0"/>
              </a:rPr>
              <a:t>Nishina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 regime</a:t>
            </a: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br>
              <a:rPr lang="en-US" sz="2400" dirty="0">
                <a:solidFill>
                  <a:srgbClr val="000000"/>
                </a:solidFill>
                <a:ea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4 e </a:t>
            </a:r>
            <a:r>
              <a:rPr lang="en-US" sz="2400" dirty="0" err="1">
                <a:solidFill>
                  <a:srgbClr val="000000"/>
                </a:solidFill>
                <a:latin typeface="Symbol" charset="0"/>
                <a:ea typeface="ＭＳ Ｐゴシック" charset="0"/>
              </a:rPr>
              <a:t>g</a:t>
            </a:r>
            <a:r>
              <a:rPr lang="en-US" sz="2400" baseline="-25000" dirty="0" err="1">
                <a:solidFill>
                  <a:srgbClr val="000000"/>
                </a:solidFill>
                <a:ea typeface="ＭＳ Ｐゴシック" charset="0"/>
              </a:rPr>
              <a:t>e</a:t>
            </a: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/m &gt; 1</a:t>
            </a:r>
          </a:p>
          <a:p>
            <a:pPr>
              <a:spcBef>
                <a:spcPct val="20000"/>
              </a:spcBef>
            </a:pPr>
            <a:endParaRPr lang="en-US" sz="2400" baseline="-250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C6E51-7B03-B44E-16B1-F7C39510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2164739" name="Picture 3" descr="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53" y="1140070"/>
            <a:ext cx="6391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64740" name="Text Box 4"/>
          <p:cNvSpPr txBox="1">
            <a:spLocks noChangeArrowheads="1"/>
          </p:cNvSpPr>
          <p:nvPr/>
        </p:nvSpPr>
        <p:spPr bwMode="auto">
          <a:xfrm>
            <a:off x="6425391" y="2738682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ea typeface="ＭＳ Ｐゴシック" charset="0"/>
              </a:rPr>
              <a:t>Sync.</a:t>
            </a:r>
          </a:p>
          <a:p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3</a:t>
            </a:r>
            <a:r>
              <a:rPr lang="en-US" sz="1600">
                <a:solidFill>
                  <a:srgbClr val="3333CC"/>
                </a:solidFill>
                <a:latin typeface="Symbol" charset="0"/>
                <a:ea typeface="ＭＳ Ｐゴシック" charset="0"/>
              </a:rPr>
              <a:t>m</a:t>
            </a:r>
            <a:r>
              <a:rPr lang="en-US" sz="1600">
                <a:solidFill>
                  <a:srgbClr val="3333CC"/>
                </a:solidFill>
                <a:ea typeface="ＭＳ Ｐゴシック" charset="0"/>
              </a:rPr>
              <a:t>G</a:t>
            </a:r>
          </a:p>
        </p:txBody>
      </p:sp>
      <p:sp>
        <p:nvSpPr>
          <p:cNvPr id="2164741" name="Text Box 5"/>
          <p:cNvSpPr txBox="1">
            <a:spLocks noChangeArrowheads="1"/>
          </p:cNvSpPr>
          <p:nvPr/>
        </p:nvSpPr>
        <p:spPr bwMode="auto">
          <a:xfrm>
            <a:off x="10116327" y="2940295"/>
            <a:ext cx="1290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ＭＳ Ｐゴシック" charset="0"/>
              </a:rPr>
              <a:t>IC</a:t>
            </a:r>
            <a:r>
              <a:rPr lang="en-US" sz="1600">
                <a:solidFill>
                  <a:srgbClr val="FF0000"/>
                </a:solidFill>
                <a:ea typeface="ＭＳ Ｐゴシック" charset="0"/>
              </a:rPr>
              <a:t> on CMB</a:t>
            </a:r>
          </a:p>
        </p:txBody>
      </p:sp>
      <p:sp>
        <p:nvSpPr>
          <p:cNvPr id="2164742" name="Freeform 6"/>
          <p:cNvSpPr>
            <a:spLocks/>
          </p:cNvSpPr>
          <p:nvPr/>
        </p:nvSpPr>
        <p:spPr bwMode="auto">
          <a:xfrm>
            <a:off x="6023752" y="4324594"/>
            <a:ext cx="1390650" cy="1511300"/>
          </a:xfrm>
          <a:custGeom>
            <a:avLst/>
            <a:gdLst>
              <a:gd name="T0" fmla="*/ 0 w 876"/>
              <a:gd name="T1" fmla="*/ 412 h 952"/>
              <a:gd name="T2" fmla="*/ 234 w 876"/>
              <a:gd name="T3" fmla="*/ 148 h 952"/>
              <a:gd name="T4" fmla="*/ 498 w 876"/>
              <a:gd name="T5" fmla="*/ 4 h 952"/>
              <a:gd name="T6" fmla="*/ 678 w 876"/>
              <a:gd name="T7" fmla="*/ 124 h 952"/>
              <a:gd name="T8" fmla="*/ 798 w 876"/>
              <a:gd name="T9" fmla="*/ 508 h 952"/>
              <a:gd name="T10" fmla="*/ 876 w 876"/>
              <a:gd name="T11" fmla="*/ 952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6" h="952">
                <a:moveTo>
                  <a:pt x="0" y="412"/>
                </a:moveTo>
                <a:cubicBezTo>
                  <a:pt x="39" y="368"/>
                  <a:pt x="151" y="216"/>
                  <a:pt x="234" y="148"/>
                </a:cubicBezTo>
                <a:cubicBezTo>
                  <a:pt x="317" y="80"/>
                  <a:pt x="424" y="8"/>
                  <a:pt x="498" y="4"/>
                </a:cubicBezTo>
                <a:cubicBezTo>
                  <a:pt x="572" y="0"/>
                  <a:pt x="628" y="40"/>
                  <a:pt x="678" y="124"/>
                </a:cubicBezTo>
                <a:cubicBezTo>
                  <a:pt x="728" y="208"/>
                  <a:pt x="765" y="370"/>
                  <a:pt x="798" y="508"/>
                </a:cubicBezTo>
                <a:cubicBezTo>
                  <a:pt x="831" y="646"/>
                  <a:pt x="853" y="799"/>
                  <a:pt x="876" y="952"/>
                </a:cubicBezTo>
              </a:path>
            </a:pathLst>
          </a:custGeom>
          <a:noFill/>
          <a:ln w="76200" cmpd="sng">
            <a:solidFill>
              <a:srgbClr val="0066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3" name="Freeform 7"/>
          <p:cNvSpPr>
            <a:spLocks/>
          </p:cNvSpPr>
          <p:nvPr/>
        </p:nvSpPr>
        <p:spPr bwMode="auto">
          <a:xfrm>
            <a:off x="7909703" y="4284907"/>
            <a:ext cx="2066925" cy="1617662"/>
          </a:xfrm>
          <a:custGeom>
            <a:avLst/>
            <a:gdLst>
              <a:gd name="T0" fmla="*/ 0 w 1302"/>
              <a:gd name="T1" fmla="*/ 1007 h 1019"/>
              <a:gd name="T2" fmla="*/ 330 w 1302"/>
              <a:gd name="T3" fmla="*/ 605 h 1019"/>
              <a:gd name="T4" fmla="*/ 690 w 1302"/>
              <a:gd name="T5" fmla="*/ 185 h 1019"/>
              <a:gd name="T6" fmla="*/ 894 w 1302"/>
              <a:gd name="T7" fmla="*/ 29 h 1019"/>
              <a:gd name="T8" fmla="*/ 996 w 1302"/>
              <a:gd name="T9" fmla="*/ 11 h 1019"/>
              <a:gd name="T10" fmla="*/ 1092 w 1302"/>
              <a:gd name="T11" fmla="*/ 65 h 1019"/>
              <a:gd name="T12" fmla="*/ 1182 w 1302"/>
              <a:gd name="T13" fmla="*/ 263 h 1019"/>
              <a:gd name="T14" fmla="*/ 1272 w 1302"/>
              <a:gd name="T15" fmla="*/ 779 h 1019"/>
              <a:gd name="T16" fmla="*/ 1302 w 1302"/>
              <a:gd name="T17" fmla="*/ 1019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2" h="1019">
                <a:moveTo>
                  <a:pt x="0" y="1007"/>
                </a:moveTo>
                <a:cubicBezTo>
                  <a:pt x="107" y="874"/>
                  <a:pt x="215" y="742"/>
                  <a:pt x="330" y="605"/>
                </a:cubicBezTo>
                <a:cubicBezTo>
                  <a:pt x="445" y="468"/>
                  <a:pt x="596" y="281"/>
                  <a:pt x="690" y="185"/>
                </a:cubicBezTo>
                <a:cubicBezTo>
                  <a:pt x="784" y="89"/>
                  <a:pt x="843" y="58"/>
                  <a:pt x="894" y="29"/>
                </a:cubicBezTo>
                <a:cubicBezTo>
                  <a:pt x="945" y="0"/>
                  <a:pt x="963" y="5"/>
                  <a:pt x="996" y="11"/>
                </a:cubicBezTo>
                <a:cubicBezTo>
                  <a:pt x="1029" y="17"/>
                  <a:pt x="1061" y="23"/>
                  <a:pt x="1092" y="65"/>
                </a:cubicBezTo>
                <a:cubicBezTo>
                  <a:pt x="1123" y="107"/>
                  <a:pt x="1152" y="144"/>
                  <a:pt x="1182" y="263"/>
                </a:cubicBezTo>
                <a:cubicBezTo>
                  <a:pt x="1212" y="382"/>
                  <a:pt x="1252" y="653"/>
                  <a:pt x="1272" y="779"/>
                </a:cubicBezTo>
                <a:cubicBezTo>
                  <a:pt x="1292" y="905"/>
                  <a:pt x="1297" y="962"/>
                  <a:pt x="1302" y="1019"/>
                </a:cubicBezTo>
              </a:path>
            </a:pathLst>
          </a:custGeom>
          <a:noFill/>
          <a:ln w="76200" cmpd="sng">
            <a:solidFill>
              <a:srgbClr val="FF000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164744" name="Text Box 8"/>
          <p:cNvSpPr txBox="1">
            <a:spLocks noChangeArrowheads="1"/>
          </p:cNvSpPr>
          <p:nvPr/>
        </p:nvSpPr>
        <p:spPr bwMode="auto">
          <a:xfrm>
            <a:off x="6333315" y="5375520"/>
            <a:ext cx="575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 TeV</a:t>
            </a:r>
          </a:p>
        </p:txBody>
      </p:sp>
      <p:sp>
        <p:nvSpPr>
          <p:cNvPr id="2164745" name="Text Box 9"/>
          <p:cNvSpPr txBox="1">
            <a:spLocks noChangeArrowheads="1"/>
          </p:cNvSpPr>
          <p:nvPr/>
        </p:nvSpPr>
        <p:spPr bwMode="auto">
          <a:xfrm>
            <a:off x="6960378" y="4975470"/>
            <a:ext cx="6601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 TeV</a:t>
            </a:r>
          </a:p>
        </p:txBody>
      </p:sp>
      <p:sp>
        <p:nvSpPr>
          <p:cNvPr id="2164746" name="Text Box 10"/>
          <p:cNvSpPr txBox="1">
            <a:spLocks noChangeArrowheads="1"/>
          </p:cNvSpPr>
          <p:nvPr/>
        </p:nvSpPr>
        <p:spPr bwMode="auto">
          <a:xfrm>
            <a:off x="7527115" y="4472233"/>
            <a:ext cx="7451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ＭＳ Ｐゴシック" charset="0"/>
              </a:rPr>
              <a:t>100 TeV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BE67A0-9DA5-1C1E-3252-767F6386412B}"/>
              </a:ext>
            </a:extLst>
          </p:cNvPr>
          <p:cNvCxnSpPr>
            <a:cxnSpLocks/>
          </p:cNvCxnSpPr>
          <p:nvPr/>
        </p:nvCxnSpPr>
        <p:spPr>
          <a:xfrm flipV="1">
            <a:off x="2351584" y="4217045"/>
            <a:ext cx="0" cy="393687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12">
            <a:extLst>
              <a:ext uri="{FF2B5EF4-FFF2-40B4-BE49-F238E27FC236}">
                <a16:creationId xmlns:a16="http://schemas.microsoft.com/office/drawing/2014/main" id="{8DCF8E1D-DF93-BDD7-C8B2-4D66833B9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4039" y="2493373"/>
            <a:ext cx="2011362" cy="2011363"/>
          </a:xfrm>
          <a:prstGeom prst="ellipse">
            <a:avLst/>
          </a:prstGeom>
          <a:noFill/>
          <a:ln w="1524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EB875B-2C1A-5503-79C3-AEAF0D99171D}"/>
                  </a:ext>
                </a:extLst>
              </p:cNvPr>
              <p:cNvSpPr txBox="1"/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800" baseline="300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dN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rgbClr val="000000"/>
                          </a:solidFill>
                          <a:ea typeface="ＭＳ Ｐゴシック" charset="0"/>
                        </a:rPr>
                        <m:t>dE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EB875B-2C1A-5503-79C3-AEAF0D991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098" y="1709599"/>
                <a:ext cx="886236" cy="369332"/>
              </a:xfrm>
              <a:prstGeom prst="rect">
                <a:avLst/>
              </a:prstGeom>
              <a:blipFill>
                <a:blip r:embed="rId3"/>
                <a:stretch>
                  <a:fillRect r="-1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9000C-8012-7574-F20D-11B79376CF32}"/>
              </a:ext>
            </a:extLst>
          </p:cNvPr>
          <p:cNvSpPr txBox="1"/>
          <p:nvPr/>
        </p:nvSpPr>
        <p:spPr>
          <a:xfrm>
            <a:off x="9480376" y="1197307"/>
            <a:ext cx="174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Werner Hofmann</a:t>
            </a:r>
          </a:p>
        </p:txBody>
      </p:sp>
    </p:spTree>
    <p:extLst>
      <p:ext uri="{BB962C8B-B14F-4D97-AF65-F5344CB8AC3E}">
        <p14:creationId xmlns:p14="http://schemas.microsoft.com/office/powerpoint/2010/main" val="377637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A0EC2-6309-22D2-D840-152A8560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8A0FA-C949-D0C8-51B6-AAFF179D7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7C7CF-998B-9359-0A1E-7F284B3056AA}"/>
              </a:ext>
            </a:extLst>
          </p:cNvPr>
          <p:cNvSpPr txBox="1"/>
          <p:nvPr/>
        </p:nvSpPr>
        <p:spPr>
          <a:xfrm rot="19893448">
            <a:off x="3544480" y="2920098"/>
            <a:ext cx="504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cs typeface="Comic Sans MS"/>
              </a:rPr>
              <a:t>Radiation cooling</a:t>
            </a:r>
          </a:p>
        </p:txBody>
      </p:sp>
    </p:spTree>
    <p:extLst>
      <p:ext uri="{BB962C8B-B14F-4D97-AF65-F5344CB8AC3E}">
        <p14:creationId xmlns:p14="http://schemas.microsoft.com/office/powerpoint/2010/main" val="32227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&amp; radiation cooling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FDF330-6BAE-CA46-F948-9C401EFBD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Cooling modifies particle spectra</a:t>
            </a:r>
          </a:p>
          <a:p>
            <a:r>
              <a:rPr lang="en-US" sz="2000" b="1" dirty="0" err="1"/>
              <a:t>dE</a:t>
            </a:r>
            <a:r>
              <a:rPr lang="en-US" sz="2000" b="1" dirty="0"/>
              <a:t>/dt = const (Ionization losses)</a:t>
            </a:r>
          </a:p>
          <a:p>
            <a:pPr marL="0" indent="0">
              <a:buNone/>
            </a:pPr>
            <a:r>
              <a:rPr lang="en-US" sz="2000" dirty="0"/>
              <a:t>	➜ relative losses stronger for low-energy particles</a:t>
            </a:r>
          </a:p>
          <a:p>
            <a:pPr marL="0" indent="0">
              <a:buNone/>
            </a:pPr>
            <a:r>
              <a:rPr lang="en-US" sz="2000" dirty="0"/>
              <a:t>	➜ spectra become harder</a:t>
            </a:r>
          </a:p>
          <a:p>
            <a:r>
              <a:rPr lang="en-US" sz="2000" b="1" dirty="0" err="1"/>
              <a:t>dE</a:t>
            </a:r>
            <a:r>
              <a:rPr lang="en-US" sz="2000" b="1" dirty="0"/>
              <a:t>/dt ~ E (Bremsstrahlung, IC in KN regime)</a:t>
            </a:r>
          </a:p>
          <a:p>
            <a:pPr marL="0" indent="0">
              <a:buNone/>
            </a:pPr>
            <a:r>
              <a:rPr lang="en-US" sz="2000" dirty="0"/>
              <a:t>	➜ relative losses same for all particles</a:t>
            </a:r>
          </a:p>
          <a:p>
            <a:pPr marL="0" indent="0">
              <a:buNone/>
            </a:pPr>
            <a:r>
              <a:rPr lang="en-US" sz="2000" dirty="0"/>
              <a:t>	➜ (power-law) spectra keep their shape</a:t>
            </a:r>
          </a:p>
          <a:p>
            <a:r>
              <a:rPr lang="en-US" sz="2000" b="1" dirty="0" err="1"/>
              <a:t>dE</a:t>
            </a:r>
            <a:r>
              <a:rPr lang="en-US" sz="2000" b="1" dirty="0"/>
              <a:t>/dt ~ E</a:t>
            </a:r>
            <a:r>
              <a:rPr lang="en-US" sz="2000" b="1" baseline="30000" dirty="0"/>
              <a:t>2</a:t>
            </a:r>
            <a:r>
              <a:rPr lang="en-US" sz="2000" b="1" dirty="0"/>
              <a:t> (Synchrotron, IC)</a:t>
            </a:r>
          </a:p>
          <a:p>
            <a:pPr marL="0" indent="0">
              <a:buNone/>
            </a:pPr>
            <a:r>
              <a:rPr lang="en-US" sz="2000" dirty="0"/>
              <a:t>	➜ relative losses stronger for high-energy particles</a:t>
            </a:r>
          </a:p>
          <a:p>
            <a:pPr marL="0" indent="0">
              <a:buNone/>
            </a:pPr>
            <a:r>
              <a:rPr lang="en-US" sz="2000" dirty="0"/>
              <a:t>	➜ spectra become steeper</a:t>
            </a:r>
          </a:p>
          <a:p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D7C30-1223-ED62-2F2A-FC3921FCDE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6268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RX J1713.7-3946</a:t>
            </a:r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1490881" y="1513588"/>
            <a:ext cx="9069121" cy="4991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0000" y="1484784"/>
            <a:ext cx="8932320" cy="4948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2632803" y="1945633"/>
            <a:ext cx="1985451" cy="796164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116" tIns="58445" rIns="90116" bIns="4669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en-GB" b="1">
                <a:solidFill>
                  <a:srgbClr val="000000"/>
                </a:solidFill>
              </a:rPr>
              <a:t>RX J1713.7-3946</a:t>
            </a:r>
          </a:p>
          <a:p>
            <a:pPr>
              <a:lnSpc>
                <a:spcPct val="95000"/>
              </a:lnSpc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en-GB" sz="1400">
                <a:solidFill>
                  <a:srgbClr val="000000"/>
                </a:solidFill>
              </a:rPr>
              <a:t>Berezkho &amp; Völk</a:t>
            </a:r>
          </a:p>
          <a:p>
            <a:pPr>
              <a:lnSpc>
                <a:spcPct val="95000"/>
              </a:lnSpc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en-GB" sz="1400">
                <a:solidFill>
                  <a:srgbClr val="000000"/>
                </a:solidFill>
              </a:rPr>
              <a:t>astro/ph-0602177</a:t>
            </a:r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2588161" y="1974436"/>
            <a:ext cx="4572000" cy="3433320"/>
          </a:xfrm>
          <a:custGeom>
            <a:avLst/>
            <a:gdLst>
              <a:gd name="T0" fmla="*/ 0 w 12701"/>
              <a:gd name="T1" fmla="*/ 8777 h 9539"/>
              <a:gd name="T2" fmla="*/ 635 w 12701"/>
              <a:gd name="T3" fmla="*/ 8142 h 9539"/>
              <a:gd name="T4" fmla="*/ 3296 w 12701"/>
              <a:gd name="T5" fmla="*/ 5619 h 9539"/>
              <a:gd name="T6" fmla="*/ 4635 w 12701"/>
              <a:gd name="T7" fmla="*/ 4149 h 9539"/>
              <a:gd name="T8" fmla="*/ 6040 w 12701"/>
              <a:gd name="T9" fmla="*/ 2548 h 9539"/>
              <a:gd name="T10" fmla="*/ 7085 w 12701"/>
              <a:gd name="T11" fmla="*/ 1372 h 9539"/>
              <a:gd name="T12" fmla="*/ 7706 w 12701"/>
              <a:gd name="T13" fmla="*/ 849 h 9539"/>
              <a:gd name="T14" fmla="*/ 8131 w 12701"/>
              <a:gd name="T15" fmla="*/ 556 h 9539"/>
              <a:gd name="T16" fmla="*/ 9176 w 12701"/>
              <a:gd name="T17" fmla="*/ 131 h 9539"/>
              <a:gd name="T18" fmla="*/ 9796 w 12701"/>
              <a:gd name="T19" fmla="*/ 0 h 9539"/>
              <a:gd name="T20" fmla="*/ 10319 w 12701"/>
              <a:gd name="T21" fmla="*/ 164 h 9539"/>
              <a:gd name="T22" fmla="*/ 10776 w 12701"/>
              <a:gd name="T23" fmla="*/ 425 h 9539"/>
              <a:gd name="T24" fmla="*/ 11234 w 12701"/>
              <a:gd name="T25" fmla="*/ 1535 h 9539"/>
              <a:gd name="T26" fmla="*/ 11560 w 12701"/>
              <a:gd name="T27" fmla="*/ 2515 h 9539"/>
              <a:gd name="T28" fmla="*/ 11952 w 12701"/>
              <a:gd name="T29" fmla="*/ 4410 h 9539"/>
              <a:gd name="T30" fmla="*/ 12148 w 12701"/>
              <a:gd name="T31" fmla="*/ 5912 h 9539"/>
              <a:gd name="T32" fmla="*/ 12279 w 12701"/>
              <a:gd name="T33" fmla="*/ 6958 h 9539"/>
              <a:gd name="T34" fmla="*/ 12377 w 12701"/>
              <a:gd name="T35" fmla="*/ 7807 h 9539"/>
              <a:gd name="T36" fmla="*/ 12508 w 12701"/>
              <a:gd name="T37" fmla="*/ 8820 h 9539"/>
              <a:gd name="T38" fmla="*/ 12606 w 12701"/>
              <a:gd name="T39" fmla="*/ 9538 h 9539"/>
              <a:gd name="T40" fmla="*/ 12700 w 12701"/>
              <a:gd name="T41" fmla="*/ 9412 h 95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2701"/>
              <a:gd name="T64" fmla="*/ 0 h 9539"/>
              <a:gd name="T65" fmla="*/ 12701 w 12701"/>
              <a:gd name="T66" fmla="*/ 9539 h 95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2701" h="9539">
                <a:moveTo>
                  <a:pt x="0" y="8777"/>
                </a:moveTo>
                <a:lnTo>
                  <a:pt x="635" y="8142"/>
                </a:lnTo>
                <a:lnTo>
                  <a:pt x="3296" y="5619"/>
                </a:lnTo>
                <a:lnTo>
                  <a:pt x="4635" y="4149"/>
                </a:lnTo>
                <a:lnTo>
                  <a:pt x="6040" y="2548"/>
                </a:lnTo>
                <a:lnTo>
                  <a:pt x="7085" y="1372"/>
                </a:lnTo>
                <a:lnTo>
                  <a:pt x="7706" y="849"/>
                </a:lnTo>
                <a:lnTo>
                  <a:pt x="8131" y="556"/>
                </a:lnTo>
                <a:lnTo>
                  <a:pt x="9176" y="131"/>
                </a:lnTo>
                <a:lnTo>
                  <a:pt x="9796" y="0"/>
                </a:lnTo>
                <a:lnTo>
                  <a:pt x="10319" y="164"/>
                </a:lnTo>
                <a:lnTo>
                  <a:pt x="10776" y="425"/>
                </a:lnTo>
                <a:lnTo>
                  <a:pt x="11234" y="1535"/>
                </a:lnTo>
                <a:lnTo>
                  <a:pt x="11560" y="2515"/>
                </a:lnTo>
                <a:lnTo>
                  <a:pt x="11952" y="4410"/>
                </a:lnTo>
                <a:lnTo>
                  <a:pt x="12148" y="5912"/>
                </a:lnTo>
                <a:lnTo>
                  <a:pt x="12279" y="6958"/>
                </a:lnTo>
                <a:lnTo>
                  <a:pt x="12377" y="7807"/>
                </a:lnTo>
                <a:lnTo>
                  <a:pt x="12508" y="8820"/>
                </a:lnTo>
                <a:lnTo>
                  <a:pt x="12606" y="9538"/>
                </a:lnTo>
                <a:lnTo>
                  <a:pt x="12700" y="9412"/>
                </a:lnTo>
              </a:path>
            </a:pathLst>
          </a:custGeom>
          <a:noFill/>
          <a:ln w="109800">
            <a:solidFill>
              <a:srgbClr val="FF6633"/>
            </a:solidFill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510" name="Freeform 6"/>
          <p:cNvSpPr>
            <a:spLocks noChangeArrowheads="1"/>
          </p:cNvSpPr>
          <p:nvPr/>
        </p:nvSpPr>
        <p:spPr bwMode="auto">
          <a:xfrm>
            <a:off x="8302081" y="4337724"/>
            <a:ext cx="1828800" cy="1254372"/>
          </a:xfrm>
          <a:custGeom>
            <a:avLst/>
            <a:gdLst>
              <a:gd name="T0" fmla="*/ 0 w 5081"/>
              <a:gd name="T1" fmla="*/ 3481 h 3482"/>
              <a:gd name="T2" fmla="*/ 944 w 5081"/>
              <a:gd name="T3" fmla="*/ 1633 h 3482"/>
              <a:gd name="T4" fmla="*/ 1434 w 5081"/>
              <a:gd name="T5" fmla="*/ 1176 h 3482"/>
              <a:gd name="T6" fmla="*/ 2284 w 5081"/>
              <a:gd name="T7" fmla="*/ 588 h 3482"/>
              <a:gd name="T8" fmla="*/ 3263 w 5081"/>
              <a:gd name="T9" fmla="*/ 98 h 3482"/>
              <a:gd name="T10" fmla="*/ 3721 w 5081"/>
              <a:gd name="T11" fmla="*/ 0 h 3482"/>
              <a:gd name="T12" fmla="*/ 3949 w 5081"/>
              <a:gd name="T13" fmla="*/ 163 h 3482"/>
              <a:gd name="T14" fmla="*/ 4211 w 5081"/>
              <a:gd name="T15" fmla="*/ 490 h 3482"/>
              <a:gd name="T16" fmla="*/ 4439 w 5081"/>
              <a:gd name="T17" fmla="*/ 1045 h 3482"/>
              <a:gd name="T18" fmla="*/ 4668 w 5081"/>
              <a:gd name="T19" fmla="*/ 1796 h 3482"/>
              <a:gd name="T20" fmla="*/ 4766 w 5081"/>
              <a:gd name="T21" fmla="*/ 2221 h 3482"/>
              <a:gd name="T22" fmla="*/ 4864 w 5081"/>
              <a:gd name="T23" fmla="*/ 2711 h 3482"/>
              <a:gd name="T24" fmla="*/ 4929 w 5081"/>
              <a:gd name="T25" fmla="*/ 3234 h 3482"/>
              <a:gd name="T26" fmla="*/ 5080 w 5081"/>
              <a:gd name="T27" fmla="*/ 3481 h 34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81"/>
              <a:gd name="T43" fmla="*/ 0 h 3482"/>
              <a:gd name="T44" fmla="*/ 5081 w 5081"/>
              <a:gd name="T45" fmla="*/ 3482 h 34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81" h="3482">
                <a:moveTo>
                  <a:pt x="0" y="3481"/>
                </a:moveTo>
                <a:lnTo>
                  <a:pt x="944" y="1633"/>
                </a:lnTo>
                <a:lnTo>
                  <a:pt x="1434" y="1176"/>
                </a:lnTo>
                <a:lnTo>
                  <a:pt x="2284" y="588"/>
                </a:lnTo>
                <a:lnTo>
                  <a:pt x="3263" y="98"/>
                </a:lnTo>
                <a:lnTo>
                  <a:pt x="3721" y="0"/>
                </a:lnTo>
                <a:lnTo>
                  <a:pt x="3949" y="163"/>
                </a:lnTo>
                <a:lnTo>
                  <a:pt x="4211" y="490"/>
                </a:lnTo>
                <a:lnTo>
                  <a:pt x="4439" y="1045"/>
                </a:lnTo>
                <a:lnTo>
                  <a:pt x="4668" y="1796"/>
                </a:lnTo>
                <a:lnTo>
                  <a:pt x="4766" y="2221"/>
                </a:lnTo>
                <a:lnTo>
                  <a:pt x="4864" y="2711"/>
                </a:lnTo>
                <a:lnTo>
                  <a:pt x="4929" y="3234"/>
                </a:lnTo>
                <a:lnTo>
                  <a:pt x="5080" y="3481"/>
                </a:lnTo>
              </a:path>
            </a:pathLst>
          </a:custGeom>
          <a:noFill/>
          <a:ln w="109800">
            <a:solidFill>
              <a:srgbClr val="FF6633"/>
            </a:solidFill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4954080" y="2828445"/>
            <a:ext cx="1517760" cy="455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44642" tIns="111339" rIns="144642" bIns="99585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en-US" dirty="0">
                <a:solidFill>
                  <a:srgbClr val="FF6633"/>
                </a:solidFill>
              </a:rPr>
              <a:t>Synchrotron</a:t>
            </a:r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8531041" y="4886421"/>
            <a:ext cx="1419840" cy="455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44642" tIns="111339" rIns="144642" bIns="99585">
            <a:prstTxWarp prst="textNoShape">
              <a:avLst/>
            </a:prstTxWarp>
          </a:bodyPr>
          <a:lstStyle/>
          <a:p>
            <a:pPr>
              <a:lnSpc>
                <a:spcPct val="95000"/>
              </a:lnSpc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en-US" dirty="0" err="1">
                <a:solidFill>
                  <a:srgbClr val="FF6633"/>
                </a:solidFill>
              </a:rPr>
              <a:t>Elektron</a:t>
            </a:r>
            <a:r>
              <a:rPr lang="en-US" dirty="0">
                <a:solidFill>
                  <a:srgbClr val="FF6633"/>
                </a:solidFill>
              </a:rPr>
              <a:t> IC</a:t>
            </a:r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3830880" y="3748703"/>
            <a:ext cx="2612145" cy="175628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116" tIns="46691" rIns="90116" bIns="46691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 err="1">
                <a:solidFill>
                  <a:srgbClr val="000000"/>
                </a:solidFill>
                <a:latin typeface="Verdana" charset="0"/>
              </a:rPr>
              <a:t>d</a:t>
            </a:r>
            <a:r>
              <a:rPr lang="en-GB" dirty="0">
                <a:solidFill>
                  <a:srgbClr val="000000"/>
                </a:solidFill>
                <a:latin typeface="Verdana" charset="0"/>
              </a:rPr>
              <a:t> 	= 1 </a:t>
            </a:r>
            <a:r>
              <a:rPr lang="en-GB" dirty="0" err="1">
                <a:solidFill>
                  <a:srgbClr val="000000"/>
                </a:solidFill>
                <a:latin typeface="Verdana" charset="0"/>
              </a:rPr>
              <a:t>kpc</a:t>
            </a:r>
            <a:endParaRPr lang="en-GB" dirty="0">
              <a:solidFill>
                <a:srgbClr val="000000"/>
              </a:solidFill>
              <a:latin typeface="Verdana" charset="0"/>
            </a:endParaRPr>
          </a:p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>
                <a:solidFill>
                  <a:srgbClr val="000000"/>
                </a:solidFill>
                <a:latin typeface="Verdana" charset="0"/>
              </a:rPr>
              <a:t>E 	= 1.8</a:t>
            </a:r>
            <a:r>
              <a:rPr lang="en-GB" baseline="30000" dirty="0">
                <a:solidFill>
                  <a:srgbClr val="000000"/>
                </a:solidFill>
                <a:latin typeface="Verdana" charset="0"/>
              </a:rPr>
              <a:t>.</a:t>
            </a:r>
            <a:r>
              <a:rPr lang="en-GB" dirty="0">
                <a:solidFill>
                  <a:srgbClr val="000000"/>
                </a:solidFill>
                <a:latin typeface="Verdana" charset="0"/>
              </a:rPr>
              <a:t>10</a:t>
            </a:r>
            <a:r>
              <a:rPr lang="en-GB" baseline="30000" dirty="0">
                <a:solidFill>
                  <a:srgbClr val="000000"/>
                </a:solidFill>
                <a:latin typeface="Verdana" charset="0"/>
              </a:rPr>
              <a:t>51</a:t>
            </a:r>
            <a:r>
              <a:rPr lang="en-GB" dirty="0">
                <a:solidFill>
                  <a:srgbClr val="000000"/>
                </a:solidFill>
                <a:latin typeface="Verdana" charset="0"/>
              </a:rPr>
              <a:t> erg</a:t>
            </a:r>
          </a:p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>
                <a:solidFill>
                  <a:srgbClr val="000000"/>
                </a:solidFill>
                <a:latin typeface="Verdana" charset="0"/>
              </a:rPr>
              <a:t>M 	= 3.5 </a:t>
            </a:r>
            <a:r>
              <a:rPr lang="en-GB" dirty="0" err="1">
                <a:solidFill>
                  <a:srgbClr val="000000"/>
                </a:solidFill>
                <a:latin typeface="Verdana" charset="0"/>
              </a:rPr>
              <a:t>M</a:t>
            </a:r>
            <a:r>
              <a:rPr lang="en-GB" baseline="-25000" dirty="0" err="1">
                <a:solidFill>
                  <a:srgbClr val="000000"/>
                </a:solidFill>
                <a:latin typeface="Verdana" charset="0"/>
              </a:rPr>
              <a:t>Sun</a:t>
            </a:r>
            <a:endParaRPr lang="en-GB" baseline="-25000" dirty="0">
              <a:solidFill>
                <a:srgbClr val="000000"/>
              </a:solidFill>
              <a:latin typeface="ZapfDingbats" pitchFamily="80" charset="2"/>
            </a:endParaRPr>
          </a:p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>
                <a:solidFill>
                  <a:srgbClr val="000000"/>
                </a:solidFill>
                <a:latin typeface="Symbol" charset="2"/>
              </a:rPr>
              <a:t></a:t>
            </a:r>
            <a:r>
              <a:rPr lang="en-GB" dirty="0">
                <a:solidFill>
                  <a:srgbClr val="000000"/>
                </a:solidFill>
              </a:rPr>
              <a:t>(r)</a:t>
            </a:r>
            <a:r>
              <a:rPr lang="en-GB" dirty="0">
                <a:solidFill>
                  <a:srgbClr val="000000"/>
                </a:solidFill>
                <a:latin typeface="Verdana" charset="0"/>
              </a:rPr>
              <a:t>= 0.01 … 10 /cm</a:t>
            </a:r>
            <a:r>
              <a:rPr lang="en-GB" baseline="30000" dirty="0">
                <a:solidFill>
                  <a:srgbClr val="000000"/>
                </a:solidFill>
                <a:latin typeface="Verdana" charset="0"/>
              </a:rPr>
              <a:t>3</a:t>
            </a:r>
          </a:p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>
                <a:solidFill>
                  <a:srgbClr val="003366"/>
                </a:solidFill>
                <a:latin typeface="Verdana" charset="0"/>
              </a:rPr>
              <a:t>B 	= 126 </a:t>
            </a:r>
            <a:r>
              <a:rPr lang="en-GB" dirty="0">
                <a:solidFill>
                  <a:srgbClr val="003366"/>
                </a:solidFill>
                <a:latin typeface="Symbol" charset="2"/>
              </a:rPr>
              <a:t></a:t>
            </a:r>
            <a:r>
              <a:rPr lang="en-GB" dirty="0">
                <a:solidFill>
                  <a:srgbClr val="003366"/>
                </a:solidFill>
                <a:latin typeface="Verdana" charset="0"/>
              </a:rPr>
              <a:t>G</a:t>
            </a:r>
          </a:p>
          <a:p>
            <a:pPr>
              <a:tabLst>
                <a:tab pos="0" algn="l"/>
                <a:tab pos="335474" algn="l"/>
                <a:tab pos="908517" algn="l"/>
                <a:tab pos="1822792" algn="l"/>
                <a:tab pos="2737068" algn="l"/>
                <a:tab pos="3651344" algn="l"/>
                <a:tab pos="4565619" algn="l"/>
                <a:tab pos="5479895" algn="l"/>
                <a:tab pos="6392730" algn="l"/>
                <a:tab pos="7307006" algn="l"/>
                <a:tab pos="8221281" algn="l"/>
                <a:tab pos="9135557" algn="l"/>
                <a:tab pos="10049832" algn="l"/>
                <a:tab pos="10507690" algn="l"/>
              </a:tabLst>
            </a:pPr>
            <a:r>
              <a:rPr lang="en-GB" dirty="0">
                <a:solidFill>
                  <a:srgbClr val="003366"/>
                </a:solidFill>
                <a:latin typeface="Verdana" charset="0"/>
              </a:rPr>
              <a:t>e/p= 10</a:t>
            </a:r>
            <a:r>
              <a:rPr lang="en-GB" baseline="30000" dirty="0">
                <a:solidFill>
                  <a:srgbClr val="003366"/>
                </a:solidFill>
                <a:latin typeface="Verdana" charset="0"/>
              </a:rPr>
              <a:t>-4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16801" y="1928353"/>
            <a:ext cx="3731040" cy="2374809"/>
            <a:chOff x="3120" y="1153"/>
            <a:chExt cx="2591" cy="1649"/>
          </a:xfrm>
        </p:grpSpPr>
        <p:sp>
          <p:nvSpPr>
            <p:cNvPr id="51217" name="Line 11"/>
            <p:cNvSpPr>
              <a:spLocks noChangeShapeType="1"/>
            </p:cNvSpPr>
            <p:nvPr/>
          </p:nvSpPr>
          <p:spPr bwMode="auto">
            <a:xfrm>
              <a:off x="3120" y="1159"/>
              <a:ext cx="1268" cy="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218" name="Line 12"/>
            <p:cNvSpPr>
              <a:spLocks noChangeShapeType="1"/>
            </p:cNvSpPr>
            <p:nvPr/>
          </p:nvSpPr>
          <p:spPr bwMode="auto">
            <a:xfrm>
              <a:off x="4182" y="2798"/>
              <a:ext cx="1529" cy="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219" name="Line 13"/>
            <p:cNvSpPr>
              <a:spLocks noChangeShapeType="1"/>
            </p:cNvSpPr>
            <p:nvPr/>
          </p:nvSpPr>
          <p:spPr bwMode="auto">
            <a:xfrm flipV="1">
              <a:off x="4230" y="1153"/>
              <a:ext cx="1" cy="644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220" name="Line 14"/>
            <p:cNvSpPr>
              <a:spLocks noChangeShapeType="1"/>
            </p:cNvSpPr>
            <p:nvPr/>
          </p:nvSpPr>
          <p:spPr bwMode="auto">
            <a:xfrm flipH="1">
              <a:off x="4224" y="2124"/>
              <a:ext cx="14" cy="66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221" name="Text Box 15"/>
            <p:cNvSpPr txBox="1">
              <a:spLocks noChangeArrowheads="1"/>
            </p:cNvSpPr>
            <p:nvPr/>
          </p:nvSpPr>
          <p:spPr bwMode="auto">
            <a:xfrm>
              <a:off x="3988" y="1818"/>
              <a:ext cx="483" cy="2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9360" tIns="51480" rIns="99360" bIns="5148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0" algn="l"/>
                  <a:tab pos="414664" algn="l"/>
                  <a:tab pos="829327" algn="l"/>
                  <a:tab pos="1243991" algn="l"/>
                  <a:tab pos="1658654" algn="l"/>
                  <a:tab pos="2073319" algn="l"/>
                  <a:tab pos="2487981" algn="l"/>
                  <a:tab pos="2902645" algn="l"/>
                  <a:tab pos="3317309" algn="l"/>
                  <a:tab pos="3731972" algn="l"/>
                  <a:tab pos="4146636" algn="l"/>
                  <a:tab pos="4561299" algn="l"/>
                  <a:tab pos="4975963" algn="l"/>
                  <a:tab pos="5390627" algn="l"/>
                  <a:tab pos="5805291" algn="l"/>
                  <a:tab pos="6219953" algn="l"/>
                  <a:tab pos="6634617" algn="l"/>
                  <a:tab pos="7049281" algn="l"/>
                  <a:tab pos="7463944" algn="l"/>
                  <a:tab pos="7878608" algn="l"/>
                  <a:tab pos="8293271" algn="l"/>
                </a:tabLst>
              </a:pPr>
              <a:r>
                <a:rPr lang="de-DE" sz="2000">
                  <a:solidFill>
                    <a:srgbClr val="000000"/>
                  </a:solidFill>
                  <a:latin typeface="Verdana" charset="0"/>
                </a:rPr>
                <a:t>~B</a:t>
              </a:r>
              <a:r>
                <a:rPr lang="de-DE" sz="2000" baseline="30000">
                  <a:solidFill>
                    <a:srgbClr val="000000"/>
                  </a:solidFill>
                  <a:latin typeface="Verdana" charset="0"/>
                </a:rPr>
                <a:t>2</a:t>
              </a:r>
            </a:p>
          </p:txBody>
        </p:sp>
      </p:grpSp>
      <p:sp>
        <p:nvSpPr>
          <p:cNvPr id="21520" name="Freeform 16"/>
          <p:cNvSpPr>
            <a:spLocks noChangeArrowheads="1"/>
          </p:cNvSpPr>
          <p:nvPr/>
        </p:nvSpPr>
        <p:spPr bwMode="auto">
          <a:xfrm>
            <a:off x="8401440" y="2802523"/>
            <a:ext cx="1828800" cy="1254372"/>
          </a:xfrm>
          <a:custGeom>
            <a:avLst/>
            <a:gdLst>
              <a:gd name="T0" fmla="*/ 0 w 5081"/>
              <a:gd name="T1" fmla="*/ 3481 h 3482"/>
              <a:gd name="T2" fmla="*/ 944 w 5081"/>
              <a:gd name="T3" fmla="*/ 1633 h 3482"/>
              <a:gd name="T4" fmla="*/ 1434 w 5081"/>
              <a:gd name="T5" fmla="*/ 1176 h 3482"/>
              <a:gd name="T6" fmla="*/ 2284 w 5081"/>
              <a:gd name="T7" fmla="*/ 588 h 3482"/>
              <a:gd name="T8" fmla="*/ 3263 w 5081"/>
              <a:gd name="T9" fmla="*/ 98 h 3482"/>
              <a:gd name="T10" fmla="*/ 3721 w 5081"/>
              <a:gd name="T11" fmla="*/ 0 h 3482"/>
              <a:gd name="T12" fmla="*/ 3949 w 5081"/>
              <a:gd name="T13" fmla="*/ 163 h 3482"/>
              <a:gd name="T14" fmla="*/ 4211 w 5081"/>
              <a:gd name="T15" fmla="*/ 490 h 3482"/>
              <a:gd name="T16" fmla="*/ 4439 w 5081"/>
              <a:gd name="T17" fmla="*/ 1045 h 3482"/>
              <a:gd name="T18" fmla="*/ 4668 w 5081"/>
              <a:gd name="T19" fmla="*/ 1796 h 3482"/>
              <a:gd name="T20" fmla="*/ 4766 w 5081"/>
              <a:gd name="T21" fmla="*/ 2221 h 3482"/>
              <a:gd name="T22" fmla="*/ 4864 w 5081"/>
              <a:gd name="T23" fmla="*/ 2711 h 3482"/>
              <a:gd name="T24" fmla="*/ 4929 w 5081"/>
              <a:gd name="T25" fmla="*/ 3234 h 3482"/>
              <a:gd name="T26" fmla="*/ 5080 w 5081"/>
              <a:gd name="T27" fmla="*/ 3481 h 34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81"/>
              <a:gd name="T43" fmla="*/ 0 h 3482"/>
              <a:gd name="T44" fmla="*/ 5081 w 5081"/>
              <a:gd name="T45" fmla="*/ 3482 h 34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81" h="3482">
                <a:moveTo>
                  <a:pt x="0" y="3481"/>
                </a:moveTo>
                <a:lnTo>
                  <a:pt x="944" y="1633"/>
                </a:lnTo>
                <a:lnTo>
                  <a:pt x="1434" y="1176"/>
                </a:lnTo>
                <a:lnTo>
                  <a:pt x="2284" y="588"/>
                </a:lnTo>
                <a:lnTo>
                  <a:pt x="3263" y="98"/>
                </a:lnTo>
                <a:lnTo>
                  <a:pt x="3721" y="0"/>
                </a:lnTo>
                <a:lnTo>
                  <a:pt x="3949" y="163"/>
                </a:lnTo>
                <a:lnTo>
                  <a:pt x="4211" y="490"/>
                </a:lnTo>
                <a:lnTo>
                  <a:pt x="4439" y="1045"/>
                </a:lnTo>
                <a:lnTo>
                  <a:pt x="4668" y="1796"/>
                </a:lnTo>
                <a:lnTo>
                  <a:pt x="4766" y="2221"/>
                </a:lnTo>
                <a:lnTo>
                  <a:pt x="4864" y="2711"/>
                </a:lnTo>
                <a:lnTo>
                  <a:pt x="4929" y="3234"/>
                </a:lnTo>
                <a:lnTo>
                  <a:pt x="5080" y="3481"/>
                </a:lnTo>
              </a:path>
            </a:pathLst>
          </a:custGeom>
          <a:noFill/>
          <a:ln w="109800">
            <a:solidFill>
              <a:srgbClr val="FF6633"/>
            </a:solidFill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511825" y="4848982"/>
            <a:ext cx="1887841" cy="381639"/>
            <a:chOff x="2275" y="3098"/>
            <a:chExt cx="1311" cy="265"/>
          </a:xfrm>
        </p:grpSpPr>
        <p:sp>
          <p:nvSpPr>
            <p:cNvPr id="51215" name="Rectangle 18"/>
            <p:cNvSpPr>
              <a:spLocks noChangeArrowheads="1"/>
            </p:cNvSpPr>
            <p:nvPr/>
          </p:nvSpPr>
          <p:spPr bwMode="auto">
            <a:xfrm>
              <a:off x="2837" y="3098"/>
              <a:ext cx="749" cy="2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9360" tIns="51480" rIns="99360" bIns="5148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0" algn="l"/>
                  <a:tab pos="414664" algn="l"/>
                  <a:tab pos="829327" algn="l"/>
                  <a:tab pos="1243991" algn="l"/>
                  <a:tab pos="1658654" algn="l"/>
                  <a:tab pos="2073319" algn="l"/>
                  <a:tab pos="2487981" algn="l"/>
                  <a:tab pos="2902645" algn="l"/>
                  <a:tab pos="3317309" algn="l"/>
                  <a:tab pos="3731972" algn="l"/>
                  <a:tab pos="4146636" algn="l"/>
                  <a:tab pos="4561299" algn="l"/>
                  <a:tab pos="4975963" algn="l"/>
                  <a:tab pos="5390627" algn="l"/>
                  <a:tab pos="5805291" algn="l"/>
                  <a:tab pos="6219953" algn="l"/>
                  <a:tab pos="6634617" algn="l"/>
                  <a:tab pos="7049281" algn="l"/>
                  <a:tab pos="7463944" algn="l"/>
                  <a:tab pos="7878608" algn="l"/>
                  <a:tab pos="8293271" algn="l"/>
                </a:tabLst>
              </a:pPr>
              <a:r>
                <a:rPr lang="de-DE" dirty="0">
                  <a:solidFill>
                    <a:srgbClr val="003366"/>
                  </a:solidFill>
                  <a:latin typeface="Verdana" charset="0"/>
                </a:rPr>
                <a:t>~10 </a:t>
              </a:r>
              <a:r>
                <a:rPr lang="de-DE" dirty="0">
                  <a:solidFill>
                    <a:srgbClr val="003366"/>
                  </a:solidFill>
                  <a:latin typeface="Symbol" charset="2"/>
                </a:rPr>
                <a:t></a:t>
              </a:r>
              <a:r>
                <a:rPr lang="de-DE" dirty="0">
                  <a:solidFill>
                    <a:srgbClr val="003366"/>
                  </a:solidFill>
                  <a:latin typeface="Verdana" charset="0"/>
                </a:rPr>
                <a:t>G</a:t>
              </a:r>
            </a:p>
          </p:txBody>
        </p:sp>
        <p:sp>
          <p:nvSpPr>
            <p:cNvPr id="51216" name="Line 19"/>
            <p:cNvSpPr>
              <a:spLocks noChangeShapeType="1"/>
            </p:cNvSpPr>
            <p:nvPr/>
          </p:nvSpPr>
          <p:spPr bwMode="auto">
            <a:xfrm>
              <a:off x="2275" y="3203"/>
              <a:ext cx="608" cy="1"/>
            </a:xfrm>
            <a:prstGeom prst="line">
              <a:avLst/>
            </a:prstGeom>
            <a:noFill/>
            <a:ln w="76320">
              <a:solidFill>
                <a:srgbClr val="FF66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1524" name="Freeform 20"/>
          <p:cNvSpPr>
            <a:spLocks noChangeArrowheads="1"/>
          </p:cNvSpPr>
          <p:nvPr/>
        </p:nvSpPr>
        <p:spPr bwMode="auto">
          <a:xfrm>
            <a:off x="7845600" y="2772281"/>
            <a:ext cx="2397600" cy="2589392"/>
          </a:xfrm>
          <a:custGeom>
            <a:avLst/>
            <a:gdLst>
              <a:gd name="T0" fmla="*/ 0 w 6658"/>
              <a:gd name="T1" fmla="*/ 7191 h 7192"/>
              <a:gd name="T2" fmla="*/ 352 w 6658"/>
              <a:gd name="T3" fmla="*/ 4639 h 7192"/>
              <a:gd name="T4" fmla="*/ 777 w 6658"/>
              <a:gd name="T5" fmla="*/ 2875 h 7192"/>
              <a:gd name="T6" fmla="*/ 1365 w 6658"/>
              <a:gd name="T7" fmla="*/ 1405 h 7192"/>
              <a:gd name="T8" fmla="*/ 1561 w 6658"/>
              <a:gd name="T9" fmla="*/ 1046 h 7192"/>
              <a:gd name="T10" fmla="*/ 1822 w 6658"/>
              <a:gd name="T11" fmla="*/ 915 h 7192"/>
              <a:gd name="T12" fmla="*/ 2149 w 6658"/>
              <a:gd name="T13" fmla="*/ 817 h 7192"/>
              <a:gd name="T14" fmla="*/ 2443 w 6658"/>
              <a:gd name="T15" fmla="*/ 850 h 7192"/>
              <a:gd name="T16" fmla="*/ 3031 w 6658"/>
              <a:gd name="T17" fmla="*/ 752 h 7192"/>
              <a:gd name="T18" fmla="*/ 3390 w 6658"/>
              <a:gd name="T19" fmla="*/ 588 h 7192"/>
              <a:gd name="T20" fmla="*/ 3782 w 6658"/>
              <a:gd name="T21" fmla="*/ 458 h 7192"/>
              <a:gd name="T22" fmla="*/ 4076 w 6658"/>
              <a:gd name="T23" fmla="*/ 196 h 7192"/>
              <a:gd name="T24" fmla="*/ 4566 w 6658"/>
              <a:gd name="T25" fmla="*/ 0 h 7192"/>
              <a:gd name="T26" fmla="*/ 4991 w 6658"/>
              <a:gd name="T27" fmla="*/ 0 h 7192"/>
              <a:gd name="T28" fmla="*/ 5415 w 6658"/>
              <a:gd name="T29" fmla="*/ 164 h 7192"/>
              <a:gd name="T30" fmla="*/ 5938 w 6658"/>
              <a:gd name="T31" fmla="*/ 752 h 7192"/>
              <a:gd name="T32" fmla="*/ 6134 w 6658"/>
              <a:gd name="T33" fmla="*/ 1503 h 7192"/>
              <a:gd name="T34" fmla="*/ 6330 w 6658"/>
              <a:gd name="T35" fmla="*/ 2483 h 7192"/>
              <a:gd name="T36" fmla="*/ 6461 w 6658"/>
              <a:gd name="T37" fmla="*/ 3561 h 7192"/>
              <a:gd name="T38" fmla="*/ 6559 w 6658"/>
              <a:gd name="T39" fmla="*/ 4410 h 7192"/>
              <a:gd name="T40" fmla="*/ 6657 w 6658"/>
              <a:gd name="T41" fmla="*/ 5129 h 7192"/>
              <a:gd name="T42" fmla="*/ 6350 w 6658"/>
              <a:gd name="T43" fmla="*/ 5286 h 7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658"/>
              <a:gd name="T67" fmla="*/ 0 h 7192"/>
              <a:gd name="T68" fmla="*/ 6658 w 6658"/>
              <a:gd name="T69" fmla="*/ 7192 h 719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658" h="7192">
                <a:moveTo>
                  <a:pt x="0" y="7191"/>
                </a:moveTo>
                <a:lnTo>
                  <a:pt x="352" y="4639"/>
                </a:lnTo>
                <a:lnTo>
                  <a:pt x="777" y="2875"/>
                </a:lnTo>
                <a:lnTo>
                  <a:pt x="1365" y="1405"/>
                </a:lnTo>
                <a:lnTo>
                  <a:pt x="1561" y="1046"/>
                </a:lnTo>
                <a:lnTo>
                  <a:pt x="1822" y="915"/>
                </a:lnTo>
                <a:lnTo>
                  <a:pt x="2149" y="817"/>
                </a:lnTo>
                <a:lnTo>
                  <a:pt x="2443" y="850"/>
                </a:lnTo>
                <a:lnTo>
                  <a:pt x="3031" y="752"/>
                </a:lnTo>
                <a:lnTo>
                  <a:pt x="3390" y="588"/>
                </a:lnTo>
                <a:lnTo>
                  <a:pt x="3782" y="458"/>
                </a:lnTo>
                <a:lnTo>
                  <a:pt x="4076" y="196"/>
                </a:lnTo>
                <a:lnTo>
                  <a:pt x="4566" y="0"/>
                </a:lnTo>
                <a:lnTo>
                  <a:pt x="4991" y="0"/>
                </a:lnTo>
                <a:lnTo>
                  <a:pt x="5415" y="164"/>
                </a:lnTo>
                <a:lnTo>
                  <a:pt x="5938" y="752"/>
                </a:lnTo>
                <a:lnTo>
                  <a:pt x="6134" y="1503"/>
                </a:lnTo>
                <a:lnTo>
                  <a:pt x="6330" y="2483"/>
                </a:lnTo>
                <a:lnTo>
                  <a:pt x="6461" y="3561"/>
                </a:lnTo>
                <a:lnTo>
                  <a:pt x="6559" y="4410"/>
                </a:lnTo>
                <a:lnTo>
                  <a:pt x="6657" y="5129"/>
                </a:lnTo>
                <a:lnTo>
                  <a:pt x="6350" y="5286"/>
                </a:lnTo>
              </a:path>
            </a:pathLst>
          </a:custGeom>
          <a:noFill/>
          <a:ln w="109800">
            <a:solidFill>
              <a:srgbClr val="003366"/>
            </a:solidFill>
            <a:round/>
            <a:headEnd/>
            <a:tailEnd/>
          </a:ln>
        </p:spPr>
        <p:txBody>
          <a:bodyPr wrap="none" lIns="82932" tIns="41467" rIns="82932" bIns="41467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94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 additive="repl">
                                        <p:cTn id="2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0" grpId="1" animBg="1"/>
      <p:bldP spid="21520" grpId="0" animBg="1"/>
      <p:bldP spid="215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06145-DF59-6C4C-AB4E-26B91554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Measurements: RX J1713.7-3946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27B1C-0091-B242-BAD3-70B715A0A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Leptonic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hadronic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71AC0-B03B-C54B-B52F-ADBE4D4CF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40769"/>
            <a:ext cx="9144000" cy="491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D9EF7-DA77-4044-98CF-01EAE3BA36B2}"/>
              </a:ext>
            </a:extLst>
          </p:cNvPr>
          <p:cNvSpPr txBox="1"/>
          <p:nvPr/>
        </p:nvSpPr>
        <p:spPr>
          <a:xfrm>
            <a:off x="8688288" y="6113839"/>
            <a:ext cx="17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A&amp;A 612 (2018), A6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A5A9C6-8F6D-FB47-B543-FDFFB3ED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5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B14-AC71-104F-BCCC-AB05D832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Measurements: RX J1713.7-3946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D80AE-EC15-534D-9622-1596C0B8D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Parent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distributions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E52C0-6C26-744A-8051-C954A161B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351336" y="1248053"/>
            <a:ext cx="7345065" cy="495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4B0D6-C3C5-3A4D-B6C9-3EA90DEB5F4B}"/>
              </a:ext>
            </a:extLst>
          </p:cNvPr>
          <p:cNvSpPr txBox="1"/>
          <p:nvPr/>
        </p:nvSpPr>
        <p:spPr>
          <a:xfrm>
            <a:off x="7680176" y="6045485"/>
            <a:ext cx="17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A&amp;A 612 (2018), A6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CA7FF-1BC4-E14E-88AD-9B60FA6C5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932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in the vicinity of RX J1713.7-3946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3472" y="6176408"/>
            <a:ext cx="2083117" cy="2849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</a:rPr>
              <a:t>Fukui et al. arXiv:1107.0508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06" y="1332106"/>
            <a:ext cx="4025567" cy="479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4024" y="1196052"/>
            <a:ext cx="2723794" cy="646317"/>
          </a:xfrm>
          <a:prstGeom prst="rect">
            <a:avLst/>
          </a:prstGeom>
          <a:solidFill>
            <a:schemeClr val="bg1"/>
          </a:solidFill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Distribution of Hydrogen:</a:t>
            </a:r>
          </a:p>
          <a:p>
            <a:r>
              <a:rPr lang="en-US" dirty="0">
                <a:solidFill>
                  <a:srgbClr val="000000"/>
                </a:solidFill>
              </a:rPr>
              <a:t>Clouds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55817" y="6176408"/>
            <a:ext cx="2091892" cy="28493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r"/>
            <a:r>
              <a:rPr lang="en-US" sz="1200" dirty="0">
                <a:solidFill>
                  <a:srgbClr val="000000"/>
                </a:solidFill>
              </a:rPr>
              <a:t>Inoue et al. arXiv:1106.3080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22" b="2513"/>
          <a:stretch/>
        </p:blipFill>
        <p:spPr>
          <a:xfrm>
            <a:off x="6136345" y="1980869"/>
            <a:ext cx="4712183" cy="411242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096000" y="1057553"/>
            <a:ext cx="4430993" cy="92331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Penetration depth into dense clouds ~E</a:t>
            </a:r>
            <a:r>
              <a:rPr lang="en-US" baseline="30000" dirty="0">
                <a:solidFill>
                  <a:srgbClr val="000000"/>
                </a:solidFill>
              </a:rPr>
              <a:t>0.5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→ Target mass ~E</a:t>
            </a:r>
            <a:r>
              <a:rPr lang="en-US" baseline="30000" dirty="0">
                <a:solidFill>
                  <a:srgbClr val="000000"/>
                </a:solidFill>
              </a:rPr>
              <a:t>0.5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→ Spectra ~E</a:t>
            </a:r>
            <a:r>
              <a:rPr lang="en-US" baseline="30000" dirty="0">
                <a:solidFill>
                  <a:srgbClr val="000000"/>
                </a:solidFill>
              </a:rPr>
              <a:t>-2.0+0.5</a:t>
            </a:r>
          </a:p>
        </p:txBody>
      </p:sp>
    </p:spTree>
    <p:extLst>
      <p:ext uri="{BB962C8B-B14F-4D97-AF65-F5344CB8AC3E}">
        <p14:creationId xmlns:p14="http://schemas.microsoft.com/office/powerpoint/2010/main" val="35437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F583-3411-3CAF-8551-7A111EE1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B3067-25F3-C7A5-23CD-C184B9FF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296AC-8DB4-4FDD-550A-65E0CF3A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1A1FA-7158-1D26-08D6-A4464FDD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200B3-7AE5-450E-D5D3-C37BAEB658FD}"/>
              </a:ext>
            </a:extLst>
          </p:cNvPr>
          <p:cNvSpPr txBox="1"/>
          <p:nvPr/>
        </p:nvSpPr>
        <p:spPr>
          <a:xfrm rot="19893448">
            <a:off x="3843159" y="2643099"/>
            <a:ext cx="4445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Comic Sans MS"/>
              </a:rPr>
              <a:t>Radiation processes</a:t>
            </a:r>
          </a:p>
          <a:p>
            <a:r>
              <a:rPr lang="en-US" sz="3600" dirty="0">
                <a:cs typeface="Comic Sans MS"/>
              </a:rPr>
              <a:t>involving electrons</a:t>
            </a:r>
          </a:p>
        </p:txBody>
      </p:sp>
    </p:spTree>
    <p:extLst>
      <p:ext uri="{BB962C8B-B14F-4D97-AF65-F5344CB8AC3E}">
        <p14:creationId xmlns:p14="http://schemas.microsoft.com/office/powerpoint/2010/main" val="44316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640" y="1493437"/>
            <a:ext cx="6500858" cy="4270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09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in SNR RX1713-3946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5539" y="1428740"/>
            <a:ext cx="2286016" cy="528027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lIns="85888" tIns="44661" rIns="85888" bIns="44661">
            <a:spAutoFit/>
          </a:bodyPr>
          <a:lstStyle/>
          <a:p>
            <a:pPr>
              <a:tabLst>
                <a:tab pos="0" algn="l"/>
                <a:tab pos="436309" algn="l"/>
                <a:tab pos="872619" algn="l"/>
                <a:tab pos="1308928" algn="l"/>
                <a:tab pos="1745236" algn="l"/>
                <a:tab pos="2181545" algn="l"/>
                <a:tab pos="2617854" algn="l"/>
                <a:tab pos="3054163" algn="l"/>
                <a:tab pos="3490473" algn="l"/>
                <a:tab pos="3926782" algn="l"/>
                <a:tab pos="4363090" algn="l"/>
                <a:tab pos="4799399" algn="l"/>
                <a:tab pos="5235708" algn="l"/>
                <a:tab pos="5672017" algn="l"/>
                <a:tab pos="6108327" algn="l"/>
                <a:tab pos="6544636" algn="l"/>
                <a:tab pos="6980944" algn="l"/>
                <a:tab pos="7417254" algn="l"/>
                <a:tab pos="7853562" algn="l"/>
                <a:tab pos="8289871" algn="l"/>
                <a:tab pos="8726181" algn="l"/>
              </a:tabLst>
              <a:defRPr/>
            </a:pPr>
            <a:r>
              <a:rPr lang="en-GB" sz="1400" dirty="0" err="1">
                <a:solidFill>
                  <a:srgbClr val="FFFFFF"/>
                </a:solidFill>
              </a:rPr>
              <a:t>Röntgen</a:t>
            </a:r>
            <a:r>
              <a:rPr lang="en-GB" sz="1400" dirty="0">
                <a:solidFill>
                  <a:srgbClr val="FFFFFF"/>
                </a:solidFill>
              </a:rPr>
              <a:t> ,Chandra</a:t>
            </a:r>
          </a:p>
          <a:p>
            <a:pPr>
              <a:tabLst>
                <a:tab pos="0" algn="l"/>
                <a:tab pos="436309" algn="l"/>
                <a:tab pos="872619" algn="l"/>
                <a:tab pos="1308928" algn="l"/>
                <a:tab pos="1745236" algn="l"/>
                <a:tab pos="2181545" algn="l"/>
                <a:tab pos="2617854" algn="l"/>
                <a:tab pos="3054163" algn="l"/>
                <a:tab pos="3490473" algn="l"/>
                <a:tab pos="3926782" algn="l"/>
                <a:tab pos="4363090" algn="l"/>
                <a:tab pos="4799399" algn="l"/>
                <a:tab pos="5235708" algn="l"/>
                <a:tab pos="5672017" algn="l"/>
                <a:tab pos="6108327" algn="l"/>
                <a:tab pos="6544636" algn="l"/>
                <a:tab pos="6980944" algn="l"/>
                <a:tab pos="7417254" algn="l"/>
                <a:tab pos="7853562" algn="l"/>
                <a:tab pos="8289871" algn="l"/>
                <a:tab pos="8726181" algn="l"/>
              </a:tabLst>
              <a:defRPr/>
            </a:pPr>
            <a:r>
              <a:rPr lang="en-GB" sz="1400" dirty="0">
                <a:solidFill>
                  <a:srgbClr val="FFFFFF"/>
                </a:solidFill>
              </a:rPr>
              <a:t>Uchiyama et al. 2007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71874" y="5761104"/>
            <a:ext cx="4632479" cy="365115"/>
          </a:xfrm>
          <a:prstGeom prst="rect">
            <a:avLst/>
          </a:prstGeom>
          <a:noFill/>
        </p:spPr>
        <p:txBody>
          <a:bodyPr wrap="square" lIns="87262" tIns="43632" rIns="87262" bIns="43632" rtlCol="0">
            <a:spAutoFit/>
          </a:bodyPr>
          <a:lstStyle/>
          <a:p>
            <a:pPr marL="343550" indent="-343550"/>
            <a:r>
              <a:rPr lang="en-US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de-DE" dirty="0" err="1">
                <a:solidFill>
                  <a:srgbClr val="000000"/>
                </a:solidFill>
              </a:rPr>
              <a:t>agnetic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fields</a:t>
            </a:r>
            <a:r>
              <a:rPr lang="de-DE" dirty="0">
                <a:solidFill>
                  <a:srgbClr val="000000"/>
                </a:solidFill>
              </a:rPr>
              <a:t> 0.1 – 1 </a:t>
            </a:r>
            <a:r>
              <a:rPr lang="de-DE" dirty="0" err="1">
                <a:solidFill>
                  <a:srgbClr val="000000"/>
                </a:solidFill>
              </a:rPr>
              <a:t>mG</a:t>
            </a:r>
            <a:endParaRPr lang="de-DE" dirty="0"/>
          </a:p>
        </p:txBody>
      </p:sp>
      <p:pic>
        <p:nvPicPr>
          <p:cNvPr id="7" name="pasted-image.tif">
            <a:extLst>
              <a:ext uri="{FF2B5EF4-FFF2-40B4-BE49-F238E27FC236}">
                <a16:creationId xmlns:a16="http://schemas.microsoft.com/office/drawing/2014/main" id="{14EC9E12-99F5-8F40-8DD1-CA12F975C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t="16828" r="28843" b="938"/>
          <a:stretch/>
        </p:blipFill>
        <p:spPr>
          <a:xfrm>
            <a:off x="9664065" y="0"/>
            <a:ext cx="2524447" cy="22473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063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06145-DF59-6C4C-AB4E-26B91554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Measurements: RX J1713.7-3946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B933D3-E494-3440-A299-29E6DED0A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6336705" cy="50102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Spectrum best described by broken power-law + </a:t>
            </a:r>
            <a:br>
              <a:rPr lang="en-US" dirty="0"/>
            </a:br>
            <a:r>
              <a:rPr lang="en-US" dirty="0"/>
              <a:t>exponential cutoff</a:t>
            </a:r>
          </a:p>
          <a:p>
            <a:pPr>
              <a:spcAft>
                <a:spcPts val="600"/>
              </a:spcAft>
            </a:pPr>
            <a:r>
              <a:rPr lang="en-US" dirty="0"/>
              <a:t>Hadronic model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500" dirty="0"/>
              <a:t>Break results from higher energy CRs diffusing faster into cold, dense MC clumps (e.g. </a:t>
            </a:r>
            <a:r>
              <a:rPr lang="en-US" sz="1500" dirty="0" err="1"/>
              <a:t>Gabici</a:t>
            </a:r>
            <a:r>
              <a:rPr lang="en-US" sz="1500" dirty="0"/>
              <a:t> &amp; </a:t>
            </a:r>
            <a:r>
              <a:rPr lang="en-US" sz="1500" dirty="0" err="1"/>
              <a:t>Aharonian</a:t>
            </a:r>
            <a:r>
              <a:rPr lang="en-US" sz="1500" dirty="0"/>
              <a:t> 2014)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500" dirty="0" err="1"/>
              <a:t>E</a:t>
            </a:r>
            <a:r>
              <a:rPr lang="en-US" sz="1500" baseline="-25000" dirty="0" err="1"/>
              <a:t>break</a:t>
            </a:r>
            <a:r>
              <a:rPr lang="en-US" sz="1500" dirty="0"/>
              <a:t> depends on SNR age and density profile; </a:t>
            </a:r>
            <a:r>
              <a:rPr lang="en-US" sz="1500" dirty="0" err="1"/>
              <a:t>E</a:t>
            </a:r>
            <a:r>
              <a:rPr lang="en-US" sz="1500" baseline="-25000" dirty="0" err="1"/>
              <a:t>c</a:t>
            </a:r>
            <a:r>
              <a:rPr lang="en-US" sz="1500" dirty="0"/>
              <a:t> ~100 </a:t>
            </a:r>
            <a:r>
              <a:rPr lang="en-US" sz="1500" dirty="0" err="1"/>
              <a:t>TeV</a:t>
            </a:r>
            <a:endParaRPr lang="en-US" sz="1500" dirty="0"/>
          </a:p>
          <a:p>
            <a:pPr>
              <a:spcAft>
                <a:spcPts val="600"/>
              </a:spcAft>
            </a:pPr>
            <a:r>
              <a:rPr lang="en-US" dirty="0"/>
              <a:t>Leptonic model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500" dirty="0"/>
              <a:t>B ~ 10 </a:t>
            </a:r>
            <a:r>
              <a:rPr lang="mr-IN" sz="1500" dirty="0"/>
              <a:t>–</a:t>
            </a:r>
            <a:r>
              <a:rPr lang="en-US" sz="1500" dirty="0"/>
              <a:t> 15 </a:t>
            </a:r>
            <a:r>
              <a:rPr lang="en-US" sz="1500" dirty="0" err="1"/>
              <a:t>μG</a:t>
            </a:r>
            <a:r>
              <a:rPr lang="en-US" sz="1500" dirty="0"/>
              <a:t>, </a:t>
            </a:r>
            <a:r>
              <a:rPr lang="en-US" sz="1500" dirty="0" err="1"/>
              <a:t>E</a:t>
            </a:r>
            <a:r>
              <a:rPr lang="en-US" sz="1500" baseline="-25000" dirty="0" err="1"/>
              <a:t>break</a:t>
            </a:r>
            <a:r>
              <a:rPr lang="en-US" sz="1500" dirty="0"/>
              <a:t> ~2 </a:t>
            </a:r>
            <a:r>
              <a:rPr lang="en-US" sz="1500" dirty="0" err="1"/>
              <a:t>TeV</a:t>
            </a:r>
            <a:endParaRPr lang="en-US" sz="15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500" dirty="0"/>
              <a:t>Break requires 2</a:t>
            </a:r>
            <a:r>
              <a:rPr lang="en-US" sz="1500" baseline="30000" dirty="0"/>
              <a:t>nd</a:t>
            </a:r>
            <a:r>
              <a:rPr lang="en-US" sz="1500" dirty="0"/>
              <a:t> electron population, or additional seed photon field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500" dirty="0"/>
              <a:t>Detailed hydro-CR codes can reproduce observed emission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No clear case for either leptonic or hadronic accelerator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Improved 20 – 100 </a:t>
            </a:r>
            <a:r>
              <a:rPr lang="en-US" dirty="0" err="1"/>
              <a:t>TeV</a:t>
            </a:r>
            <a:r>
              <a:rPr lang="en-US" dirty="0"/>
              <a:t> coverage required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27B1C-0091-B242-BAD3-70B715A0A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Leptonic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hadronic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de-DE" dirty="0"/>
          </a:p>
        </p:txBody>
      </p:sp>
      <p:pic>
        <p:nvPicPr>
          <p:cNvPr id="5" name="Picture 4" descr="Screen Shot 2016-11-24 at 09.33.31.png">
            <a:extLst>
              <a:ext uri="{FF2B5EF4-FFF2-40B4-BE49-F238E27FC236}">
                <a16:creationId xmlns:a16="http://schemas.microsoft.com/office/drawing/2014/main" id="{73E14BD7-9721-9B4C-B8FD-B85A76218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3"/>
          <a:stretch/>
        </p:blipFill>
        <p:spPr>
          <a:xfrm>
            <a:off x="7176740" y="1449285"/>
            <a:ext cx="4607892" cy="3865038"/>
          </a:xfrm>
          <a:prstGeom prst="rect">
            <a:avLst/>
          </a:prstGeo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9B1B1BC-4FE7-B44A-BEA8-EEC64B1188FD}"/>
              </a:ext>
            </a:extLst>
          </p:cNvPr>
          <p:cNvSpPr/>
          <p:nvPr/>
        </p:nvSpPr>
        <p:spPr>
          <a:xfrm>
            <a:off x="10777140" y="2265680"/>
            <a:ext cx="576064" cy="2232248"/>
          </a:xfrm>
          <a:prstGeom prst="ellipse">
            <a:avLst/>
          </a:prstGeom>
          <a:noFill/>
          <a:ln w="76200">
            <a:solidFill>
              <a:srgbClr val="E3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C4632-688C-FA4C-8E9B-0A19679F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906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11418" algn="l"/>
                <a:tab pos="822836" algn="l"/>
                <a:tab pos="1234253" algn="l"/>
                <a:tab pos="1645672" algn="l"/>
                <a:tab pos="2057090" algn="l"/>
                <a:tab pos="2468508" algn="l"/>
                <a:tab pos="2879926" algn="l"/>
                <a:tab pos="3291343" algn="l"/>
                <a:tab pos="3702761" algn="l"/>
                <a:tab pos="4114179" algn="l"/>
                <a:tab pos="4525597" algn="l"/>
                <a:tab pos="4937016" algn="l"/>
                <a:tab pos="5348434" algn="l"/>
                <a:tab pos="5759851" algn="l"/>
                <a:tab pos="6171269" algn="l"/>
                <a:tab pos="6582687" algn="l"/>
                <a:tab pos="6994105" algn="l"/>
                <a:tab pos="7405523" algn="l"/>
                <a:tab pos="7816941" algn="l"/>
                <a:tab pos="8228359" algn="l"/>
              </a:tabLst>
            </a:pPr>
            <a:r>
              <a:rPr lang="de-DE" dirty="0"/>
              <a:t>Shell-type </a:t>
            </a:r>
            <a:r>
              <a:rPr lang="de-DE" dirty="0" err="1"/>
              <a:t>supernova</a:t>
            </a:r>
            <a:r>
              <a:rPr lang="de-DE" dirty="0"/>
              <a:t> </a:t>
            </a:r>
            <a:r>
              <a:rPr lang="de-DE" dirty="0" err="1"/>
              <a:t>remnants</a:t>
            </a:r>
            <a:r>
              <a:rPr lang="de-DE" dirty="0"/>
              <a:t> in </a:t>
            </a:r>
            <a:r>
              <a:rPr lang="de-DE" dirty="0" err="1"/>
              <a:t>TeV</a:t>
            </a:r>
            <a:r>
              <a:rPr lang="de-DE" dirty="0"/>
              <a:t> gamma-</a:t>
            </a:r>
            <a:r>
              <a:rPr lang="de-DE" dirty="0" err="1"/>
              <a:t>rays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59558D-96D2-5549-AB11-3576351E6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100" y="3990950"/>
            <a:ext cx="2842331" cy="2632388"/>
          </a:xfrm>
        </p:spPr>
        <p:txBody>
          <a:bodyPr/>
          <a:lstStyle/>
          <a:p>
            <a:r>
              <a:rPr lang="de-DE" dirty="0"/>
              <a:t>The sample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increasing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F9138-C17C-474B-97ED-D006FF5E3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864" y="1413231"/>
            <a:ext cx="2439495" cy="2324632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16" name="Textfeld 19"/>
          <p:cNvSpPr txBox="1">
            <a:spLocks noChangeArrowheads="1"/>
          </p:cNvSpPr>
          <p:nvPr/>
        </p:nvSpPr>
        <p:spPr bwMode="auto">
          <a:xfrm>
            <a:off x="2110430" y="1440721"/>
            <a:ext cx="2414162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RX J0852.0-4622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/>
          <a:srcRect r="1239" b="1196"/>
          <a:stretch>
            <a:fillRect/>
          </a:stretch>
        </p:blipFill>
        <p:spPr bwMode="auto">
          <a:xfrm>
            <a:off x="4891080" y="1412777"/>
            <a:ext cx="2432395" cy="2325965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4912563" y="1457215"/>
            <a:ext cx="2226511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RCW 86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/>
          <a:srcRect r="1239"/>
          <a:stretch>
            <a:fillRect/>
          </a:stretch>
        </p:blipFill>
        <p:spPr bwMode="auto">
          <a:xfrm>
            <a:off x="7641717" y="1426212"/>
            <a:ext cx="2426306" cy="2325965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</p:spPr>
      </p:pic>
      <p:sp>
        <p:nvSpPr>
          <p:cNvPr id="20" name="Textfeld 15"/>
          <p:cNvSpPr txBox="1">
            <a:spLocks noChangeArrowheads="1"/>
          </p:cNvSpPr>
          <p:nvPr/>
        </p:nvSpPr>
        <p:spPr bwMode="auto">
          <a:xfrm>
            <a:off x="7676617" y="1457499"/>
            <a:ext cx="2226511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SN1006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/>
          <a:srcRect l="1704" t="25613" r="3410" b="51228"/>
          <a:stretch>
            <a:fillRect/>
          </a:stretch>
        </p:blipFill>
        <p:spPr bwMode="auto">
          <a:xfrm>
            <a:off x="2061151" y="4005065"/>
            <a:ext cx="2440800" cy="219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083131" y="4011129"/>
            <a:ext cx="2104488" cy="303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9986" tIns="46793" rIns="89986" bIns="46793">
            <a:spAutoFit/>
          </a:bodyPr>
          <a:lstStyle/>
          <a:p>
            <a:pPr>
              <a:lnSpc>
                <a:spcPct val="104000"/>
              </a:lnSpc>
              <a:tabLst>
                <a:tab pos="0" algn="l"/>
                <a:tab pos="457131" algn="l"/>
                <a:tab pos="914262" algn="l"/>
                <a:tab pos="1371393" algn="l"/>
                <a:tab pos="1828524" algn="l"/>
                <a:tab pos="2285655" algn="l"/>
                <a:tab pos="2742786" algn="l"/>
                <a:tab pos="3199918" algn="l"/>
                <a:tab pos="3657048" algn="l"/>
                <a:tab pos="4114179" algn="l"/>
                <a:tab pos="4571311" algn="l"/>
                <a:tab pos="5028441" algn="l"/>
                <a:tab pos="5485573" algn="l"/>
                <a:tab pos="5942704" algn="l"/>
                <a:tab pos="6399835" algn="l"/>
                <a:tab pos="6856966" algn="l"/>
                <a:tab pos="7314097" algn="l"/>
                <a:tab pos="7771228" algn="l"/>
                <a:tab pos="8228359" algn="l"/>
                <a:tab pos="8685490" algn="l"/>
                <a:tab pos="9142621" algn="l"/>
              </a:tabLst>
            </a:pPr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RX J1713.7-3946</a:t>
            </a:r>
          </a:p>
        </p:txBody>
      </p:sp>
      <p:sp>
        <p:nvSpPr>
          <p:cNvPr id="23" name="Rechteck 14"/>
          <p:cNvSpPr/>
          <p:nvPr/>
        </p:nvSpPr>
        <p:spPr bwMode="auto">
          <a:xfrm>
            <a:off x="2294154" y="6940476"/>
            <a:ext cx="9673828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7"/>
          <a:srcRect r="8774"/>
          <a:stretch>
            <a:fillRect/>
          </a:stretch>
        </p:blipFill>
        <p:spPr bwMode="auto">
          <a:xfrm>
            <a:off x="7629378" y="4005064"/>
            <a:ext cx="2440800" cy="233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hteck 16"/>
          <p:cNvSpPr/>
          <p:nvPr/>
        </p:nvSpPr>
        <p:spPr bwMode="auto">
          <a:xfrm>
            <a:off x="2200418" y="7041352"/>
            <a:ext cx="9673829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Textfeld 17"/>
          <p:cNvSpPr txBox="1">
            <a:spLocks noChangeArrowheads="1"/>
          </p:cNvSpPr>
          <p:nvPr/>
        </p:nvSpPr>
        <p:spPr bwMode="auto">
          <a:xfrm>
            <a:off x="7679550" y="5923328"/>
            <a:ext cx="1447926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19979" y="3994155"/>
            <a:ext cx="2268241" cy="208903"/>
          </a:xfrm>
          <a:prstGeom prst="rect">
            <a:avLst/>
          </a:prstGeom>
          <a:solidFill>
            <a:srgbClr val="1808EE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square" lIns="89986" tIns="0" rIns="89986" bIns="0">
            <a:spAutoFit/>
          </a:bodyPr>
          <a:lstStyle/>
          <a:p>
            <a:pPr>
              <a:lnSpc>
                <a:spcPct val="104000"/>
              </a:lnSpc>
              <a:tabLst>
                <a:tab pos="0" algn="l"/>
                <a:tab pos="457131" algn="l"/>
                <a:tab pos="914262" algn="l"/>
                <a:tab pos="1371393" algn="l"/>
                <a:tab pos="1828524" algn="l"/>
                <a:tab pos="2285655" algn="l"/>
                <a:tab pos="2742786" algn="l"/>
                <a:tab pos="3199918" algn="l"/>
                <a:tab pos="3657048" algn="l"/>
                <a:tab pos="4114179" algn="l"/>
                <a:tab pos="4571311" algn="l"/>
                <a:tab pos="5028441" algn="l"/>
                <a:tab pos="5485573" algn="l"/>
                <a:tab pos="5942704" algn="l"/>
                <a:tab pos="6399835" algn="l"/>
                <a:tab pos="6856966" algn="l"/>
                <a:tab pos="7314097" algn="l"/>
                <a:tab pos="7771228" algn="l"/>
                <a:tab pos="8228359" algn="l"/>
                <a:tab pos="8685490" algn="l"/>
                <a:tab pos="9142621" algn="l"/>
              </a:tabLst>
            </a:pPr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HESS J1731-347</a:t>
            </a:r>
          </a:p>
        </p:txBody>
      </p:sp>
      <p:sp>
        <p:nvSpPr>
          <p:cNvPr id="11" name="Textfeld 17"/>
          <p:cNvSpPr txBox="1">
            <a:spLocks noChangeArrowheads="1"/>
          </p:cNvSpPr>
          <p:nvPr/>
        </p:nvSpPr>
        <p:spPr bwMode="auto">
          <a:xfrm>
            <a:off x="2094488" y="5893140"/>
            <a:ext cx="1447926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12" name="Textfeld 17"/>
          <p:cNvSpPr txBox="1">
            <a:spLocks noChangeArrowheads="1"/>
          </p:cNvSpPr>
          <p:nvPr/>
        </p:nvSpPr>
        <p:spPr bwMode="auto">
          <a:xfrm>
            <a:off x="7702667" y="3371671"/>
            <a:ext cx="1423039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13" name="Textfeld 17"/>
          <p:cNvSpPr txBox="1">
            <a:spLocks noChangeArrowheads="1"/>
          </p:cNvSpPr>
          <p:nvPr/>
        </p:nvSpPr>
        <p:spPr bwMode="auto">
          <a:xfrm>
            <a:off x="4910179" y="3371671"/>
            <a:ext cx="1423039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14" name="Textfeld 17"/>
          <p:cNvSpPr txBox="1">
            <a:spLocks noChangeArrowheads="1"/>
          </p:cNvSpPr>
          <p:nvPr/>
        </p:nvSpPr>
        <p:spPr bwMode="auto">
          <a:xfrm>
            <a:off x="2112627" y="3388167"/>
            <a:ext cx="1423039" cy="31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H.E.S.S.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FF8E6-6AFE-5D4B-BD63-38736EC6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269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A109DD-5AA7-FE4E-9FF9-ABCA89EF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FERMI </a:t>
            </a:r>
            <a:r>
              <a:rPr lang="de-DE" dirty="0" err="1"/>
              <a:t>sees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Pion </a:t>
            </a:r>
            <a:r>
              <a:rPr lang="de-DE" dirty="0" err="1"/>
              <a:t>bump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DDF49B-1D2E-8241-827A-99F85E65F9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oupe 1">
            <a:extLst>
              <a:ext uri="{FF2B5EF4-FFF2-40B4-BE49-F238E27FC236}">
                <a16:creationId xmlns:a16="http://schemas.microsoft.com/office/drawing/2014/main" id="{E15DCF1D-E60C-F844-8AA3-EF955AB88615}"/>
              </a:ext>
            </a:extLst>
          </p:cNvPr>
          <p:cNvGrpSpPr/>
          <p:nvPr/>
        </p:nvGrpSpPr>
        <p:grpSpPr>
          <a:xfrm>
            <a:off x="2279576" y="1484784"/>
            <a:ext cx="7632848" cy="4945225"/>
            <a:chOff x="2709341" y="2492896"/>
            <a:chExt cx="3950891" cy="244827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A5B75F3-85B2-2740-9C05-DA00156EF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341" y="2492896"/>
              <a:ext cx="3950891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F7D8FE7-0D31-6B44-B4CC-79156193F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032" y="2564904"/>
              <a:ext cx="590112" cy="114280"/>
            </a:xfrm>
            <a:custGeom>
              <a:avLst/>
              <a:gdLst>
                <a:gd name="T0" fmla="*/ 208857 w 1452562"/>
                <a:gd name="T1" fmla="*/ 33535 h 274638"/>
                <a:gd name="T2" fmla="*/ 104429 w 1452562"/>
                <a:gd name="T3" fmla="*/ 67071 h 274638"/>
                <a:gd name="T4" fmla="*/ 0 w 1452562"/>
                <a:gd name="T5" fmla="*/ 33535 h 274638"/>
                <a:gd name="T6" fmla="*/ 104429 w 1452562"/>
                <a:gd name="T7" fmla="*/ 0 h 274638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1452562"/>
                <a:gd name="T13" fmla="*/ 0 h 274638"/>
                <a:gd name="T14" fmla="*/ 1452562 w 1452562"/>
                <a:gd name="T15" fmla="*/ 274638 h 2746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2562" h="274638">
                  <a:moveTo>
                    <a:pt x="0" y="0"/>
                  </a:moveTo>
                  <a:lnTo>
                    <a:pt x="4038" y="0"/>
                  </a:lnTo>
                  <a:lnTo>
                    <a:pt x="4038" y="763"/>
                  </a:lnTo>
                  <a:lnTo>
                    <a:pt x="0" y="76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1pPr>
              <a:lvl2pPr marL="557213" indent="-214313">
                <a:lnSpc>
                  <a:spcPct val="93000"/>
                </a:lnSpc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2pPr>
              <a:lvl3pPr marL="857250" indent="-171450">
                <a:lnSpc>
                  <a:spcPct val="93000"/>
                </a:lnSpc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10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3pPr>
              <a:lvl4pPr marL="1200150" indent="-171450">
                <a:lnSpc>
                  <a:spcPct val="93000"/>
                </a:lnSpc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4pPr>
              <a:lvl5pPr marL="1543050" indent="-171450">
                <a:lnSpc>
                  <a:spcPct val="93000"/>
                </a:lnSpc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5pPr>
              <a:lvl6pPr marL="2000250" indent="-17145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6pPr>
              <a:lvl7pPr marL="2457450" indent="-17145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7pPr>
              <a:lvl8pPr marL="2914650" indent="-17145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8pPr>
              <a:lvl9pPr marL="3371850" indent="-17145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 sz="900">
                  <a:solidFill>
                    <a:srgbClr val="000000"/>
                  </a:solidFill>
                  <a:latin typeface="Arial" panose="020B0604020202020204" pitchFamily="34" charset="0"/>
                  <a:ea typeface="WenQuanYi Zen Hei Sharp" charset="0"/>
                  <a:cs typeface="WenQuanYi Zen Hei Sharp" charset="0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</a:pPr>
              <a:r>
                <a:rPr lang="en-GB" altLang="fr-FR" sz="900" dirty="0">
                  <a:ea typeface="MS PGothic" panose="020B0600070205080204" pitchFamily="34" charset="-128"/>
                </a:rPr>
                <a:t>Science 339, 2013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4A5919-7D46-E54A-B4FD-10AFB602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731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GeV-TeV</a:t>
            </a:r>
            <a:r>
              <a:rPr lang="en-US" dirty="0"/>
              <a:t> spectra of supernova remnants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20" y="1033331"/>
            <a:ext cx="7844116" cy="5636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2117" y="1305477"/>
            <a:ext cx="1505512" cy="646317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S. Funk</a:t>
            </a:r>
          </a:p>
          <a:p>
            <a:r>
              <a:rPr lang="en-US" dirty="0" err="1">
                <a:solidFill>
                  <a:srgbClr val="000000"/>
                </a:solidFill>
              </a:rPr>
              <a:t>TeVPA</a:t>
            </a:r>
            <a:r>
              <a:rPr lang="en-US" dirty="0">
                <a:solidFill>
                  <a:srgbClr val="000000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93194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12" y="1096301"/>
            <a:ext cx="7777615" cy="557305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GeV-TeV</a:t>
            </a:r>
            <a:r>
              <a:rPr lang="en-US" dirty="0"/>
              <a:t> spectra of supernova remnants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2117" y="1320418"/>
            <a:ext cx="1505512" cy="646317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S. Funk</a:t>
            </a:r>
          </a:p>
          <a:p>
            <a:r>
              <a:rPr lang="en-US" dirty="0" err="1">
                <a:solidFill>
                  <a:srgbClr val="000000"/>
                </a:solidFill>
              </a:rPr>
              <a:t>TeVPA</a:t>
            </a:r>
            <a:r>
              <a:rPr lang="en-US" dirty="0">
                <a:solidFill>
                  <a:srgbClr val="000000"/>
                </a:solidFill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266069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19845" rIns="0" bIns="0" rtlCol="0" anchor="t" anchorCtr="0">
            <a:noAutofit/>
          </a:bodyPr>
          <a:lstStyle/>
          <a:p>
            <a:pPr defTabSz="336947">
              <a:tabLst>
                <a:tab pos="336947" algn="l"/>
                <a:tab pos="673894" algn="l"/>
                <a:tab pos="1010841" algn="l"/>
                <a:tab pos="1347788" algn="l"/>
                <a:tab pos="1684735" algn="l"/>
                <a:tab pos="2021681" algn="l"/>
                <a:tab pos="2358629" algn="l"/>
                <a:tab pos="2695575" algn="l"/>
                <a:tab pos="3032522" algn="l"/>
                <a:tab pos="3369469" algn="l"/>
                <a:tab pos="3706416" algn="l"/>
                <a:tab pos="4043363" algn="l"/>
                <a:tab pos="4380310" algn="l"/>
                <a:tab pos="4717256" algn="l"/>
                <a:tab pos="5054204" algn="l"/>
                <a:tab pos="5391150" algn="l"/>
                <a:tab pos="5728097" algn="l"/>
                <a:tab pos="6065044" algn="l"/>
              </a:tabLst>
              <a:defRPr/>
            </a:pPr>
            <a:r>
              <a:rPr lang="en-GB" altLang="fr-FR" dirty="0"/>
              <a:t>Supernova Remnants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ts val="3000"/>
                  </a:lnSpc>
                  <a:spcAft>
                    <a:spcPts val="425"/>
                  </a:spcAft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b="1" dirty="0">
                    <a:solidFill>
                      <a:srgbClr val="000000"/>
                    </a:solidFill>
                  </a:rPr>
                  <a:t>Second largest population of VHE sources in our galaxy</a:t>
                </a:r>
              </a:p>
              <a:p>
                <a:pPr>
                  <a:lnSpc>
                    <a:spcPts val="3000"/>
                  </a:lnSpc>
                  <a:spcAft>
                    <a:spcPts val="425"/>
                  </a:spcAft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Young, historical supernova, in different evolution stages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High quality images, MWL data</a:t>
                </a:r>
              </a:p>
              <a:p>
                <a:pPr>
                  <a:lnSpc>
                    <a:spcPts val="3000"/>
                  </a:lnSpc>
                  <a:spcAft>
                    <a:spcPts val="425"/>
                  </a:spcAft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b="1" dirty="0">
                    <a:solidFill>
                      <a:srgbClr val="000000"/>
                    </a:solidFill>
                  </a:rPr>
                  <a:t>Older SNRs proven to accelerate protons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In interaction with molecular clouds (W28)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altLang="fr-FR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fr-FR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altLang="fr-FR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altLang="fr-FR" sz="2000" dirty="0">
                    <a:solidFill>
                      <a:srgbClr val="000000"/>
                    </a:solidFill>
                  </a:rPr>
                  <a:t> bump in Fermi LAT (IC 433, W49A, W51C, W44 …)</a:t>
                </a:r>
              </a:p>
              <a:p>
                <a:pPr>
                  <a:lnSpc>
                    <a:spcPts val="3000"/>
                  </a:lnSpc>
                  <a:spcAft>
                    <a:spcPts val="425"/>
                  </a:spcAft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High energy can be dominated by </a:t>
                </a:r>
                <a:r>
                  <a:rPr lang="en-GB" altLang="fr-FR" sz="2000" dirty="0" err="1">
                    <a:solidFill>
                      <a:srgbClr val="000000"/>
                    </a:solidFill>
                  </a:rPr>
                  <a:t>leptonic</a:t>
                </a:r>
                <a:r>
                  <a:rPr lang="en-GB" altLang="fr-FR" sz="2000" dirty="0">
                    <a:solidFill>
                      <a:srgbClr val="000000"/>
                    </a:solidFill>
                  </a:rPr>
                  <a:t> processes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Due to different efficiency of radiation mechanisms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e</a:t>
                </a:r>
                <a:r>
                  <a:rPr lang="en-GB" altLang="fr-FR" sz="2000" baseline="30000" dirty="0">
                    <a:solidFill>
                      <a:srgbClr val="000000"/>
                    </a:solidFill>
                  </a:rPr>
                  <a:t>±</a:t>
                </a:r>
                <a:r>
                  <a:rPr lang="en-GB" altLang="fr-FR" sz="2000" dirty="0">
                    <a:solidFill>
                      <a:srgbClr val="000000"/>
                    </a:solidFill>
                  </a:rPr>
                  <a:t> cannot travel invisibly (IC unavoidable)</a:t>
                </a:r>
              </a:p>
              <a:p>
                <a:pPr lvl="1" eaLnBrk="1">
                  <a:lnSpc>
                    <a:spcPts val="3000"/>
                  </a:lnSpc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dirty="0">
                    <a:solidFill>
                      <a:srgbClr val="000000"/>
                    </a:solidFill>
                  </a:rPr>
                  <a:t>Hadrons need target to be revealed</a:t>
                </a:r>
              </a:p>
              <a:p>
                <a:pPr>
                  <a:lnSpc>
                    <a:spcPts val="3000"/>
                  </a:lnSpc>
                  <a:spcAft>
                    <a:spcPts val="425"/>
                  </a:spcAft>
                  <a:buSzPct val="60000"/>
                  <a:buFont typeface="Wingdings" panose="05000000000000000000" pitchFamily="2" charset="2"/>
                  <a:buChar char=""/>
                </a:pPr>
                <a:r>
                  <a:rPr lang="en-GB" altLang="fr-FR" sz="2000" b="1" dirty="0">
                    <a:solidFill>
                      <a:srgbClr val="000000"/>
                    </a:solidFill>
                  </a:rPr>
                  <a:t>SNRs can be </a:t>
                </a:r>
                <a:r>
                  <a:rPr lang="en-GB" altLang="fr-FR" sz="2000" b="1" dirty="0" err="1">
                    <a:solidFill>
                      <a:srgbClr val="000000"/>
                    </a:solidFill>
                  </a:rPr>
                  <a:t>PeVatrons</a:t>
                </a:r>
                <a:r>
                  <a:rPr lang="en-GB" altLang="fr-FR" sz="2000" b="1" dirty="0">
                    <a:solidFill>
                      <a:srgbClr val="000000"/>
                    </a:solidFill>
                  </a:rPr>
                  <a:t> only during a (very) short time</a:t>
                </a:r>
              </a:p>
              <a:p>
                <a:endParaRPr lang="fr-FR" altLang="fr-FR" dirty="0"/>
              </a:p>
            </p:txBody>
          </p:sp>
        </mc:Choice>
        <mc:Fallback xmlns="">
          <p:sp>
            <p:nvSpPr>
              <p:cNvPr id="31747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81" t="-505" b="-25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F8D3C-DE4D-8E42-A807-22DEE387DC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206861"/>
            <a:ext cx="3046659" cy="630152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AutoShape 3"/>
          <p:cNvSpPr>
            <a:spLocks noChangeArrowheads="1"/>
          </p:cNvSpPr>
          <p:nvPr/>
        </p:nvSpPr>
        <p:spPr bwMode="auto">
          <a:xfrm rot="5400000">
            <a:off x="11409362" y="3185381"/>
            <a:ext cx="749300" cy="344488"/>
          </a:xfrm>
          <a:custGeom>
            <a:avLst/>
            <a:gdLst>
              <a:gd name="T0" fmla="*/ 42650 w 1343025"/>
              <a:gd name="T1" fmla="*/ 63871 h 333375"/>
              <a:gd name="T2" fmla="*/ 21325 w 1343025"/>
              <a:gd name="T3" fmla="*/ 127741 h 333375"/>
              <a:gd name="T4" fmla="*/ 0 w 1343025"/>
              <a:gd name="T5" fmla="*/ 63871 h 333375"/>
              <a:gd name="T6" fmla="*/ 21325 w 1343025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343025"/>
              <a:gd name="T13" fmla="*/ 0 h 333375"/>
              <a:gd name="T14" fmla="*/ 1343025 w 1343025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025" h="333375">
                <a:moveTo>
                  <a:pt x="0" y="0"/>
                </a:moveTo>
                <a:lnTo>
                  <a:pt x="3730" y="0"/>
                </a:lnTo>
                <a:lnTo>
                  <a:pt x="3730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>
            <a:spAutoFit/>
          </a:bodyPr>
          <a:lstStyle>
            <a:lvl1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 marL="557213" indent="-214313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 marL="8572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 marL="12001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 marL="15430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0002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4574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29146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3718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el-GR" altLang="fr-FR" dirty="0">
                <a:ea typeface="MS PGothic" panose="020B0600070205080204" pitchFamily="34" charset="-128"/>
                <a:cs typeface="Arial" panose="020B0604020202020204" pitchFamily="34" charset="0"/>
              </a:rPr>
              <a:t>γ</a:t>
            </a:r>
            <a:r>
              <a:rPr lang="fr-FR" altLang="fr-FR" dirty="0"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GB" altLang="fr-FR" dirty="0">
                <a:ea typeface="MS PGothic" panose="020B0600070205080204" pitchFamily="34" charset="-128"/>
                <a:cs typeface="Arial" panose="020B0604020202020204" pitchFamily="34" charset="0"/>
              </a:rPr>
              <a:t>rays</a:t>
            </a:r>
          </a:p>
        </p:txBody>
      </p:sp>
      <p:sp>
        <p:nvSpPr>
          <p:cNvPr id="31750" name="AutoShape 4"/>
          <p:cNvSpPr>
            <a:spLocks noChangeArrowheads="1"/>
          </p:cNvSpPr>
          <p:nvPr/>
        </p:nvSpPr>
        <p:spPr bwMode="auto">
          <a:xfrm rot="16200000">
            <a:off x="7741006" y="3069493"/>
            <a:ext cx="981075" cy="344488"/>
          </a:xfrm>
          <a:custGeom>
            <a:avLst/>
            <a:gdLst>
              <a:gd name="T0" fmla="*/ 719898 w 754063"/>
              <a:gd name="T1" fmla="*/ 63871 h 333375"/>
              <a:gd name="T2" fmla="*/ 359955 w 754063"/>
              <a:gd name="T3" fmla="*/ 127741 h 333375"/>
              <a:gd name="T4" fmla="*/ 0 w 754063"/>
              <a:gd name="T5" fmla="*/ 63871 h 333375"/>
              <a:gd name="T6" fmla="*/ 359955 w 754063"/>
              <a:gd name="T7" fmla="*/ 0 h 33337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54063"/>
              <a:gd name="T13" fmla="*/ 0 h 333375"/>
              <a:gd name="T14" fmla="*/ 754063 w 754063"/>
              <a:gd name="T15" fmla="*/ 333375 h 3333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4063" h="333375">
                <a:moveTo>
                  <a:pt x="0" y="0"/>
                </a:moveTo>
                <a:lnTo>
                  <a:pt x="2096" y="0"/>
                </a:lnTo>
                <a:lnTo>
                  <a:pt x="2096" y="928"/>
                </a:lnTo>
                <a:lnTo>
                  <a:pt x="0" y="9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>
            <a:spAutoFit/>
          </a:bodyPr>
          <a:lstStyle>
            <a:lvl1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 marL="557213" indent="-214313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 marL="8572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 marL="12001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 marL="1543050" indent="-171450">
              <a:lnSpc>
                <a:spcPct val="93000"/>
              </a:lnSpc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0002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4574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29146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371850" indent="-17145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en-GB" altLang="fr-FR" dirty="0">
                <a:ea typeface="MS PGothic" panose="020B0600070205080204" pitchFamily="34" charset="-128"/>
              </a:rPr>
              <a:t>X rays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1C88A-C666-4148-AF16-9BBEACBB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619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021" y="-171400"/>
            <a:ext cx="12518909" cy="7808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Seeing molecular clouds in gamma rays</a:t>
            </a:r>
          </a:p>
        </p:txBody>
      </p:sp>
      <p:cxnSp>
        <p:nvCxnSpPr>
          <p:cNvPr id="8" name="Straight Arrow Connector 7"/>
          <p:cNvCxnSpPr>
            <a:endCxn id="12" idx="1"/>
          </p:cNvCxnSpPr>
          <p:nvPr/>
        </p:nvCxnSpPr>
        <p:spPr>
          <a:xfrm>
            <a:off x="3089160" y="3424991"/>
            <a:ext cx="3600010" cy="9482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89706" l="1575" r="988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93531" flipV="1">
            <a:off x="6595406" y="4527824"/>
            <a:ext cx="2018636" cy="5404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59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meets target: Supernova remnants &amp; Clouds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40" y="2339893"/>
            <a:ext cx="8115464" cy="4013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0124" y="3283964"/>
            <a:ext cx="482797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500 </a:t>
            </a:r>
          </a:p>
          <a:p>
            <a:pPr algn="ctr"/>
            <a:r>
              <a:rPr lang="en-US" sz="1200" dirty="0" err="1">
                <a:solidFill>
                  <a:srgbClr val="0000FF"/>
                </a:solidFill>
              </a:rPr>
              <a:t>yr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60" y="3768633"/>
            <a:ext cx="523657" cy="47569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2000</a:t>
            </a:r>
          </a:p>
          <a:p>
            <a:pPr algn="ctr"/>
            <a:r>
              <a:rPr lang="en-US" sz="1200" dirty="0" err="1">
                <a:solidFill>
                  <a:srgbClr val="0000FF"/>
                </a:solidFill>
              </a:rPr>
              <a:t>yr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1860" y="4230297"/>
            <a:ext cx="523657" cy="47569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8000</a:t>
            </a:r>
          </a:p>
          <a:p>
            <a:pPr algn="ctr"/>
            <a:r>
              <a:rPr lang="en-US" sz="1200" dirty="0" err="1">
                <a:solidFill>
                  <a:srgbClr val="0000FF"/>
                </a:solidFill>
              </a:rPr>
              <a:t>yr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7570" y="4788261"/>
            <a:ext cx="609077" cy="47569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32000</a:t>
            </a:r>
          </a:p>
          <a:p>
            <a:pPr algn="ctr"/>
            <a:r>
              <a:rPr lang="en-US" sz="1200" dirty="0" err="1">
                <a:solidFill>
                  <a:srgbClr val="0000FF"/>
                </a:solidFill>
              </a:rPr>
              <a:t>yr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0" name="Picture 2" descr="17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92" b="83448" l="10998" r="75751"/>
                    </a14:imgEffect>
                  </a14:imgLayer>
                </a14:imgProps>
              </a:ext>
            </a:extLst>
          </a:blip>
          <a:srcRect l="2904" t="2611" r="16155" b="7570"/>
          <a:stretch>
            <a:fillRect/>
          </a:stretch>
        </p:blipFill>
        <p:spPr bwMode="auto">
          <a:xfrm>
            <a:off x="1186655" y="689757"/>
            <a:ext cx="2027089" cy="1776093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4862046" y="1210821"/>
            <a:ext cx="1595281" cy="829206"/>
          </a:xfrm>
          <a:prstGeom prst="cloudCallout">
            <a:avLst>
              <a:gd name="adj1" fmla="val -24123"/>
              <a:gd name="adj2" fmla="val 119462"/>
            </a:avLst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8488380" y="1210821"/>
            <a:ext cx="1595281" cy="829206"/>
          </a:xfrm>
          <a:prstGeom prst="cloudCallout">
            <a:avLst>
              <a:gd name="adj1" fmla="val -24123"/>
              <a:gd name="adj2" fmla="val 119462"/>
            </a:avLst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56309" y="1389255"/>
            <a:ext cx="2172520" cy="871190"/>
          </a:xfrm>
          <a:custGeom>
            <a:avLst/>
            <a:gdLst>
              <a:gd name="connsiteX0" fmla="*/ 0 w 2172520"/>
              <a:gd name="connsiteY0" fmla="*/ 167940 h 871190"/>
              <a:gd name="connsiteX1" fmla="*/ 41981 w 2172520"/>
              <a:gd name="connsiteY1" fmla="*/ 251910 h 871190"/>
              <a:gd name="connsiteX2" fmla="*/ 230896 w 2172520"/>
              <a:gd name="connsiteY2" fmla="*/ 314888 h 871190"/>
              <a:gd name="connsiteX3" fmla="*/ 262381 w 2172520"/>
              <a:gd name="connsiteY3" fmla="*/ 335880 h 871190"/>
              <a:gd name="connsiteX4" fmla="*/ 325353 w 2172520"/>
              <a:gd name="connsiteY4" fmla="*/ 356873 h 871190"/>
              <a:gd name="connsiteX5" fmla="*/ 377829 w 2172520"/>
              <a:gd name="connsiteY5" fmla="*/ 398858 h 871190"/>
              <a:gd name="connsiteX6" fmla="*/ 419810 w 2172520"/>
              <a:gd name="connsiteY6" fmla="*/ 251910 h 871190"/>
              <a:gd name="connsiteX7" fmla="*/ 430306 w 2172520"/>
              <a:gd name="connsiteY7" fmla="*/ 209925 h 871190"/>
              <a:gd name="connsiteX8" fmla="*/ 461791 w 2172520"/>
              <a:gd name="connsiteY8" fmla="*/ 10496 h 871190"/>
              <a:gd name="connsiteX9" fmla="*/ 493277 w 2172520"/>
              <a:gd name="connsiteY9" fmla="*/ 0 h 871190"/>
              <a:gd name="connsiteX10" fmla="*/ 566744 w 2172520"/>
              <a:gd name="connsiteY10" fmla="*/ 20992 h 871190"/>
              <a:gd name="connsiteX11" fmla="*/ 661201 w 2172520"/>
              <a:gd name="connsiteY11" fmla="*/ 52481 h 871190"/>
              <a:gd name="connsiteX12" fmla="*/ 703183 w 2172520"/>
              <a:gd name="connsiteY12" fmla="*/ 199429 h 871190"/>
              <a:gd name="connsiteX13" fmla="*/ 766154 w 2172520"/>
              <a:gd name="connsiteY13" fmla="*/ 241414 h 871190"/>
              <a:gd name="connsiteX14" fmla="*/ 808135 w 2172520"/>
              <a:gd name="connsiteY14" fmla="*/ 283399 h 871190"/>
              <a:gd name="connsiteX15" fmla="*/ 850116 w 2172520"/>
              <a:gd name="connsiteY15" fmla="*/ 325384 h 871190"/>
              <a:gd name="connsiteX16" fmla="*/ 871107 w 2172520"/>
              <a:gd name="connsiteY16" fmla="*/ 430347 h 871190"/>
              <a:gd name="connsiteX17" fmla="*/ 923583 w 2172520"/>
              <a:gd name="connsiteY17" fmla="*/ 650768 h 871190"/>
              <a:gd name="connsiteX18" fmla="*/ 997050 w 2172520"/>
              <a:gd name="connsiteY18" fmla="*/ 724242 h 871190"/>
              <a:gd name="connsiteX19" fmla="*/ 1259432 w 2172520"/>
              <a:gd name="connsiteY19" fmla="*/ 860694 h 871190"/>
              <a:gd name="connsiteX20" fmla="*/ 1332898 w 2172520"/>
              <a:gd name="connsiteY20" fmla="*/ 871190 h 871190"/>
              <a:gd name="connsiteX21" fmla="*/ 1448346 w 2172520"/>
              <a:gd name="connsiteY21" fmla="*/ 850197 h 871190"/>
              <a:gd name="connsiteX22" fmla="*/ 1437851 w 2172520"/>
              <a:gd name="connsiteY22" fmla="*/ 787220 h 871190"/>
              <a:gd name="connsiteX23" fmla="*/ 1395870 w 2172520"/>
              <a:gd name="connsiteY23" fmla="*/ 724242 h 871190"/>
              <a:gd name="connsiteX24" fmla="*/ 1364384 w 2172520"/>
              <a:gd name="connsiteY24" fmla="*/ 650768 h 871190"/>
              <a:gd name="connsiteX25" fmla="*/ 1353889 w 2172520"/>
              <a:gd name="connsiteY25" fmla="*/ 524813 h 871190"/>
              <a:gd name="connsiteX26" fmla="*/ 1343394 w 2172520"/>
              <a:gd name="connsiteY26" fmla="*/ 493324 h 871190"/>
              <a:gd name="connsiteX27" fmla="*/ 1385375 w 2172520"/>
              <a:gd name="connsiteY27" fmla="*/ 419850 h 871190"/>
              <a:gd name="connsiteX28" fmla="*/ 1521813 w 2172520"/>
              <a:gd name="connsiteY28" fmla="*/ 325384 h 871190"/>
              <a:gd name="connsiteX29" fmla="*/ 1532309 w 2172520"/>
              <a:gd name="connsiteY29" fmla="*/ 556302 h 871190"/>
              <a:gd name="connsiteX30" fmla="*/ 1563794 w 2172520"/>
              <a:gd name="connsiteY30" fmla="*/ 566798 h 871190"/>
              <a:gd name="connsiteX31" fmla="*/ 1637261 w 2172520"/>
              <a:gd name="connsiteY31" fmla="*/ 587791 h 871190"/>
              <a:gd name="connsiteX32" fmla="*/ 1658252 w 2172520"/>
              <a:gd name="connsiteY32" fmla="*/ 629776 h 871190"/>
              <a:gd name="connsiteX33" fmla="*/ 1679242 w 2172520"/>
              <a:gd name="connsiteY33" fmla="*/ 692753 h 871190"/>
              <a:gd name="connsiteX34" fmla="*/ 1710728 w 2172520"/>
              <a:gd name="connsiteY34" fmla="*/ 703250 h 871190"/>
              <a:gd name="connsiteX35" fmla="*/ 1836671 w 2172520"/>
              <a:gd name="connsiteY35" fmla="*/ 692753 h 871190"/>
              <a:gd name="connsiteX36" fmla="*/ 1868157 w 2172520"/>
              <a:gd name="connsiteY36" fmla="*/ 619279 h 871190"/>
              <a:gd name="connsiteX37" fmla="*/ 1889148 w 2172520"/>
              <a:gd name="connsiteY37" fmla="*/ 566798 h 871190"/>
              <a:gd name="connsiteX38" fmla="*/ 1931129 w 2172520"/>
              <a:gd name="connsiteY38" fmla="*/ 482828 h 871190"/>
              <a:gd name="connsiteX39" fmla="*/ 1962614 w 2172520"/>
              <a:gd name="connsiteY39" fmla="*/ 472332 h 871190"/>
              <a:gd name="connsiteX40" fmla="*/ 1994100 w 2172520"/>
              <a:gd name="connsiteY40" fmla="*/ 430347 h 871190"/>
              <a:gd name="connsiteX41" fmla="*/ 2015091 w 2172520"/>
              <a:gd name="connsiteY41" fmla="*/ 398858 h 871190"/>
              <a:gd name="connsiteX42" fmla="*/ 2120043 w 2172520"/>
              <a:gd name="connsiteY42" fmla="*/ 367369 h 871190"/>
              <a:gd name="connsiteX43" fmla="*/ 2172520 w 2172520"/>
              <a:gd name="connsiteY43" fmla="*/ 356873 h 87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72520" h="871190">
                <a:moveTo>
                  <a:pt x="0" y="167940"/>
                </a:moveTo>
                <a:cubicBezTo>
                  <a:pt x="3914" y="177725"/>
                  <a:pt x="25109" y="241172"/>
                  <a:pt x="41981" y="251910"/>
                </a:cubicBezTo>
                <a:cubicBezTo>
                  <a:pt x="108480" y="294232"/>
                  <a:pt x="156565" y="298368"/>
                  <a:pt x="230896" y="314888"/>
                </a:cubicBezTo>
                <a:cubicBezTo>
                  <a:pt x="241391" y="321885"/>
                  <a:pt x="250855" y="330757"/>
                  <a:pt x="262381" y="335880"/>
                </a:cubicBezTo>
                <a:cubicBezTo>
                  <a:pt x="282600" y="344867"/>
                  <a:pt x="325353" y="356873"/>
                  <a:pt x="325353" y="356873"/>
                </a:cubicBezTo>
                <a:cubicBezTo>
                  <a:pt x="327777" y="368993"/>
                  <a:pt x="327354" y="457751"/>
                  <a:pt x="377829" y="398858"/>
                </a:cubicBezTo>
                <a:cubicBezTo>
                  <a:pt x="388459" y="386456"/>
                  <a:pt x="418858" y="255718"/>
                  <a:pt x="419810" y="251910"/>
                </a:cubicBezTo>
                <a:lnTo>
                  <a:pt x="430306" y="209925"/>
                </a:lnTo>
                <a:cubicBezTo>
                  <a:pt x="430919" y="200116"/>
                  <a:pt x="412090" y="50260"/>
                  <a:pt x="461791" y="10496"/>
                </a:cubicBezTo>
                <a:cubicBezTo>
                  <a:pt x="470430" y="3585"/>
                  <a:pt x="482782" y="3499"/>
                  <a:pt x="493277" y="0"/>
                </a:cubicBezTo>
                <a:cubicBezTo>
                  <a:pt x="517766" y="6997"/>
                  <a:pt x="542809" y="12287"/>
                  <a:pt x="566744" y="20992"/>
                </a:cubicBezTo>
                <a:cubicBezTo>
                  <a:pt x="672963" y="59621"/>
                  <a:pt x="538333" y="27906"/>
                  <a:pt x="661201" y="52481"/>
                </a:cubicBezTo>
                <a:cubicBezTo>
                  <a:pt x="748476" y="110668"/>
                  <a:pt x="622385" y="14730"/>
                  <a:pt x="703183" y="199429"/>
                </a:cubicBezTo>
                <a:cubicBezTo>
                  <a:pt x="713294" y="222542"/>
                  <a:pt x="766154" y="241414"/>
                  <a:pt x="766154" y="241414"/>
                </a:cubicBezTo>
                <a:cubicBezTo>
                  <a:pt x="787144" y="304393"/>
                  <a:pt x="759156" y="248411"/>
                  <a:pt x="808135" y="283399"/>
                </a:cubicBezTo>
                <a:cubicBezTo>
                  <a:pt x="824239" y="294903"/>
                  <a:pt x="836122" y="311389"/>
                  <a:pt x="850116" y="325384"/>
                </a:cubicBezTo>
                <a:cubicBezTo>
                  <a:pt x="875985" y="402994"/>
                  <a:pt x="842165" y="295272"/>
                  <a:pt x="871107" y="430347"/>
                </a:cubicBezTo>
                <a:cubicBezTo>
                  <a:pt x="886931" y="504198"/>
                  <a:pt x="893834" y="581347"/>
                  <a:pt x="923583" y="650768"/>
                </a:cubicBezTo>
                <a:cubicBezTo>
                  <a:pt x="937225" y="682602"/>
                  <a:pt x="968619" y="704462"/>
                  <a:pt x="997050" y="724242"/>
                </a:cubicBezTo>
                <a:cubicBezTo>
                  <a:pt x="1027916" y="745716"/>
                  <a:pt x="1195929" y="840848"/>
                  <a:pt x="1259432" y="860694"/>
                </a:cubicBezTo>
                <a:cubicBezTo>
                  <a:pt x="1283043" y="868073"/>
                  <a:pt x="1308409" y="867691"/>
                  <a:pt x="1332898" y="871190"/>
                </a:cubicBezTo>
                <a:cubicBezTo>
                  <a:pt x="1371381" y="864192"/>
                  <a:pt x="1417804" y="874632"/>
                  <a:pt x="1448346" y="850197"/>
                </a:cubicBezTo>
                <a:cubicBezTo>
                  <a:pt x="1464964" y="836902"/>
                  <a:pt x="1446036" y="806865"/>
                  <a:pt x="1437851" y="787220"/>
                </a:cubicBezTo>
                <a:cubicBezTo>
                  <a:pt x="1428148" y="763931"/>
                  <a:pt x="1408849" y="745877"/>
                  <a:pt x="1395870" y="724242"/>
                </a:cubicBezTo>
                <a:cubicBezTo>
                  <a:pt x="1376418" y="691819"/>
                  <a:pt x="1375241" y="683341"/>
                  <a:pt x="1364384" y="650768"/>
                </a:cubicBezTo>
                <a:cubicBezTo>
                  <a:pt x="1360886" y="608783"/>
                  <a:pt x="1359456" y="566574"/>
                  <a:pt x="1353889" y="524813"/>
                </a:cubicBezTo>
                <a:cubicBezTo>
                  <a:pt x="1352427" y="513846"/>
                  <a:pt x="1343394" y="504388"/>
                  <a:pt x="1343394" y="493324"/>
                </a:cubicBezTo>
                <a:cubicBezTo>
                  <a:pt x="1343394" y="455438"/>
                  <a:pt x="1358192" y="442505"/>
                  <a:pt x="1385375" y="419850"/>
                </a:cubicBezTo>
                <a:cubicBezTo>
                  <a:pt x="1474381" y="345671"/>
                  <a:pt x="1451136" y="360725"/>
                  <a:pt x="1521813" y="325384"/>
                </a:cubicBezTo>
                <a:cubicBezTo>
                  <a:pt x="1525312" y="402357"/>
                  <a:pt x="1519108" y="480389"/>
                  <a:pt x="1532309" y="556302"/>
                </a:cubicBezTo>
                <a:cubicBezTo>
                  <a:pt x="1534204" y="567201"/>
                  <a:pt x="1553157" y="563759"/>
                  <a:pt x="1563794" y="566798"/>
                </a:cubicBezTo>
                <a:cubicBezTo>
                  <a:pt x="1656025" y="593152"/>
                  <a:pt x="1561782" y="562627"/>
                  <a:pt x="1637261" y="587791"/>
                </a:cubicBezTo>
                <a:cubicBezTo>
                  <a:pt x="1644258" y="601786"/>
                  <a:pt x="1652441" y="615248"/>
                  <a:pt x="1658252" y="629776"/>
                </a:cubicBezTo>
                <a:cubicBezTo>
                  <a:pt x="1666469" y="650321"/>
                  <a:pt x="1658250" y="685755"/>
                  <a:pt x="1679242" y="692753"/>
                </a:cubicBezTo>
                <a:lnTo>
                  <a:pt x="1710728" y="703250"/>
                </a:lnTo>
                <a:cubicBezTo>
                  <a:pt x="1752709" y="699751"/>
                  <a:pt x="1796166" y="704327"/>
                  <a:pt x="1836671" y="692753"/>
                </a:cubicBezTo>
                <a:cubicBezTo>
                  <a:pt x="1857061" y="686927"/>
                  <a:pt x="1864441" y="630429"/>
                  <a:pt x="1868157" y="619279"/>
                </a:cubicBezTo>
                <a:cubicBezTo>
                  <a:pt x="1874115" y="601405"/>
                  <a:pt x="1883190" y="584672"/>
                  <a:pt x="1889148" y="566798"/>
                </a:cubicBezTo>
                <a:cubicBezTo>
                  <a:pt x="1903049" y="525091"/>
                  <a:pt x="1892002" y="515437"/>
                  <a:pt x="1931129" y="482828"/>
                </a:cubicBezTo>
                <a:cubicBezTo>
                  <a:pt x="1939627" y="475745"/>
                  <a:pt x="1952119" y="475831"/>
                  <a:pt x="1962614" y="472332"/>
                </a:cubicBezTo>
                <a:cubicBezTo>
                  <a:pt x="1973109" y="458337"/>
                  <a:pt x="1983933" y="444582"/>
                  <a:pt x="1994100" y="430347"/>
                </a:cubicBezTo>
                <a:cubicBezTo>
                  <a:pt x="2001432" y="420082"/>
                  <a:pt x="2004394" y="405544"/>
                  <a:pt x="2015091" y="398858"/>
                </a:cubicBezTo>
                <a:cubicBezTo>
                  <a:pt x="2036097" y="385728"/>
                  <a:pt x="2092876" y="375132"/>
                  <a:pt x="2120043" y="367369"/>
                </a:cubicBezTo>
                <a:cubicBezTo>
                  <a:pt x="2164521" y="354660"/>
                  <a:pt x="2136447" y="356873"/>
                  <a:pt x="2172520" y="3568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45813" y="895935"/>
            <a:ext cx="5751406" cy="1039131"/>
          </a:xfrm>
          <a:custGeom>
            <a:avLst/>
            <a:gdLst>
              <a:gd name="connsiteX0" fmla="*/ 41982 w 5751406"/>
              <a:gd name="connsiteY0" fmla="*/ 335881 h 1039131"/>
              <a:gd name="connsiteX1" fmla="*/ 94458 w 5751406"/>
              <a:gd name="connsiteY1" fmla="*/ 304392 h 1039131"/>
              <a:gd name="connsiteX2" fmla="*/ 167925 w 5751406"/>
              <a:gd name="connsiteY2" fmla="*/ 199429 h 1039131"/>
              <a:gd name="connsiteX3" fmla="*/ 272877 w 5751406"/>
              <a:gd name="connsiteY3" fmla="*/ 146948 h 1039131"/>
              <a:gd name="connsiteX4" fmla="*/ 356840 w 5751406"/>
              <a:gd name="connsiteY4" fmla="*/ 157444 h 1039131"/>
              <a:gd name="connsiteX5" fmla="*/ 304363 w 5751406"/>
              <a:gd name="connsiteY5" fmla="*/ 220422 h 1039131"/>
              <a:gd name="connsiteX6" fmla="*/ 0 w 5751406"/>
              <a:gd name="connsiteY6" fmla="*/ 409355 h 1039131"/>
              <a:gd name="connsiteX7" fmla="*/ 251887 w 5751406"/>
              <a:gd name="connsiteY7" fmla="*/ 419851 h 1039131"/>
              <a:gd name="connsiteX8" fmla="*/ 293868 w 5751406"/>
              <a:gd name="connsiteY8" fmla="*/ 430347 h 1039131"/>
              <a:gd name="connsiteX9" fmla="*/ 377830 w 5751406"/>
              <a:gd name="connsiteY9" fmla="*/ 409355 h 1039131"/>
              <a:gd name="connsiteX10" fmla="*/ 409316 w 5751406"/>
              <a:gd name="connsiteY10" fmla="*/ 388362 h 1039131"/>
              <a:gd name="connsiteX11" fmla="*/ 587735 w 5751406"/>
              <a:gd name="connsiteY11" fmla="*/ 356873 h 1039131"/>
              <a:gd name="connsiteX12" fmla="*/ 640212 w 5751406"/>
              <a:gd name="connsiteY12" fmla="*/ 241414 h 1039131"/>
              <a:gd name="connsiteX13" fmla="*/ 661202 w 5751406"/>
              <a:gd name="connsiteY13" fmla="*/ 199429 h 1039131"/>
              <a:gd name="connsiteX14" fmla="*/ 692688 w 5751406"/>
              <a:gd name="connsiteY14" fmla="*/ 157444 h 1039131"/>
              <a:gd name="connsiteX15" fmla="*/ 713679 w 5751406"/>
              <a:gd name="connsiteY15" fmla="*/ 125955 h 1039131"/>
              <a:gd name="connsiteX16" fmla="*/ 745164 w 5751406"/>
              <a:gd name="connsiteY16" fmla="*/ 115459 h 1039131"/>
              <a:gd name="connsiteX17" fmla="*/ 850117 w 5751406"/>
              <a:gd name="connsiteY17" fmla="*/ 125955 h 1039131"/>
              <a:gd name="connsiteX18" fmla="*/ 923584 w 5751406"/>
              <a:gd name="connsiteY18" fmla="*/ 136452 h 1039131"/>
              <a:gd name="connsiteX19" fmla="*/ 955070 w 5751406"/>
              <a:gd name="connsiteY19" fmla="*/ 199429 h 1039131"/>
              <a:gd name="connsiteX20" fmla="*/ 986555 w 5751406"/>
              <a:gd name="connsiteY20" fmla="*/ 251911 h 1039131"/>
              <a:gd name="connsiteX21" fmla="*/ 1007546 w 5751406"/>
              <a:gd name="connsiteY21" fmla="*/ 304392 h 1039131"/>
              <a:gd name="connsiteX22" fmla="*/ 1028536 w 5751406"/>
              <a:gd name="connsiteY22" fmla="*/ 335881 h 1039131"/>
              <a:gd name="connsiteX23" fmla="*/ 1039032 w 5751406"/>
              <a:gd name="connsiteY23" fmla="*/ 367370 h 1039131"/>
              <a:gd name="connsiteX24" fmla="*/ 1070518 w 5751406"/>
              <a:gd name="connsiteY24" fmla="*/ 388362 h 1039131"/>
              <a:gd name="connsiteX25" fmla="*/ 1164975 w 5751406"/>
              <a:gd name="connsiteY25" fmla="*/ 356873 h 1039131"/>
              <a:gd name="connsiteX26" fmla="*/ 1206956 w 5751406"/>
              <a:gd name="connsiteY26" fmla="*/ 346377 h 1039131"/>
              <a:gd name="connsiteX27" fmla="*/ 1248937 w 5751406"/>
              <a:gd name="connsiteY27" fmla="*/ 314888 h 1039131"/>
              <a:gd name="connsiteX28" fmla="*/ 1301413 w 5751406"/>
              <a:gd name="connsiteY28" fmla="*/ 293896 h 1039131"/>
              <a:gd name="connsiteX29" fmla="*/ 1353890 w 5751406"/>
              <a:gd name="connsiteY29" fmla="*/ 262407 h 1039131"/>
              <a:gd name="connsiteX30" fmla="*/ 1427357 w 5751406"/>
              <a:gd name="connsiteY30" fmla="*/ 209926 h 1039131"/>
              <a:gd name="connsiteX31" fmla="*/ 1469338 w 5751406"/>
              <a:gd name="connsiteY31" fmla="*/ 157444 h 1039131"/>
              <a:gd name="connsiteX32" fmla="*/ 1500823 w 5751406"/>
              <a:gd name="connsiteY32" fmla="*/ 115459 h 1039131"/>
              <a:gd name="connsiteX33" fmla="*/ 1532309 w 5751406"/>
              <a:gd name="connsiteY33" fmla="*/ 104963 h 1039131"/>
              <a:gd name="connsiteX34" fmla="*/ 1595281 w 5751406"/>
              <a:gd name="connsiteY34" fmla="*/ 94467 h 1039131"/>
              <a:gd name="connsiteX35" fmla="*/ 1605776 w 5751406"/>
              <a:gd name="connsiteY35" fmla="*/ 62978 h 1039131"/>
              <a:gd name="connsiteX36" fmla="*/ 1616271 w 5751406"/>
              <a:gd name="connsiteY36" fmla="*/ 20993 h 1039131"/>
              <a:gd name="connsiteX37" fmla="*/ 1647757 w 5751406"/>
              <a:gd name="connsiteY37" fmla="*/ 0 h 1039131"/>
              <a:gd name="connsiteX38" fmla="*/ 1878653 w 5751406"/>
              <a:gd name="connsiteY38" fmla="*/ 10496 h 1039131"/>
              <a:gd name="connsiteX39" fmla="*/ 1889148 w 5751406"/>
              <a:gd name="connsiteY39" fmla="*/ 52481 h 1039131"/>
              <a:gd name="connsiteX40" fmla="*/ 1899644 w 5751406"/>
              <a:gd name="connsiteY40" fmla="*/ 104963 h 1039131"/>
              <a:gd name="connsiteX41" fmla="*/ 1931129 w 5751406"/>
              <a:gd name="connsiteY41" fmla="*/ 115459 h 1039131"/>
              <a:gd name="connsiteX42" fmla="*/ 1973110 w 5751406"/>
              <a:gd name="connsiteY42" fmla="*/ 125955 h 1039131"/>
              <a:gd name="connsiteX43" fmla="*/ 2319454 w 5751406"/>
              <a:gd name="connsiteY43" fmla="*/ 104963 h 1039131"/>
              <a:gd name="connsiteX44" fmla="*/ 2466388 w 5751406"/>
              <a:gd name="connsiteY44" fmla="*/ 83970 h 1039131"/>
              <a:gd name="connsiteX45" fmla="*/ 2581836 w 5751406"/>
              <a:gd name="connsiteY45" fmla="*/ 52481 h 1039131"/>
              <a:gd name="connsiteX46" fmla="*/ 2697284 w 5751406"/>
              <a:gd name="connsiteY46" fmla="*/ 62978 h 1039131"/>
              <a:gd name="connsiteX47" fmla="*/ 2791741 w 5751406"/>
              <a:gd name="connsiteY47" fmla="*/ 73474 h 1039131"/>
              <a:gd name="connsiteX48" fmla="*/ 2907189 w 5751406"/>
              <a:gd name="connsiteY48" fmla="*/ 20993 h 1039131"/>
              <a:gd name="connsiteX49" fmla="*/ 2991151 w 5751406"/>
              <a:gd name="connsiteY49" fmla="*/ 0 h 1039131"/>
              <a:gd name="connsiteX50" fmla="*/ 3169571 w 5751406"/>
              <a:gd name="connsiteY50" fmla="*/ 20993 h 1039131"/>
              <a:gd name="connsiteX51" fmla="*/ 3232542 w 5751406"/>
              <a:gd name="connsiteY51" fmla="*/ 73474 h 1039131"/>
              <a:gd name="connsiteX52" fmla="*/ 3421457 w 5751406"/>
              <a:gd name="connsiteY52" fmla="*/ 314888 h 1039131"/>
              <a:gd name="connsiteX53" fmla="*/ 3547400 w 5751406"/>
              <a:gd name="connsiteY53" fmla="*/ 419851 h 1039131"/>
              <a:gd name="connsiteX54" fmla="*/ 3662848 w 5751406"/>
              <a:gd name="connsiteY54" fmla="*/ 461836 h 1039131"/>
              <a:gd name="connsiteX55" fmla="*/ 3725820 w 5751406"/>
              <a:gd name="connsiteY55" fmla="*/ 482829 h 1039131"/>
              <a:gd name="connsiteX56" fmla="*/ 3841268 w 5751406"/>
              <a:gd name="connsiteY56" fmla="*/ 535310 h 1039131"/>
              <a:gd name="connsiteX57" fmla="*/ 3883249 w 5751406"/>
              <a:gd name="connsiteY57" fmla="*/ 640273 h 1039131"/>
              <a:gd name="connsiteX58" fmla="*/ 3977706 w 5751406"/>
              <a:gd name="connsiteY58" fmla="*/ 650769 h 1039131"/>
              <a:gd name="connsiteX59" fmla="*/ 4135135 w 5751406"/>
              <a:gd name="connsiteY59" fmla="*/ 640273 h 1039131"/>
              <a:gd name="connsiteX60" fmla="*/ 4219097 w 5751406"/>
              <a:gd name="connsiteY60" fmla="*/ 619280 h 1039131"/>
              <a:gd name="connsiteX61" fmla="*/ 4229592 w 5751406"/>
              <a:gd name="connsiteY61" fmla="*/ 587791 h 1039131"/>
              <a:gd name="connsiteX62" fmla="*/ 4250583 w 5751406"/>
              <a:gd name="connsiteY62" fmla="*/ 493325 h 1039131"/>
              <a:gd name="connsiteX63" fmla="*/ 4261078 w 5751406"/>
              <a:gd name="connsiteY63" fmla="*/ 409355 h 1039131"/>
              <a:gd name="connsiteX64" fmla="*/ 4303059 w 5751406"/>
              <a:gd name="connsiteY64" fmla="*/ 251911 h 1039131"/>
              <a:gd name="connsiteX65" fmla="*/ 4324050 w 5751406"/>
              <a:gd name="connsiteY65" fmla="*/ 199429 h 1039131"/>
              <a:gd name="connsiteX66" fmla="*/ 4334545 w 5751406"/>
              <a:gd name="connsiteY66" fmla="*/ 167940 h 1039131"/>
              <a:gd name="connsiteX67" fmla="*/ 4408012 w 5751406"/>
              <a:gd name="connsiteY67" fmla="*/ 178437 h 1039131"/>
              <a:gd name="connsiteX68" fmla="*/ 4502469 w 5751406"/>
              <a:gd name="connsiteY68" fmla="*/ 241414 h 1039131"/>
              <a:gd name="connsiteX69" fmla="*/ 4533955 w 5751406"/>
              <a:gd name="connsiteY69" fmla="*/ 335881 h 1039131"/>
              <a:gd name="connsiteX70" fmla="*/ 4544450 w 5751406"/>
              <a:gd name="connsiteY70" fmla="*/ 367370 h 1039131"/>
              <a:gd name="connsiteX71" fmla="*/ 4565441 w 5751406"/>
              <a:gd name="connsiteY71" fmla="*/ 398858 h 1039131"/>
              <a:gd name="connsiteX72" fmla="*/ 4512965 w 5751406"/>
              <a:gd name="connsiteY72" fmla="*/ 640273 h 1039131"/>
              <a:gd name="connsiteX73" fmla="*/ 4481479 w 5751406"/>
              <a:gd name="connsiteY73" fmla="*/ 692754 h 1039131"/>
              <a:gd name="connsiteX74" fmla="*/ 4460488 w 5751406"/>
              <a:gd name="connsiteY74" fmla="*/ 734739 h 1039131"/>
              <a:gd name="connsiteX75" fmla="*/ 4439498 w 5751406"/>
              <a:gd name="connsiteY75" fmla="*/ 808213 h 1039131"/>
              <a:gd name="connsiteX76" fmla="*/ 4418507 w 5751406"/>
              <a:gd name="connsiteY76" fmla="*/ 850198 h 1039131"/>
              <a:gd name="connsiteX77" fmla="*/ 4345040 w 5751406"/>
              <a:gd name="connsiteY77" fmla="*/ 881687 h 1039131"/>
              <a:gd name="connsiteX78" fmla="*/ 4334545 w 5751406"/>
              <a:gd name="connsiteY78" fmla="*/ 923672 h 1039131"/>
              <a:gd name="connsiteX79" fmla="*/ 4292564 w 5751406"/>
              <a:gd name="connsiteY79" fmla="*/ 1007642 h 1039131"/>
              <a:gd name="connsiteX80" fmla="*/ 4334545 w 5751406"/>
              <a:gd name="connsiteY80" fmla="*/ 1018138 h 1039131"/>
              <a:gd name="connsiteX81" fmla="*/ 4366031 w 5751406"/>
              <a:gd name="connsiteY81" fmla="*/ 1028635 h 1039131"/>
              <a:gd name="connsiteX82" fmla="*/ 4512965 w 5751406"/>
              <a:gd name="connsiteY82" fmla="*/ 1039131 h 1039131"/>
              <a:gd name="connsiteX83" fmla="*/ 4733365 w 5751406"/>
              <a:gd name="connsiteY83" fmla="*/ 1028635 h 1039131"/>
              <a:gd name="connsiteX84" fmla="*/ 4796337 w 5751406"/>
              <a:gd name="connsiteY84" fmla="*/ 997146 h 1039131"/>
              <a:gd name="connsiteX85" fmla="*/ 4869804 w 5751406"/>
              <a:gd name="connsiteY85" fmla="*/ 986649 h 1039131"/>
              <a:gd name="connsiteX86" fmla="*/ 4880299 w 5751406"/>
              <a:gd name="connsiteY86" fmla="*/ 629776 h 1039131"/>
              <a:gd name="connsiteX87" fmla="*/ 4932775 w 5751406"/>
              <a:gd name="connsiteY87" fmla="*/ 619280 h 1039131"/>
              <a:gd name="connsiteX88" fmla="*/ 4974756 w 5751406"/>
              <a:gd name="connsiteY88" fmla="*/ 629776 h 1039131"/>
              <a:gd name="connsiteX89" fmla="*/ 5027233 w 5751406"/>
              <a:gd name="connsiteY89" fmla="*/ 640273 h 1039131"/>
              <a:gd name="connsiteX90" fmla="*/ 5058718 w 5751406"/>
              <a:gd name="connsiteY90" fmla="*/ 661265 h 1039131"/>
              <a:gd name="connsiteX91" fmla="*/ 5069214 w 5751406"/>
              <a:gd name="connsiteY91" fmla="*/ 703250 h 1039131"/>
              <a:gd name="connsiteX92" fmla="*/ 5100699 w 5751406"/>
              <a:gd name="connsiteY92" fmla="*/ 745235 h 1039131"/>
              <a:gd name="connsiteX93" fmla="*/ 5111195 w 5751406"/>
              <a:gd name="connsiteY93" fmla="*/ 797717 h 1039131"/>
              <a:gd name="connsiteX94" fmla="*/ 5237138 w 5751406"/>
              <a:gd name="connsiteY94" fmla="*/ 829205 h 1039131"/>
              <a:gd name="connsiteX95" fmla="*/ 5436548 w 5751406"/>
              <a:gd name="connsiteY95" fmla="*/ 829205 h 1039131"/>
              <a:gd name="connsiteX96" fmla="*/ 5489024 w 5751406"/>
              <a:gd name="connsiteY96" fmla="*/ 850198 h 1039131"/>
              <a:gd name="connsiteX97" fmla="*/ 5531005 w 5751406"/>
              <a:gd name="connsiteY97" fmla="*/ 860694 h 1039131"/>
              <a:gd name="connsiteX98" fmla="*/ 5625463 w 5751406"/>
              <a:gd name="connsiteY98" fmla="*/ 787220 h 1039131"/>
              <a:gd name="connsiteX99" fmla="*/ 5667444 w 5751406"/>
              <a:gd name="connsiteY99" fmla="*/ 766228 h 1039131"/>
              <a:gd name="connsiteX100" fmla="*/ 5751406 w 5751406"/>
              <a:gd name="connsiteY100" fmla="*/ 734739 h 10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751406" h="1039131">
                <a:moveTo>
                  <a:pt x="41982" y="335881"/>
                </a:moveTo>
                <a:cubicBezTo>
                  <a:pt x="59474" y="325385"/>
                  <a:pt x="80622" y="319382"/>
                  <a:pt x="94458" y="304392"/>
                </a:cubicBezTo>
                <a:cubicBezTo>
                  <a:pt x="123423" y="273010"/>
                  <a:pt x="132392" y="223120"/>
                  <a:pt x="167925" y="199429"/>
                </a:cubicBezTo>
                <a:cubicBezTo>
                  <a:pt x="242897" y="149442"/>
                  <a:pt x="206421" y="163563"/>
                  <a:pt x="272877" y="146948"/>
                </a:cubicBezTo>
                <a:cubicBezTo>
                  <a:pt x="300865" y="150447"/>
                  <a:pt x="345730" y="131519"/>
                  <a:pt x="356840" y="157444"/>
                </a:cubicBezTo>
                <a:cubicBezTo>
                  <a:pt x="367603" y="182560"/>
                  <a:pt x="326686" y="204663"/>
                  <a:pt x="304363" y="220422"/>
                </a:cubicBezTo>
                <a:cubicBezTo>
                  <a:pt x="206811" y="289289"/>
                  <a:pt x="101454" y="346377"/>
                  <a:pt x="0" y="409355"/>
                </a:cubicBezTo>
                <a:cubicBezTo>
                  <a:pt x="83962" y="412854"/>
                  <a:pt x="168065" y="413863"/>
                  <a:pt x="251887" y="419851"/>
                </a:cubicBezTo>
                <a:cubicBezTo>
                  <a:pt x="266275" y="420879"/>
                  <a:pt x="279444" y="430347"/>
                  <a:pt x="293868" y="430347"/>
                </a:cubicBezTo>
                <a:cubicBezTo>
                  <a:pt x="319197" y="430347"/>
                  <a:pt x="352985" y="417637"/>
                  <a:pt x="377830" y="409355"/>
                </a:cubicBezTo>
                <a:cubicBezTo>
                  <a:pt x="388325" y="402357"/>
                  <a:pt x="396894" y="390554"/>
                  <a:pt x="409316" y="388362"/>
                </a:cubicBezTo>
                <a:cubicBezTo>
                  <a:pt x="603013" y="354177"/>
                  <a:pt x="506615" y="410961"/>
                  <a:pt x="587735" y="356873"/>
                </a:cubicBezTo>
                <a:cubicBezTo>
                  <a:pt x="608127" y="295696"/>
                  <a:pt x="593283" y="335282"/>
                  <a:pt x="640212" y="241414"/>
                </a:cubicBezTo>
                <a:cubicBezTo>
                  <a:pt x="647209" y="227419"/>
                  <a:pt x="651815" y="211947"/>
                  <a:pt x="661202" y="199429"/>
                </a:cubicBezTo>
                <a:cubicBezTo>
                  <a:pt x="671697" y="185434"/>
                  <a:pt x="682521" y="171679"/>
                  <a:pt x="692688" y="157444"/>
                </a:cubicBezTo>
                <a:cubicBezTo>
                  <a:pt x="700020" y="147179"/>
                  <a:pt x="703829" y="133836"/>
                  <a:pt x="713679" y="125955"/>
                </a:cubicBezTo>
                <a:cubicBezTo>
                  <a:pt x="722317" y="119044"/>
                  <a:pt x="734669" y="118958"/>
                  <a:pt x="745164" y="115459"/>
                </a:cubicBezTo>
                <a:lnTo>
                  <a:pt x="850117" y="125955"/>
                </a:lnTo>
                <a:cubicBezTo>
                  <a:pt x="874685" y="128846"/>
                  <a:pt x="900979" y="126404"/>
                  <a:pt x="923584" y="136452"/>
                </a:cubicBezTo>
                <a:cubicBezTo>
                  <a:pt x="942918" y="145046"/>
                  <a:pt x="947421" y="184129"/>
                  <a:pt x="955070" y="199429"/>
                </a:cubicBezTo>
                <a:cubicBezTo>
                  <a:pt x="964193" y="217676"/>
                  <a:pt x="977432" y="233664"/>
                  <a:pt x="986555" y="251911"/>
                </a:cubicBezTo>
                <a:cubicBezTo>
                  <a:pt x="994980" y="268763"/>
                  <a:pt x="999121" y="287540"/>
                  <a:pt x="1007546" y="304392"/>
                </a:cubicBezTo>
                <a:cubicBezTo>
                  <a:pt x="1013187" y="315675"/>
                  <a:pt x="1022895" y="324598"/>
                  <a:pt x="1028536" y="335881"/>
                </a:cubicBezTo>
                <a:cubicBezTo>
                  <a:pt x="1033484" y="345777"/>
                  <a:pt x="1032121" y="358730"/>
                  <a:pt x="1039032" y="367370"/>
                </a:cubicBezTo>
                <a:cubicBezTo>
                  <a:pt x="1046912" y="377220"/>
                  <a:pt x="1060023" y="381365"/>
                  <a:pt x="1070518" y="388362"/>
                </a:cubicBezTo>
                <a:cubicBezTo>
                  <a:pt x="1102004" y="377866"/>
                  <a:pt x="1133254" y="366634"/>
                  <a:pt x="1164975" y="356873"/>
                </a:cubicBezTo>
                <a:cubicBezTo>
                  <a:pt x="1178761" y="352631"/>
                  <a:pt x="1194055" y="352828"/>
                  <a:pt x="1206956" y="346377"/>
                </a:cubicBezTo>
                <a:cubicBezTo>
                  <a:pt x="1222602" y="338553"/>
                  <a:pt x="1233646" y="323384"/>
                  <a:pt x="1248937" y="314888"/>
                </a:cubicBezTo>
                <a:cubicBezTo>
                  <a:pt x="1265405" y="305738"/>
                  <a:pt x="1284563" y="302322"/>
                  <a:pt x="1301413" y="293896"/>
                </a:cubicBezTo>
                <a:cubicBezTo>
                  <a:pt x="1319659" y="284772"/>
                  <a:pt x="1336591" y="273220"/>
                  <a:pt x="1353890" y="262407"/>
                </a:cubicBezTo>
                <a:cubicBezTo>
                  <a:pt x="1384578" y="243225"/>
                  <a:pt x="1396575" y="233015"/>
                  <a:pt x="1427357" y="209926"/>
                </a:cubicBezTo>
                <a:cubicBezTo>
                  <a:pt x="1447789" y="148623"/>
                  <a:pt x="1421865" y="204922"/>
                  <a:pt x="1469338" y="157444"/>
                </a:cubicBezTo>
                <a:cubicBezTo>
                  <a:pt x="1481707" y="145074"/>
                  <a:pt x="1487385" y="126658"/>
                  <a:pt x="1500823" y="115459"/>
                </a:cubicBezTo>
                <a:cubicBezTo>
                  <a:pt x="1509322" y="108376"/>
                  <a:pt x="1521509" y="107363"/>
                  <a:pt x="1532309" y="104963"/>
                </a:cubicBezTo>
                <a:cubicBezTo>
                  <a:pt x="1553082" y="100346"/>
                  <a:pt x="1574290" y="97966"/>
                  <a:pt x="1595281" y="94467"/>
                </a:cubicBezTo>
                <a:cubicBezTo>
                  <a:pt x="1598779" y="83971"/>
                  <a:pt x="1602737" y="73616"/>
                  <a:pt x="1605776" y="62978"/>
                </a:cubicBezTo>
                <a:cubicBezTo>
                  <a:pt x="1609739" y="49107"/>
                  <a:pt x="1608270" y="32996"/>
                  <a:pt x="1616271" y="20993"/>
                </a:cubicBezTo>
                <a:cubicBezTo>
                  <a:pt x="1623268" y="10497"/>
                  <a:pt x="1637262" y="6998"/>
                  <a:pt x="1647757" y="0"/>
                </a:cubicBezTo>
                <a:lnTo>
                  <a:pt x="1878653" y="10496"/>
                </a:lnTo>
                <a:cubicBezTo>
                  <a:pt x="1892749" y="13561"/>
                  <a:pt x="1886019" y="38399"/>
                  <a:pt x="1889148" y="52481"/>
                </a:cubicBezTo>
                <a:cubicBezTo>
                  <a:pt x="1893018" y="69897"/>
                  <a:pt x="1889749" y="90118"/>
                  <a:pt x="1899644" y="104963"/>
                </a:cubicBezTo>
                <a:cubicBezTo>
                  <a:pt x="1905780" y="114168"/>
                  <a:pt x="1920492" y="112420"/>
                  <a:pt x="1931129" y="115459"/>
                </a:cubicBezTo>
                <a:cubicBezTo>
                  <a:pt x="1944998" y="119422"/>
                  <a:pt x="1959116" y="122456"/>
                  <a:pt x="1973110" y="125955"/>
                </a:cubicBezTo>
                <a:cubicBezTo>
                  <a:pt x="2106403" y="81521"/>
                  <a:pt x="1972799" y="122741"/>
                  <a:pt x="2319454" y="104963"/>
                </a:cubicBezTo>
                <a:cubicBezTo>
                  <a:pt x="2352617" y="103262"/>
                  <a:pt x="2427345" y="94619"/>
                  <a:pt x="2466388" y="83970"/>
                </a:cubicBezTo>
                <a:cubicBezTo>
                  <a:pt x="2612858" y="44019"/>
                  <a:pt x="2453987" y="78055"/>
                  <a:pt x="2581836" y="52481"/>
                </a:cubicBezTo>
                <a:cubicBezTo>
                  <a:pt x="2620319" y="55980"/>
                  <a:pt x="2659501" y="54881"/>
                  <a:pt x="2697284" y="62978"/>
                </a:cubicBezTo>
                <a:cubicBezTo>
                  <a:pt x="2804889" y="86039"/>
                  <a:pt x="2617779" y="102470"/>
                  <a:pt x="2791741" y="73474"/>
                </a:cubicBezTo>
                <a:cubicBezTo>
                  <a:pt x="2920560" y="30530"/>
                  <a:pt x="2792874" y="78156"/>
                  <a:pt x="2907189" y="20993"/>
                </a:cubicBezTo>
                <a:cubicBezTo>
                  <a:pt x="2928708" y="10233"/>
                  <a:pt x="2971184" y="3994"/>
                  <a:pt x="2991151" y="0"/>
                </a:cubicBezTo>
                <a:cubicBezTo>
                  <a:pt x="3050624" y="6998"/>
                  <a:pt x="3110851" y="9248"/>
                  <a:pt x="3169571" y="20993"/>
                </a:cubicBezTo>
                <a:cubicBezTo>
                  <a:pt x="3185258" y="24131"/>
                  <a:pt x="3225261" y="63765"/>
                  <a:pt x="3232542" y="73474"/>
                </a:cubicBezTo>
                <a:cubicBezTo>
                  <a:pt x="3305328" y="170530"/>
                  <a:pt x="3315155" y="226294"/>
                  <a:pt x="3421457" y="314888"/>
                </a:cubicBezTo>
                <a:cubicBezTo>
                  <a:pt x="3463438" y="349876"/>
                  <a:pt x="3495555" y="402568"/>
                  <a:pt x="3547400" y="419851"/>
                </a:cubicBezTo>
                <a:cubicBezTo>
                  <a:pt x="3731101" y="481088"/>
                  <a:pt x="3502250" y="403430"/>
                  <a:pt x="3662848" y="461836"/>
                </a:cubicBezTo>
                <a:cubicBezTo>
                  <a:pt x="3683642" y="469398"/>
                  <a:pt x="3706030" y="472933"/>
                  <a:pt x="3725820" y="482829"/>
                </a:cubicBezTo>
                <a:cubicBezTo>
                  <a:pt x="3819677" y="529762"/>
                  <a:pt x="3780097" y="514918"/>
                  <a:pt x="3841268" y="535310"/>
                </a:cubicBezTo>
                <a:cubicBezTo>
                  <a:pt x="3849557" y="560182"/>
                  <a:pt x="3873007" y="633444"/>
                  <a:pt x="3883249" y="640273"/>
                </a:cubicBezTo>
                <a:cubicBezTo>
                  <a:pt x="3909607" y="657847"/>
                  <a:pt x="3946220" y="647270"/>
                  <a:pt x="3977706" y="650769"/>
                </a:cubicBezTo>
                <a:cubicBezTo>
                  <a:pt x="4030182" y="647270"/>
                  <a:pt x="4082984" y="647076"/>
                  <a:pt x="4135135" y="640273"/>
                </a:cubicBezTo>
                <a:cubicBezTo>
                  <a:pt x="4163742" y="636541"/>
                  <a:pt x="4219097" y="619280"/>
                  <a:pt x="4219097" y="619280"/>
                </a:cubicBezTo>
                <a:cubicBezTo>
                  <a:pt x="4222595" y="608784"/>
                  <a:pt x="4226553" y="598429"/>
                  <a:pt x="4229592" y="587791"/>
                </a:cubicBezTo>
                <a:cubicBezTo>
                  <a:pt x="4236559" y="563405"/>
                  <a:pt x="4246974" y="516783"/>
                  <a:pt x="4250583" y="493325"/>
                </a:cubicBezTo>
                <a:cubicBezTo>
                  <a:pt x="4254872" y="465445"/>
                  <a:pt x="4255880" y="437080"/>
                  <a:pt x="4261078" y="409355"/>
                </a:cubicBezTo>
                <a:cubicBezTo>
                  <a:pt x="4265702" y="384693"/>
                  <a:pt x="4294046" y="278952"/>
                  <a:pt x="4303059" y="251911"/>
                </a:cubicBezTo>
                <a:cubicBezTo>
                  <a:pt x="4309017" y="234036"/>
                  <a:pt x="4317435" y="217071"/>
                  <a:pt x="4324050" y="199429"/>
                </a:cubicBezTo>
                <a:cubicBezTo>
                  <a:pt x="4327934" y="189069"/>
                  <a:pt x="4331047" y="178436"/>
                  <a:pt x="4334545" y="167940"/>
                </a:cubicBezTo>
                <a:cubicBezTo>
                  <a:pt x="4359034" y="171439"/>
                  <a:pt x="4384146" y="171927"/>
                  <a:pt x="4408012" y="178437"/>
                </a:cubicBezTo>
                <a:cubicBezTo>
                  <a:pt x="4443299" y="188062"/>
                  <a:pt x="4476048" y="220275"/>
                  <a:pt x="4502469" y="241414"/>
                </a:cubicBezTo>
                <a:lnTo>
                  <a:pt x="4533955" y="335881"/>
                </a:lnTo>
                <a:cubicBezTo>
                  <a:pt x="4537453" y="346377"/>
                  <a:pt x="4538313" y="358164"/>
                  <a:pt x="4544450" y="367370"/>
                </a:cubicBezTo>
                <a:lnTo>
                  <a:pt x="4565441" y="398858"/>
                </a:lnTo>
                <a:cubicBezTo>
                  <a:pt x="4555363" y="455973"/>
                  <a:pt x="4543800" y="572428"/>
                  <a:pt x="4512965" y="640273"/>
                </a:cubicBezTo>
                <a:cubicBezTo>
                  <a:pt x="4504524" y="658845"/>
                  <a:pt x="4491386" y="674920"/>
                  <a:pt x="4481479" y="692754"/>
                </a:cubicBezTo>
                <a:cubicBezTo>
                  <a:pt x="4473881" y="706432"/>
                  <a:pt x="4466651" y="720357"/>
                  <a:pt x="4460488" y="734739"/>
                </a:cubicBezTo>
                <a:cubicBezTo>
                  <a:pt x="4435117" y="793945"/>
                  <a:pt x="4466125" y="737200"/>
                  <a:pt x="4439498" y="808213"/>
                </a:cubicBezTo>
                <a:cubicBezTo>
                  <a:pt x="4434005" y="822864"/>
                  <a:pt x="4430857" y="840591"/>
                  <a:pt x="4418507" y="850198"/>
                </a:cubicBezTo>
                <a:cubicBezTo>
                  <a:pt x="4397476" y="866557"/>
                  <a:pt x="4369529" y="871191"/>
                  <a:pt x="4345040" y="881687"/>
                </a:cubicBezTo>
                <a:cubicBezTo>
                  <a:pt x="4341542" y="895682"/>
                  <a:pt x="4340403" y="910490"/>
                  <a:pt x="4334545" y="923672"/>
                </a:cubicBezTo>
                <a:cubicBezTo>
                  <a:pt x="4268454" y="1072391"/>
                  <a:pt x="4325190" y="909751"/>
                  <a:pt x="4292564" y="1007642"/>
                </a:cubicBezTo>
                <a:cubicBezTo>
                  <a:pt x="4306558" y="1011141"/>
                  <a:pt x="4320676" y="1014175"/>
                  <a:pt x="4334545" y="1018138"/>
                </a:cubicBezTo>
                <a:cubicBezTo>
                  <a:pt x="4345182" y="1021178"/>
                  <a:pt x="4355044" y="1027342"/>
                  <a:pt x="4366031" y="1028635"/>
                </a:cubicBezTo>
                <a:cubicBezTo>
                  <a:pt x="4414797" y="1034373"/>
                  <a:pt x="4463987" y="1035632"/>
                  <a:pt x="4512965" y="1039131"/>
                </a:cubicBezTo>
                <a:cubicBezTo>
                  <a:pt x="4586432" y="1035632"/>
                  <a:pt x="4660069" y="1034744"/>
                  <a:pt x="4733365" y="1028635"/>
                </a:cubicBezTo>
                <a:cubicBezTo>
                  <a:pt x="4787068" y="1024159"/>
                  <a:pt x="4743959" y="1012861"/>
                  <a:pt x="4796337" y="997146"/>
                </a:cubicBezTo>
                <a:cubicBezTo>
                  <a:pt x="4820031" y="990037"/>
                  <a:pt x="4845315" y="990148"/>
                  <a:pt x="4869804" y="986649"/>
                </a:cubicBezTo>
                <a:cubicBezTo>
                  <a:pt x="4873302" y="867691"/>
                  <a:pt x="4860193" y="747074"/>
                  <a:pt x="4880299" y="629776"/>
                </a:cubicBezTo>
                <a:cubicBezTo>
                  <a:pt x="4883313" y="612194"/>
                  <a:pt x="4914937" y="619280"/>
                  <a:pt x="4932775" y="619280"/>
                </a:cubicBezTo>
                <a:cubicBezTo>
                  <a:pt x="4947199" y="619280"/>
                  <a:pt x="4960675" y="626647"/>
                  <a:pt x="4974756" y="629776"/>
                </a:cubicBezTo>
                <a:cubicBezTo>
                  <a:pt x="4992170" y="633646"/>
                  <a:pt x="5009741" y="636774"/>
                  <a:pt x="5027233" y="640273"/>
                </a:cubicBezTo>
                <a:cubicBezTo>
                  <a:pt x="5037728" y="647270"/>
                  <a:pt x="5051722" y="650769"/>
                  <a:pt x="5058718" y="661265"/>
                </a:cubicBezTo>
                <a:cubicBezTo>
                  <a:pt x="5066719" y="673268"/>
                  <a:pt x="5062763" y="690347"/>
                  <a:pt x="5069214" y="703250"/>
                </a:cubicBezTo>
                <a:cubicBezTo>
                  <a:pt x="5077037" y="718897"/>
                  <a:pt x="5090204" y="731240"/>
                  <a:pt x="5100699" y="745235"/>
                </a:cubicBezTo>
                <a:cubicBezTo>
                  <a:pt x="5104198" y="762729"/>
                  <a:pt x="5100826" y="783199"/>
                  <a:pt x="5111195" y="797717"/>
                </a:cubicBezTo>
                <a:cubicBezTo>
                  <a:pt x="5130962" y="825393"/>
                  <a:pt x="5223176" y="827460"/>
                  <a:pt x="5237138" y="829205"/>
                </a:cubicBezTo>
                <a:cubicBezTo>
                  <a:pt x="5335435" y="861976"/>
                  <a:pt x="5188609" y="817398"/>
                  <a:pt x="5436548" y="829205"/>
                </a:cubicBezTo>
                <a:cubicBezTo>
                  <a:pt x="5455366" y="830101"/>
                  <a:pt x="5471151" y="844240"/>
                  <a:pt x="5489024" y="850198"/>
                </a:cubicBezTo>
                <a:cubicBezTo>
                  <a:pt x="5502708" y="854760"/>
                  <a:pt x="5517011" y="857195"/>
                  <a:pt x="5531005" y="860694"/>
                </a:cubicBezTo>
                <a:cubicBezTo>
                  <a:pt x="5562491" y="836203"/>
                  <a:pt x="5589785" y="805060"/>
                  <a:pt x="5625463" y="787220"/>
                </a:cubicBezTo>
                <a:cubicBezTo>
                  <a:pt x="5639457" y="780223"/>
                  <a:pt x="5652918" y="772039"/>
                  <a:pt x="5667444" y="766228"/>
                </a:cubicBezTo>
                <a:cubicBezTo>
                  <a:pt x="5784771" y="719293"/>
                  <a:pt x="5694031" y="763428"/>
                  <a:pt x="5751406" y="73473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71813" y="6155444"/>
            <a:ext cx="2483344" cy="307762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1400" dirty="0" err="1"/>
              <a:t>Gabici</a:t>
            </a:r>
            <a:r>
              <a:rPr lang="en-US" sz="1400" dirty="0"/>
              <a:t> et al, arXiv:0901.4549</a:t>
            </a:r>
          </a:p>
        </p:txBody>
      </p:sp>
    </p:spTree>
    <p:extLst>
      <p:ext uri="{BB962C8B-B14F-4D97-AF65-F5344CB8AC3E}">
        <p14:creationId xmlns:p14="http://schemas.microsoft.com/office/powerpoint/2010/main" val="398265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SNR W28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108"/>
          <a:stretch/>
        </p:blipFill>
        <p:spPr>
          <a:xfrm>
            <a:off x="1524001" y="1396238"/>
            <a:ext cx="4699464" cy="4841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1017" y="1537641"/>
            <a:ext cx="2849630" cy="289308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1400" dirty="0"/>
              <a:t>HESS:</a:t>
            </a:r>
          </a:p>
          <a:p>
            <a:r>
              <a:rPr lang="en-US" sz="1400" dirty="0" err="1"/>
              <a:t>Aharonian</a:t>
            </a:r>
            <a:r>
              <a:rPr lang="en-US" sz="1400" dirty="0"/>
              <a:t> et al., arXiv:0801.3555</a:t>
            </a:r>
          </a:p>
          <a:p>
            <a:endParaRPr lang="en-US" sz="1400" dirty="0"/>
          </a:p>
          <a:p>
            <a:r>
              <a:rPr lang="en-US" sz="1400" dirty="0"/>
              <a:t>Fermi:</a:t>
            </a:r>
          </a:p>
          <a:p>
            <a:r>
              <a:rPr lang="en-US" sz="1400" dirty="0" err="1"/>
              <a:t>Abdo</a:t>
            </a:r>
            <a:r>
              <a:rPr lang="en-US" sz="1400" dirty="0"/>
              <a:t> et al., </a:t>
            </a:r>
            <a:r>
              <a:rPr lang="en-US" sz="1400" dirty="0" err="1"/>
              <a:t>ApJ</a:t>
            </a:r>
            <a:r>
              <a:rPr lang="en-US" sz="1400" dirty="0"/>
              <a:t> 718 (2010) 348</a:t>
            </a:r>
          </a:p>
          <a:p>
            <a:endParaRPr lang="en-US" sz="1400" dirty="0"/>
          </a:p>
          <a:p>
            <a:r>
              <a:rPr lang="en-US" sz="1400" dirty="0"/>
              <a:t>AGILE</a:t>
            </a:r>
          </a:p>
          <a:p>
            <a:r>
              <a:rPr lang="en-US" sz="1400" dirty="0"/>
              <a:t>Giuliani et al., arXiv:1005.0784</a:t>
            </a:r>
          </a:p>
          <a:p>
            <a:endParaRPr lang="en-US" sz="1400" dirty="0"/>
          </a:p>
          <a:p>
            <a:r>
              <a:rPr lang="en-US" sz="1400" dirty="0"/>
              <a:t>Models:</a:t>
            </a:r>
          </a:p>
          <a:p>
            <a:r>
              <a:rPr lang="en-US" sz="1400" dirty="0" err="1"/>
              <a:t>Gabici</a:t>
            </a:r>
            <a:r>
              <a:rPr lang="en-US" sz="1400" dirty="0"/>
              <a:t> et al., arXiv:1009.5291</a:t>
            </a:r>
          </a:p>
          <a:p>
            <a:r>
              <a:rPr lang="en-US" sz="1400" dirty="0"/>
              <a:t>Li &amp; Chen, arXiv:1009.0894</a:t>
            </a:r>
          </a:p>
          <a:p>
            <a:r>
              <a:rPr lang="en-US" sz="1400" dirty="0" err="1"/>
              <a:t>Ohira</a:t>
            </a:r>
            <a:r>
              <a:rPr lang="en-US" sz="1400" dirty="0"/>
              <a:t> et al., arXiv:1007.4869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3935" y="4663822"/>
            <a:ext cx="3374993" cy="1238730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/>
              <a:t>CRs escaping from</a:t>
            </a:r>
          </a:p>
          <a:p>
            <a:r>
              <a:rPr lang="en-US" sz="2400" dirty="0"/>
              <a:t>35-150 </a:t>
            </a:r>
            <a:r>
              <a:rPr lang="en-US" sz="2400" dirty="0" err="1"/>
              <a:t>kyr</a:t>
            </a:r>
            <a:r>
              <a:rPr lang="en-US" sz="2400" dirty="0"/>
              <a:t> old SNR </a:t>
            </a:r>
          </a:p>
          <a:p>
            <a:r>
              <a:rPr lang="en-US" sz="2400" dirty="0"/>
              <a:t>interacting with clouds?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90754" y="5163234"/>
            <a:ext cx="55656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378200" y="2276332"/>
            <a:ext cx="1943100" cy="19431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79428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everything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87269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97310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39328" y="4843031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energy</a:t>
            </a:r>
          </a:p>
          <a:p>
            <a:r>
              <a:rPr lang="en-US" dirty="0"/>
              <a:t>photon 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0357" y="484303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33380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08610" y="5680301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11376" y="548024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4A671BA-D759-D07E-43A1-5DBC8112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26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SNR W28 &amp; clouds seen in CO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108"/>
          <a:stretch/>
        </p:blipFill>
        <p:spPr>
          <a:xfrm>
            <a:off x="1524001" y="1391230"/>
            <a:ext cx="4699464" cy="4841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66" r="10155"/>
          <a:stretch/>
        </p:blipFill>
        <p:spPr>
          <a:xfrm>
            <a:off x="6304707" y="1391230"/>
            <a:ext cx="4338316" cy="48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SNR W28 @ </a:t>
            </a:r>
            <a:r>
              <a:rPr lang="en-US" dirty="0" err="1"/>
              <a:t>TeV</a:t>
            </a:r>
            <a:r>
              <a:rPr lang="en-US" dirty="0"/>
              <a:t> and </a:t>
            </a:r>
            <a:r>
              <a:rPr lang="en-US" dirty="0" err="1"/>
              <a:t>GeV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9108"/>
          <a:stretch/>
        </p:blipFill>
        <p:spPr>
          <a:xfrm>
            <a:off x="1524001" y="1396238"/>
            <a:ext cx="4699464" cy="484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515" t="8857" r="1476" b="10738"/>
          <a:stretch/>
        </p:blipFill>
        <p:spPr>
          <a:xfrm>
            <a:off x="6266278" y="1510396"/>
            <a:ext cx="4465263" cy="4466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1371" y="1538928"/>
            <a:ext cx="774543" cy="369318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Fermi</a:t>
            </a:r>
          </a:p>
        </p:txBody>
      </p:sp>
    </p:spTree>
    <p:extLst>
      <p:ext uri="{BB962C8B-B14F-4D97-AF65-F5344CB8AC3E}">
        <p14:creationId xmlns:p14="http://schemas.microsoft.com/office/powerpoint/2010/main" val="154086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</a:bodyPr>
          <a:lstStyle/>
          <a:p>
            <a:pPr defTabSz="914262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2" y="0"/>
            <a:ext cx="5305285" cy="6106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7810" y="199186"/>
            <a:ext cx="1120791" cy="646317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/>
              <a:t>from</a:t>
            </a:r>
          </a:p>
          <a:p>
            <a:r>
              <a:rPr lang="en-US" dirty="0"/>
              <a:t>S. </a:t>
            </a:r>
            <a:r>
              <a:rPr lang="en-US" dirty="0" err="1"/>
              <a:t>Gabici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2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6" tIns="45713" rIns="91426" bIns="45713" numCol="1" rtlCol="0" anchor="t" anchorCtr="0" compatLnSpc="1">
            <a:prstTxWarp prst="textNoShape">
              <a:avLst/>
            </a:prstTxWarp>
          </a:bodyPr>
          <a:lstStyle/>
          <a:p>
            <a:pPr defTabSz="914262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2" y="0"/>
            <a:ext cx="5305285" cy="6106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7810" y="199186"/>
            <a:ext cx="1120791" cy="646317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from</a:t>
            </a:r>
          </a:p>
          <a:p>
            <a:r>
              <a:rPr lang="en-US" dirty="0">
                <a:solidFill>
                  <a:srgbClr val="000000"/>
                </a:solidFill>
              </a:rPr>
              <a:t>S. </a:t>
            </a:r>
            <a:r>
              <a:rPr lang="en-US" dirty="0" err="1">
                <a:solidFill>
                  <a:srgbClr val="000000"/>
                </a:solidFill>
              </a:rPr>
              <a:t>Gabici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63" y="4571191"/>
            <a:ext cx="2857500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088" y="4241801"/>
            <a:ext cx="2857500" cy="139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13798" y="-1919313"/>
            <a:ext cx="7385103" cy="7385103"/>
            <a:chOff x="789796" y="-1919314"/>
            <a:chExt cx="7385103" cy="7385103"/>
          </a:xfrm>
        </p:grpSpPr>
        <p:sp>
          <p:nvSpPr>
            <p:cNvPr id="9" name="Oval 8"/>
            <p:cNvSpPr/>
            <p:nvPr/>
          </p:nvSpPr>
          <p:spPr>
            <a:xfrm>
              <a:off x="789796" y="-1919314"/>
              <a:ext cx="7385103" cy="7385103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0998" y="2227600"/>
              <a:ext cx="10438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GeV</a:t>
              </a:r>
              <a:r>
                <a:rPr lang="en-US" dirty="0">
                  <a:solidFill>
                    <a:srgbClr val="FF0000"/>
                  </a:solidFill>
                </a:rPr>
                <a:t> CR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diffusion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radius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7948" y="-3734168"/>
            <a:ext cx="10860917" cy="10860917"/>
            <a:chOff x="-946054" y="-3734169"/>
            <a:chExt cx="10860917" cy="10860917"/>
          </a:xfrm>
        </p:grpSpPr>
        <p:sp>
          <p:nvSpPr>
            <p:cNvPr id="14" name="Oval 13"/>
            <p:cNvSpPr/>
            <p:nvPr/>
          </p:nvSpPr>
          <p:spPr>
            <a:xfrm>
              <a:off x="-946054" y="-3734169"/>
              <a:ext cx="10860917" cy="1086091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90749" y="5633061"/>
              <a:ext cx="10397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TeV</a:t>
              </a:r>
              <a:r>
                <a:rPr lang="en-US" dirty="0">
                  <a:solidFill>
                    <a:srgbClr val="FF0000"/>
                  </a:solidFill>
                </a:rPr>
                <a:t> CR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diffusion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radius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41665" y="2086116"/>
            <a:ext cx="7428417" cy="4174465"/>
            <a:chOff x="1617663" y="2086114"/>
            <a:chExt cx="7428417" cy="4174465"/>
          </a:xfrm>
        </p:grpSpPr>
        <p:sp>
          <p:nvSpPr>
            <p:cNvPr id="17" name="TextBox 16"/>
            <p:cNvSpPr txBox="1"/>
            <p:nvPr/>
          </p:nvSpPr>
          <p:spPr>
            <a:xfrm>
              <a:off x="1866509" y="2086114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GeV</a:t>
              </a:r>
              <a:r>
                <a:rPr lang="en-US" dirty="0">
                  <a:solidFill>
                    <a:srgbClr val="0000FF"/>
                  </a:solidFill>
                </a:rPr>
                <a:t> &amp;</a:t>
              </a:r>
            </a:p>
            <a:p>
              <a:r>
                <a:rPr lang="en-US" dirty="0" err="1">
                  <a:solidFill>
                    <a:srgbClr val="0000FF"/>
                  </a:solidFill>
                </a:rPr>
                <a:t>TeV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7663" y="5614248"/>
              <a:ext cx="740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TeV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only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22309" y="4770603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GeV</a:t>
              </a:r>
              <a:r>
                <a:rPr lang="en-US" dirty="0">
                  <a:solidFill>
                    <a:srgbClr val="0000FF"/>
                  </a:solidFill>
                </a:rPr>
                <a:t> &amp;</a:t>
              </a:r>
            </a:p>
            <a:p>
              <a:r>
                <a:rPr lang="en-US" dirty="0" err="1">
                  <a:solidFill>
                    <a:srgbClr val="0000FF"/>
                  </a:solidFill>
                </a:rPr>
                <a:t>TeV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05108" y="3723932"/>
              <a:ext cx="740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TeV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only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81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0532" r="13491" b="10115"/>
          <a:stretch/>
        </p:blipFill>
        <p:spPr bwMode="auto">
          <a:xfrm>
            <a:off x="0" y="-65194"/>
            <a:ext cx="12192000" cy="70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Galactic </a:t>
            </a:r>
            <a:r>
              <a:rPr lang="en-GB" dirty="0" err="1">
                <a:solidFill>
                  <a:schemeClr val="bg1"/>
                </a:solidFill>
              </a:rPr>
              <a:t>Center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8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High Precision Measurement of the Galactic </a:t>
            </a:r>
            <a:r>
              <a:rPr lang="en-GB" dirty="0" err="1"/>
              <a:t>Center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06578" y="5485005"/>
            <a:ext cx="8520113" cy="628055"/>
          </a:xfrm>
        </p:spPr>
        <p:txBody>
          <a:bodyPr/>
          <a:lstStyle/>
          <a:p>
            <a:r>
              <a:rPr lang="en-GB" dirty="0"/>
              <a:t>Full dataset: 2004 – 2012 (220 hours)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6792"/>
            <a:ext cx="9144000" cy="369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5388" y="179430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H.E.S.S.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08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AAC7D-32BF-C54A-B074-537CE8C8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3580300"/>
            <a:ext cx="4032448" cy="3161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5D4D7-EB01-1E4D-B195-70BBAAB82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3" y="3645024"/>
            <a:ext cx="3074227" cy="30812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C75E98-25CD-C048-B611-F9420740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High Precision Measurement of the Galactic </a:t>
            </a:r>
            <a:r>
              <a:rPr lang="en-GB" dirty="0" err="1"/>
              <a:t>Center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4FA8A-1482-2F49-92E6-93F872F4F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242" y="847086"/>
            <a:ext cx="8430470" cy="286994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5AD5F0-786F-8445-B7C1-19F7F67DC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EA505-DC2F-F840-9076-DF8A53FF8C5E}"/>
              </a:ext>
            </a:extLst>
          </p:cNvPr>
          <p:cNvSpPr txBox="1"/>
          <p:nvPr/>
        </p:nvSpPr>
        <p:spPr>
          <a:xfrm>
            <a:off x="2855640" y="3835417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Radial </a:t>
            </a:r>
            <a:r>
              <a:rPr lang="de-DE" sz="1400" dirty="0" err="1"/>
              <a:t>distribution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cosmic</a:t>
            </a:r>
            <a:r>
              <a:rPr lang="de-DE" sz="1400" dirty="0"/>
              <a:t> </a:t>
            </a:r>
            <a:r>
              <a:rPr lang="de-DE" sz="1400" dirty="0" err="1"/>
              <a:t>rays</a:t>
            </a:r>
            <a:endParaRPr lang="de-D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59D00-5F31-6847-8E7E-A3D5E4FBE439}"/>
              </a:ext>
            </a:extLst>
          </p:cNvPr>
          <p:cNvSpPr txBox="1"/>
          <p:nvPr/>
        </p:nvSpPr>
        <p:spPr>
          <a:xfrm>
            <a:off x="7990865" y="3835417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spectra</a:t>
            </a:r>
            <a:endParaRPr lang="de-DE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7E7442-5AF0-984A-8BD4-4EC998984B1F}"/>
              </a:ext>
            </a:extLst>
          </p:cNvPr>
          <p:cNvSpPr/>
          <p:nvPr/>
        </p:nvSpPr>
        <p:spPr>
          <a:xfrm>
            <a:off x="5574400" y="6479758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100" dirty="0"/>
              <a:t>Nature 531 (2016) 476</a:t>
            </a:r>
            <a:endParaRPr lang="de-DE" sz="11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F49362-F8C7-A86E-1358-AC0A286F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939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Cosmic-ray Density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07988" y="1406427"/>
                <a:ext cx="5732194" cy="5010249"/>
              </a:xfrm>
            </p:spPr>
            <p:txBody>
              <a:bodyPr/>
              <a:lstStyle/>
              <a:p>
                <a:r>
                  <a:rPr lang="en-GB" sz="2000" dirty="0"/>
                  <a:t>Correlation with molecular clouds</a:t>
                </a:r>
                <a:br>
                  <a:rPr lang="en-GB" sz="2000" dirty="0"/>
                </a:br>
                <a:r>
                  <a:rPr lang="en-GB" sz="2000" dirty="0">
                    <a:sym typeface="Wingdings"/>
                  </a:rPr>
                  <a:t> </a:t>
                </a:r>
                <a:r>
                  <a:rPr lang="en-GB" sz="2000" dirty="0" err="1">
                    <a:sym typeface="Wingdings"/>
                  </a:rPr>
                  <a:t>pp</a:t>
                </a:r>
                <a:r>
                  <a:rPr lang="en-GB" sz="2000" dirty="0">
                    <a:sym typeface="Wingdings"/>
                  </a:rPr>
                  <a:t> interaction target mass (</a:t>
                </a:r>
                <a14:m>
                  <m:oMath xmlns:m="http://schemas.openxmlformats.org/officeDocument/2006/math">
                    <m:r>
                      <a:rPr lang="de-DE" sz="2000" b="0" i="1" dirty="0" smtClean="0">
                        <a:latin typeface="Cambria Math" panose="02040503050406030204" pitchFamily="18" charset="0"/>
                        <a:sym typeface="Wingdings"/>
                      </a:rPr>
                      <m:t>𝑀</m:t>
                    </m:r>
                  </m:oMath>
                </a14:m>
                <a:r>
                  <a:rPr lang="en-GB" sz="2000" dirty="0">
                    <a:sym typeface="Wingdings"/>
                  </a:rPr>
                  <a:t>)</a:t>
                </a:r>
                <a:endParaRPr lang="en-GB" sz="2000" dirty="0"/>
              </a:p>
              <a:p>
                <a:r>
                  <a:rPr lang="en-GB" sz="2000" dirty="0"/>
                  <a:t>Gamma-ray luminosity (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000" dirty="0"/>
                  <a:t>) in several regions</a:t>
                </a:r>
                <a:br>
                  <a:rPr lang="en-GB" sz="2000" dirty="0"/>
                </a:br>
                <a:r>
                  <a:rPr lang="en-GB" sz="2000" dirty="0">
                    <a:sym typeface="Wingdings"/>
                  </a:rPr>
                  <a:t> CR density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~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ℒ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/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𝑀</m:t>
                    </m:r>
                  </m:oMath>
                </a14:m>
                <a:endParaRPr lang="en-GB" sz="2000" dirty="0">
                  <a:sym typeface="Wingdings"/>
                </a:endParaRPr>
              </a:p>
              <a:p>
                <a:r>
                  <a:rPr lang="en-GB" sz="2000" dirty="0"/>
                  <a:t>CR radial distribution</a:t>
                </a:r>
              </a:p>
              <a:p>
                <a:pPr lvl="1"/>
                <a:r>
                  <a:rPr lang="en-GB" sz="2000" dirty="0"/>
                  <a:t>Homogeneous </a:t>
                </a:r>
                <a:r>
                  <a:rPr lang="en-GB" sz="2000" dirty="0">
                    <a:sym typeface="Wingdings"/>
                  </a:rPr>
                  <a:t> i</a:t>
                </a:r>
                <a:r>
                  <a:rPr lang="en-GB" sz="2000" dirty="0"/>
                  <a:t>mpulsive injection of CRs and diffusive propagation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sym typeface="Wingdings"/>
                  </a:rPr>
                  <a:t></a:t>
                </a:r>
                <a:r>
                  <a:rPr lang="en-GB" sz="2000" dirty="0"/>
                  <a:t> Wind-driven propagation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>
                    <a:sym typeface="Wingdings"/>
                  </a:rPr>
                  <a:t></a:t>
                </a:r>
                <a:r>
                  <a:rPr lang="en-GB" sz="2000" dirty="0"/>
                  <a:t> continuous injection and diffusive propagation </a:t>
                </a:r>
                <a:endParaRPr lang="en-GB" sz="2000" dirty="0">
                  <a:sym typeface="Wingdings"/>
                </a:endParaRPr>
              </a:p>
              <a:p>
                <a:r>
                  <a:rPr lang="en-GB" sz="2000" dirty="0">
                    <a:sym typeface="Wingdings"/>
                  </a:rPr>
                  <a:t>Central accelerator located within 10 pc and injecting CRs continuously for &gt; 1kyrs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8" y="1406427"/>
                <a:ext cx="5732194" cy="5010249"/>
              </a:xfrm>
              <a:blipFill>
                <a:blip r:embed="rId2"/>
                <a:stretch>
                  <a:fillRect l="-2434" t="-1263" r="-13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D36EB-0E1B-1ABA-FBEF-954ABFC0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B5BFB5-EC33-C8E4-0676-D9C46806E0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60887-A4EE-6C41-94D9-7209590E5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550"/>
          <a:stretch/>
        </p:blipFill>
        <p:spPr>
          <a:xfrm>
            <a:off x="6504221" y="885352"/>
            <a:ext cx="4915751" cy="2814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322ED-4D16-AD49-848B-CE25D4A4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663" y="3477924"/>
            <a:ext cx="4032448" cy="3161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7008920A-97E1-2449-B86B-9A104C628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96200" y="3786906"/>
                <a:ext cx="2088232" cy="492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67500" tIns="45657" rIns="67500" bIns="33750"/>
              <a:lstStyle>
                <a:lvl1pPr>
                  <a:lnSpc>
                    <a:spcPct val="93000"/>
                  </a:lnSpc>
                  <a:spcAft>
                    <a:spcPts val="7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1pPr>
                <a:lvl2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2pPr>
                <a:lvl3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3pPr>
                <a:lvl4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4pPr>
                <a:lvl5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9pPr>
              </a:lstStyle>
              <a:p>
                <a:pPr eaLnBrk="1">
                  <a:spcAft>
                    <a:spcPct val="0"/>
                  </a:spcAft>
                  <a:defRPr/>
                </a:pPr>
                <a:r>
                  <a:rPr lang="en-GB" altLang="fr-FR" sz="1350" dirty="0">
                    <a:solidFill>
                      <a:srgbClr val="FF0000"/>
                    </a:solidFill>
                  </a:rPr>
                  <a:t>Diffusion regime,</a:t>
                </a:r>
              </a:p>
              <a:p>
                <a:pPr>
                  <a:spcAft>
                    <a:spcPct val="0"/>
                  </a:spcAft>
                  <a:defRPr/>
                </a:pPr>
                <a:r>
                  <a:rPr lang="en-GB" altLang="fr-FR" sz="1350" dirty="0">
                    <a:solidFill>
                      <a:srgbClr val="FF0000"/>
                    </a:solidFill>
                  </a:rPr>
                  <a:t>continuous injection </a:t>
                </a:r>
                <a14:m>
                  <m:oMath xmlns:m="http://schemas.openxmlformats.org/officeDocument/2006/math">
                    <m:r>
                      <a:rPr lang="en-GB" sz="135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de-DE" sz="1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</a:t>
                </a:r>
                <a:endParaRPr lang="en-GB" altLang="fr-FR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7008920A-97E1-2449-B86B-9A104C628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6200" y="3786906"/>
                <a:ext cx="2088232" cy="492543"/>
              </a:xfrm>
              <a:prstGeom prst="rect">
                <a:avLst/>
              </a:prstGeom>
              <a:blipFill>
                <a:blip r:embed="rId5"/>
                <a:stretch>
                  <a:fillRect l="-1807" t="-5128" b="-102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>
                <a:extLst>
                  <a:ext uri="{FF2B5EF4-FFF2-40B4-BE49-F238E27FC236}">
                    <a16:creationId xmlns:a16="http://schemas.microsoft.com/office/drawing/2014/main" id="{804423C2-09EB-DC4D-8F09-67A7B8C78A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1488" y="5589241"/>
                <a:ext cx="1544399" cy="393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67500" tIns="45657" rIns="67500" bIns="33750"/>
              <a:lstStyle>
                <a:lvl1pPr>
                  <a:lnSpc>
                    <a:spcPct val="93000"/>
                  </a:lnSpc>
                  <a:spcAft>
                    <a:spcPts val="763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1pPr>
                <a:lvl2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2pPr>
                <a:lvl3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3pPr>
                <a:lvl4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4pPr>
                <a:lvl5pPr>
                  <a:lnSpc>
                    <a:spcPct val="93000"/>
                  </a:lnSpc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ts val="575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449263" algn="l"/>
                    <a:tab pos="898525" algn="l"/>
                    <a:tab pos="1347788" algn="l"/>
                    <a:tab pos="1797050" algn="l"/>
                    <a:tab pos="2246313" algn="l"/>
                  </a:tabLst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WenQuanYi Zen Hei Sharp" charset="0"/>
                    <a:cs typeface="WenQuanYi Zen Hei Sharp" charset="0"/>
                  </a:defRPr>
                </a:lvl9pPr>
              </a:lstStyle>
              <a:p>
                <a:pPr eaLnBrk="1">
                  <a:spcAft>
                    <a:spcPct val="0"/>
                  </a:spcAft>
                  <a:defRPr/>
                </a:pPr>
                <a:r>
                  <a:rPr lang="en-GB" altLang="fr-FR" sz="1350" dirty="0">
                    <a:solidFill>
                      <a:srgbClr val="0070C0"/>
                    </a:solidFill>
                  </a:rPr>
                  <a:t>Wind advection regime ~</a:t>
                </a:r>
                <a:r>
                  <a:rPr lang="de-DE" sz="1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de-DE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altLang="fr-FR" sz="13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 Box 5">
                <a:extLst>
                  <a:ext uri="{FF2B5EF4-FFF2-40B4-BE49-F238E27FC236}">
                    <a16:creationId xmlns:a16="http://schemas.microsoft.com/office/drawing/2014/main" id="{804423C2-09EB-DC4D-8F09-67A7B8C78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1488" y="5589241"/>
                <a:ext cx="1544399" cy="393683"/>
              </a:xfrm>
              <a:prstGeom prst="rect">
                <a:avLst/>
              </a:prstGeom>
              <a:blipFill>
                <a:blip r:embed="rId6"/>
                <a:stretch>
                  <a:fillRect l="-2439" t="-6452" r="-544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96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Diffuse Emission and Injection Spectra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Diffuse gamma-ray spectrum</a:t>
            </a:r>
          </a:p>
          <a:p>
            <a:pPr lvl="1"/>
            <a:r>
              <a:rPr lang="en-GB" sz="2000" dirty="0"/>
              <a:t>E</a:t>
            </a:r>
            <a:r>
              <a:rPr lang="en-GB" sz="2000" baseline="30000" dirty="0"/>
              <a:t>-2.3 </a:t>
            </a:r>
            <a:r>
              <a:rPr lang="en-GB" sz="2000" dirty="0"/>
              <a:t>up to 50 </a:t>
            </a:r>
            <a:r>
              <a:rPr lang="en-GB" sz="2000" dirty="0" err="1"/>
              <a:t>TeV</a:t>
            </a:r>
            <a:r>
              <a:rPr lang="en-GB" sz="2000" dirty="0"/>
              <a:t> w/o </a:t>
            </a:r>
            <a:r>
              <a:rPr lang="en-GB" sz="2000" dirty="0" err="1"/>
              <a:t>cutoff</a:t>
            </a:r>
            <a:endParaRPr lang="en-GB" sz="2000" dirty="0"/>
          </a:p>
          <a:p>
            <a:r>
              <a:rPr lang="en-GB" sz="2000" dirty="0"/>
              <a:t>Assume central source of protons </a:t>
            </a:r>
          </a:p>
          <a:p>
            <a:pPr lvl="1"/>
            <a:r>
              <a:rPr lang="en-GB" sz="2000" dirty="0"/>
              <a:t>fit resulting gamma-ray spectrum to HESS data </a:t>
            </a:r>
          </a:p>
          <a:p>
            <a:r>
              <a:rPr lang="en-GB" sz="2000" dirty="0"/>
              <a:t>Proton injection spectrum:</a:t>
            </a:r>
          </a:p>
          <a:p>
            <a:pPr lvl="1"/>
            <a:r>
              <a:rPr lang="en-GB" sz="2000" dirty="0"/>
              <a:t>E</a:t>
            </a:r>
            <a:r>
              <a:rPr lang="en-GB" sz="2000" baseline="30000" dirty="0"/>
              <a:t>-2.2 </a:t>
            </a:r>
            <a:r>
              <a:rPr lang="en-GB" sz="2000" dirty="0"/>
              <a:t>power law from </a:t>
            </a:r>
            <a:r>
              <a:rPr lang="en-GB" sz="2000" dirty="0" err="1"/>
              <a:t>GeV</a:t>
            </a:r>
            <a:r>
              <a:rPr lang="en-GB" sz="2000" dirty="0"/>
              <a:t> to few </a:t>
            </a:r>
            <a:r>
              <a:rPr lang="en-GB" sz="2000" dirty="0" err="1"/>
              <a:t>PeV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Cut-off </a:t>
            </a:r>
            <a:br>
              <a:rPr lang="en-GB" sz="2000" dirty="0"/>
            </a:br>
            <a:r>
              <a:rPr lang="en-GB" sz="2000" dirty="0"/>
              <a:t>0.6 </a:t>
            </a:r>
            <a:r>
              <a:rPr lang="en-GB" sz="2000" dirty="0" err="1"/>
              <a:t>PeV</a:t>
            </a:r>
            <a:r>
              <a:rPr lang="en-GB" sz="2000" dirty="0"/>
              <a:t> at 90% CL</a:t>
            </a:r>
            <a:br>
              <a:rPr lang="en-GB" sz="2000" dirty="0"/>
            </a:br>
            <a:r>
              <a:rPr lang="en-GB" sz="2000" dirty="0"/>
              <a:t>2.9 </a:t>
            </a:r>
            <a:r>
              <a:rPr lang="en-GB" sz="2000" dirty="0" err="1"/>
              <a:t>PeV</a:t>
            </a:r>
            <a:r>
              <a:rPr lang="en-GB" sz="2000" dirty="0"/>
              <a:t> at 68% CL</a:t>
            </a:r>
          </a:p>
          <a:p>
            <a:endParaRPr lang="en-US" sz="2000" b="1" dirty="0"/>
          </a:p>
          <a:p>
            <a:r>
              <a:rPr lang="en-US" sz="2000" b="1" dirty="0"/>
              <a:t>A cosmic </a:t>
            </a:r>
            <a:r>
              <a:rPr lang="en-US" sz="2000" b="1" dirty="0" err="1"/>
              <a:t>PeVatron</a:t>
            </a:r>
            <a:r>
              <a:rPr lang="en-US" sz="2000" b="1" dirty="0"/>
              <a:t>!</a:t>
            </a:r>
            <a:br>
              <a:rPr lang="en-US" sz="2000" b="1" dirty="0"/>
            </a:br>
            <a:r>
              <a:rPr lang="is-IS" sz="2000" dirty="0"/>
              <a:t>Nature 531 (2016) 476</a:t>
            </a:r>
            <a:endParaRPr lang="en-GB" sz="2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01E26-D48E-7B49-BF23-1F15581D8B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9162441" y="304790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H.E.S.S.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24C4C0-2E09-DD4A-8CB6-B99D21FCD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327" y="3551597"/>
            <a:ext cx="3074227" cy="3081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1DEB5-0C4A-A44E-913C-BA1D7987D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44"/>
          <a:stretch/>
        </p:blipFill>
        <p:spPr>
          <a:xfrm>
            <a:off x="7625326" y="738593"/>
            <a:ext cx="3528640" cy="286994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19E62-8679-2CD6-D1F5-B9C44A55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503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file_iterative_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8" y="999335"/>
            <a:ext cx="5068957" cy="5454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Galactic Centre region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7987" y="1406427"/>
            <a:ext cx="5471989" cy="501024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Iterative fitting of different components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Confirms central </a:t>
            </a:r>
            <a:r>
              <a:rPr lang="en-US" sz="2000" dirty="0" err="1"/>
              <a:t>PeVatron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CRs fill the entire CMZ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~50% following dense has tracers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+ Large scale component (dark gas? unresolved sources?)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Additional central component of 0.1° (or 14pc extension)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CRs accelerated at the GC pervading the CMZ?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Arc source HESS J1746-285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Non thermal filaments in the Radio Arc with high B field (</a:t>
            </a:r>
            <a:r>
              <a:rPr lang="el-GR" sz="1800" dirty="0"/>
              <a:t>&gt;50μ</a:t>
            </a:r>
            <a:r>
              <a:rPr lang="en-US" sz="1800" dirty="0"/>
              <a:t>G)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Nearby molecular clouds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01E4D-C1B4-8977-80F0-C2CAD76F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E9AC93-6F96-424C-98FB-1FCECE335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busy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816079" y="1124744"/>
            <a:ext cx="2844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Point </a:t>
            </a:r>
            <a:r>
              <a:rPr lang="de-DE" sz="1400" dirty="0" err="1">
                <a:solidFill>
                  <a:srgbClr val="FFFFFF"/>
                </a:solidFill>
              </a:rPr>
              <a:t>sources</a:t>
            </a:r>
            <a:r>
              <a:rPr lang="de-DE" sz="1400" dirty="0">
                <a:solidFill>
                  <a:srgbClr val="FFFFFF"/>
                </a:solidFill>
              </a:rPr>
              <a:t> + </a:t>
            </a:r>
            <a:r>
              <a:rPr lang="de-DE" sz="1400" dirty="0" err="1">
                <a:solidFill>
                  <a:srgbClr val="FFFFFF"/>
                </a:solidFill>
              </a:rPr>
              <a:t>galactic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emission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16080" y="2204864"/>
            <a:ext cx="205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Large </a:t>
            </a:r>
            <a:r>
              <a:rPr lang="de-DE" sz="1400" dirty="0" err="1">
                <a:solidFill>
                  <a:srgbClr val="FFFFFF"/>
                </a:solidFill>
              </a:rPr>
              <a:t>scale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component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16080" y="3284984"/>
            <a:ext cx="198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FFFF"/>
                </a:solidFill>
              </a:rPr>
              <a:t>Dense</a:t>
            </a:r>
            <a:r>
              <a:rPr lang="de-DE" sz="1400" dirty="0">
                <a:solidFill>
                  <a:srgbClr val="FFFFFF"/>
                </a:solidFill>
              </a:rPr>
              <a:t> gas </a:t>
            </a:r>
            <a:r>
              <a:rPr lang="de-DE" sz="1400" dirty="0" err="1">
                <a:solidFill>
                  <a:srgbClr val="FFFFFF"/>
                </a:solidFill>
              </a:rPr>
              <a:t>component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816079" y="4293096"/>
            <a:ext cx="1701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Central </a:t>
            </a:r>
            <a:r>
              <a:rPr lang="de-DE" sz="1400" dirty="0" err="1">
                <a:solidFill>
                  <a:srgbClr val="FFFFFF"/>
                </a:solidFill>
              </a:rPr>
              <a:t>component</a:t>
            </a:r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16079" y="5301208"/>
            <a:ext cx="157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FF"/>
                </a:solidFill>
              </a:rPr>
              <a:t>HESS J1746-285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D92030-62AA-804E-A6CD-80F4292D94D3}"/>
              </a:ext>
            </a:extLst>
          </p:cNvPr>
          <p:cNvSpPr txBox="1"/>
          <p:nvPr/>
        </p:nvSpPr>
        <p:spPr>
          <a:xfrm>
            <a:off x="9327341" y="6361583"/>
            <a:ext cx="1449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A&amp;A 612 (2018)</a:t>
            </a:r>
          </a:p>
        </p:txBody>
      </p:sp>
    </p:spTree>
    <p:extLst>
      <p:ext uri="{BB962C8B-B14F-4D97-AF65-F5344CB8AC3E}">
        <p14:creationId xmlns:p14="http://schemas.microsoft.com/office/powerpoint/2010/main" val="298701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79428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Compton Scattering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87269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97310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78891" y="4843031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background,</a:t>
            </a:r>
          </a:p>
          <a:p>
            <a:r>
              <a:rPr lang="en-US" dirty="0"/>
              <a:t>infrared, visible,</a:t>
            </a:r>
          </a:p>
          <a:p>
            <a:r>
              <a:rPr lang="en-US" dirty="0"/>
              <a:t>UV, X-ray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0357" y="484303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33380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08610" y="5680301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11376" y="548024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46D5DD-99EB-B9B9-6423-703A3944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499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The sources of cosmic rays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/>
          <a:stretch>
            <a:fillRect/>
          </a:stretch>
        </p:blipFill>
        <p:spPr bwMode="auto">
          <a:xfrm>
            <a:off x="2062560" y="1702259"/>
            <a:ext cx="1183680" cy="1078674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1981921" y="1340782"/>
            <a:ext cx="143936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molecular cloud</a:t>
            </a:r>
          </a:p>
        </p:txBody>
      </p: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02" y="4149078"/>
            <a:ext cx="1000800" cy="1081553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1" y="2134305"/>
            <a:ext cx="649440" cy="64806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Text Box 6"/>
          <p:cNvSpPr txBox="1">
            <a:spLocks noChangeArrowheads="1"/>
          </p:cNvSpPr>
          <p:nvPr/>
        </p:nvSpPr>
        <p:spPr bwMode="auto">
          <a:xfrm>
            <a:off x="3361441" y="1771386"/>
            <a:ext cx="119509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massive star</a:t>
            </a:r>
          </a:p>
        </p:txBody>
      </p:sp>
      <p:cxnSp>
        <p:nvCxnSpPr>
          <p:cNvPr id="92168" name="AutoShape 7"/>
          <p:cNvCxnSpPr>
            <a:cxnSpLocks noChangeShapeType="1"/>
            <a:stCxn id="92164" idx="3"/>
            <a:endCxn id="92167" idx="0"/>
          </p:cNvCxnSpPr>
          <p:nvPr/>
        </p:nvCxnSpPr>
        <p:spPr bwMode="auto">
          <a:xfrm>
            <a:off x="3421282" y="1495652"/>
            <a:ext cx="537705" cy="27573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2169" name="Text Box 8"/>
          <p:cNvSpPr txBox="1">
            <a:spLocks noChangeArrowheads="1"/>
          </p:cNvSpPr>
          <p:nvPr/>
        </p:nvSpPr>
        <p:spPr bwMode="auto">
          <a:xfrm>
            <a:off x="5230562" y="2298483"/>
            <a:ext cx="1445158" cy="5251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no acceleration </a:t>
            </a:r>
          </a:p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until ...</a:t>
            </a:r>
          </a:p>
        </p:txBody>
      </p:sp>
      <p:sp>
        <p:nvSpPr>
          <p:cNvPr id="92170" name="Text Box 9"/>
          <p:cNvSpPr txBox="1">
            <a:spLocks noChangeArrowheads="1"/>
          </p:cNvSpPr>
          <p:nvPr/>
        </p:nvSpPr>
        <p:spPr bwMode="auto">
          <a:xfrm>
            <a:off x="6237122" y="3835124"/>
            <a:ext cx="980175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SNR shell</a:t>
            </a:r>
          </a:p>
        </p:txBody>
      </p:sp>
      <p:sp>
        <p:nvSpPr>
          <p:cNvPr id="92171" name="Text Box 10"/>
          <p:cNvSpPr txBox="1">
            <a:spLocks noChangeArrowheads="1"/>
          </p:cNvSpPr>
          <p:nvPr/>
        </p:nvSpPr>
        <p:spPr bwMode="auto">
          <a:xfrm>
            <a:off x="6415681" y="4916677"/>
            <a:ext cx="853880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 dirty="0"/>
              <a:t>RX J1713</a:t>
            </a:r>
          </a:p>
        </p:txBody>
      </p:sp>
      <p:cxnSp>
        <p:nvCxnSpPr>
          <p:cNvPr id="92172" name="AutoShape 11"/>
          <p:cNvCxnSpPr>
            <a:cxnSpLocks noChangeShapeType="1"/>
            <a:stCxn id="92167" idx="3"/>
            <a:endCxn id="92169" idx="0"/>
          </p:cNvCxnSpPr>
          <p:nvPr/>
        </p:nvCxnSpPr>
        <p:spPr bwMode="auto">
          <a:xfrm>
            <a:off x="4556531" y="1926256"/>
            <a:ext cx="1396610" cy="37222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2173" name="AutoShape 12"/>
          <p:cNvCxnSpPr>
            <a:cxnSpLocks noChangeShapeType="1"/>
            <a:stCxn id="92169" idx="2"/>
            <a:endCxn id="92170" idx="0"/>
          </p:cNvCxnSpPr>
          <p:nvPr/>
        </p:nvCxnSpPr>
        <p:spPr bwMode="auto">
          <a:xfrm>
            <a:off x="5953141" y="2823664"/>
            <a:ext cx="774068" cy="101146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2174" name="AutoShape 13"/>
          <p:cNvSpPr>
            <a:spLocks noChangeArrowheads="1"/>
          </p:cNvSpPr>
          <p:nvPr/>
        </p:nvSpPr>
        <p:spPr bwMode="auto">
          <a:xfrm>
            <a:off x="5448000" y="2564910"/>
            <a:ext cx="1288800" cy="858330"/>
          </a:xfrm>
          <a:prstGeom prst="irregularSeal1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32" tIns="41467" rIns="82932" bIns="41467" anchor="ctr"/>
          <a:lstStyle/>
          <a:p>
            <a:endParaRPr lang="en-US"/>
          </a:p>
        </p:txBody>
      </p:sp>
      <p:sp>
        <p:nvSpPr>
          <p:cNvPr id="92175" name="Text Box 14"/>
          <p:cNvSpPr txBox="1">
            <a:spLocks noChangeArrowheads="1"/>
          </p:cNvSpPr>
          <p:nvPr/>
        </p:nvSpPr>
        <p:spPr bwMode="auto">
          <a:xfrm>
            <a:off x="9269761" y="6041435"/>
            <a:ext cx="952336" cy="2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27" tIns="42445" rIns="81627" bIns="42445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r>
              <a:rPr lang="de-DE" sz="1300">
                <a:solidFill>
                  <a:srgbClr val="000000"/>
                </a:solidFill>
              </a:rPr>
              <a:t>Jim Hinton</a:t>
            </a:r>
          </a:p>
        </p:txBody>
      </p:sp>
    </p:spTree>
    <p:extLst>
      <p:ext uri="{BB962C8B-B14F-4D97-AF65-F5344CB8AC3E}">
        <p14:creationId xmlns:p14="http://schemas.microsoft.com/office/powerpoint/2010/main" val="223398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t"/>
          <a:lstStyle/>
          <a:p>
            <a:pPr>
              <a:tabLst>
                <a:tab pos="0" algn="l"/>
                <a:tab pos="414664" algn="l"/>
                <a:tab pos="829327" algn="l"/>
                <a:tab pos="1243991" algn="l"/>
                <a:tab pos="1658654" algn="l"/>
                <a:tab pos="2073319" algn="l"/>
                <a:tab pos="2487981" algn="l"/>
                <a:tab pos="2902645" algn="l"/>
                <a:tab pos="3317309" algn="l"/>
                <a:tab pos="3731972" algn="l"/>
                <a:tab pos="4146636" algn="l"/>
                <a:tab pos="4561299" algn="l"/>
                <a:tab pos="4975963" algn="l"/>
                <a:tab pos="5390627" algn="l"/>
                <a:tab pos="5805291" algn="l"/>
                <a:tab pos="6219953" algn="l"/>
                <a:tab pos="6634617" algn="l"/>
                <a:tab pos="7049281" algn="l"/>
                <a:tab pos="7463944" algn="l"/>
                <a:tab pos="7878608" algn="l"/>
                <a:tab pos="8293271" algn="l"/>
              </a:tabLst>
            </a:pPr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The sources of cosmic rays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/>
          <a:stretch>
            <a:fillRect/>
          </a:stretch>
        </p:blipFill>
        <p:spPr bwMode="auto">
          <a:xfrm>
            <a:off x="2062560" y="1702259"/>
            <a:ext cx="1183680" cy="1078674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2084160" y="1340782"/>
            <a:ext cx="143936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molecular cloud</a:t>
            </a:r>
          </a:p>
        </p:txBody>
      </p:sp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4">
            <a:lum bright="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2" t="66357" r="22002" b="18031"/>
          <a:stretch>
            <a:fillRect/>
          </a:stretch>
        </p:blipFill>
        <p:spPr bwMode="auto">
          <a:xfrm>
            <a:off x="7680001" y="1332142"/>
            <a:ext cx="2664000" cy="756079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6897" r="11337" b="2069"/>
          <a:stretch>
            <a:fillRect/>
          </a:stretch>
        </p:blipFill>
        <p:spPr bwMode="auto">
          <a:xfrm>
            <a:off x="9225121" y="2230797"/>
            <a:ext cx="1118880" cy="107867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20" y="4221085"/>
            <a:ext cx="1080000" cy="108011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6" name="Picture 7"/>
          <p:cNvPicPr>
            <a:picLocks noChangeAspect="1" noChangeArrowheads="1"/>
          </p:cNvPicPr>
          <p:nvPr/>
        </p:nvPicPr>
        <p:blipFill>
          <a:blip r:embed="rId7">
            <a:lum bright="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29527" b="6561"/>
          <a:stretch>
            <a:fillRect/>
          </a:stretch>
        </p:blipFill>
        <p:spPr bwMode="auto">
          <a:xfrm>
            <a:off x="8987521" y="4654570"/>
            <a:ext cx="1356480" cy="108011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798" r="2699" b="9587"/>
          <a:stretch>
            <a:fillRect/>
          </a:stretch>
        </p:blipFill>
        <p:spPr bwMode="auto">
          <a:xfrm>
            <a:off x="4330560" y="5145663"/>
            <a:ext cx="1728000" cy="107867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80" y="5155743"/>
            <a:ext cx="1249920" cy="1081554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02" y="4149078"/>
            <a:ext cx="1000800" cy="1081553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22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1" y="2134305"/>
            <a:ext cx="649440" cy="64806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21" name="Text Box 12"/>
          <p:cNvSpPr txBox="1">
            <a:spLocks noChangeArrowheads="1"/>
          </p:cNvSpPr>
          <p:nvPr/>
        </p:nvSpPr>
        <p:spPr bwMode="auto">
          <a:xfrm>
            <a:off x="4536483" y="1340782"/>
            <a:ext cx="1669579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nearby accelerator</a:t>
            </a:r>
          </a:p>
        </p:txBody>
      </p:sp>
      <p:sp>
        <p:nvSpPr>
          <p:cNvPr id="94222" name="Text Box 13"/>
          <p:cNvSpPr txBox="1">
            <a:spLocks noChangeArrowheads="1"/>
          </p:cNvSpPr>
          <p:nvPr/>
        </p:nvSpPr>
        <p:spPr bwMode="auto">
          <a:xfrm>
            <a:off x="7083842" y="1340782"/>
            <a:ext cx="1130081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active cloud</a:t>
            </a:r>
          </a:p>
        </p:txBody>
      </p:sp>
      <p:sp>
        <p:nvSpPr>
          <p:cNvPr id="94223" name="Text Box 14"/>
          <p:cNvSpPr txBox="1">
            <a:spLocks noChangeArrowheads="1"/>
          </p:cNvSpPr>
          <p:nvPr/>
        </p:nvSpPr>
        <p:spPr bwMode="auto">
          <a:xfrm>
            <a:off x="7703041" y="2250960"/>
            <a:ext cx="1339511" cy="5251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collective wind</a:t>
            </a:r>
          </a:p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interaction</a:t>
            </a:r>
          </a:p>
        </p:txBody>
      </p:sp>
      <p:sp>
        <p:nvSpPr>
          <p:cNvPr id="94224" name="Text Box 15"/>
          <p:cNvSpPr txBox="1">
            <a:spLocks noChangeArrowheads="1"/>
          </p:cNvSpPr>
          <p:nvPr/>
        </p:nvSpPr>
        <p:spPr bwMode="auto">
          <a:xfrm>
            <a:off x="3524161" y="1784349"/>
            <a:ext cx="119509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massive star</a:t>
            </a:r>
          </a:p>
        </p:txBody>
      </p:sp>
      <p:cxnSp>
        <p:nvCxnSpPr>
          <p:cNvPr id="94225" name="AutoShape 16"/>
          <p:cNvCxnSpPr>
            <a:cxnSpLocks noChangeShapeType="1"/>
            <a:stCxn id="94212" idx="3"/>
            <a:endCxn id="94224" idx="0"/>
          </p:cNvCxnSpPr>
          <p:nvPr/>
        </p:nvCxnSpPr>
        <p:spPr bwMode="auto">
          <a:xfrm>
            <a:off x="3523520" y="1495651"/>
            <a:ext cx="598186" cy="28869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226" name="Text Box 17"/>
          <p:cNvSpPr txBox="1">
            <a:spLocks noChangeArrowheads="1"/>
          </p:cNvSpPr>
          <p:nvPr/>
        </p:nvSpPr>
        <p:spPr bwMode="auto">
          <a:xfrm>
            <a:off x="3476641" y="2923508"/>
            <a:ext cx="1289454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binary system</a:t>
            </a:r>
          </a:p>
        </p:txBody>
      </p:sp>
      <p:sp>
        <p:nvSpPr>
          <p:cNvPr id="94227" name="Text Box 18"/>
          <p:cNvSpPr txBox="1">
            <a:spLocks noChangeArrowheads="1"/>
          </p:cNvSpPr>
          <p:nvPr/>
        </p:nvSpPr>
        <p:spPr bwMode="auto">
          <a:xfrm>
            <a:off x="5099521" y="2396414"/>
            <a:ext cx="1399648" cy="5251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no acceleration</a:t>
            </a:r>
          </a:p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until ...</a:t>
            </a:r>
          </a:p>
        </p:txBody>
      </p:sp>
      <p:sp>
        <p:nvSpPr>
          <p:cNvPr id="94228" name="Text Box 19"/>
          <p:cNvSpPr txBox="1">
            <a:spLocks noChangeArrowheads="1"/>
          </p:cNvSpPr>
          <p:nvPr/>
        </p:nvSpPr>
        <p:spPr bwMode="auto">
          <a:xfrm>
            <a:off x="5898720" y="1772828"/>
            <a:ext cx="100025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in cluster?</a:t>
            </a:r>
          </a:p>
        </p:txBody>
      </p:sp>
      <p:cxnSp>
        <p:nvCxnSpPr>
          <p:cNvPr id="94229" name="AutoShape 20"/>
          <p:cNvCxnSpPr>
            <a:cxnSpLocks noChangeShapeType="1"/>
            <a:stCxn id="94224" idx="3"/>
            <a:endCxn id="94228" idx="1"/>
          </p:cNvCxnSpPr>
          <p:nvPr/>
        </p:nvCxnSpPr>
        <p:spPr bwMode="auto">
          <a:xfrm flipV="1">
            <a:off x="4719252" y="1927698"/>
            <a:ext cx="1179469" cy="1152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30" name="AutoShape 21"/>
          <p:cNvCxnSpPr>
            <a:cxnSpLocks noChangeShapeType="1"/>
            <a:stCxn id="94228" idx="2"/>
            <a:endCxn id="94223" idx="1"/>
          </p:cNvCxnSpPr>
          <p:nvPr/>
        </p:nvCxnSpPr>
        <p:spPr bwMode="auto">
          <a:xfrm>
            <a:off x="6398846" y="2082566"/>
            <a:ext cx="1304195" cy="430984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231" name="Text Box 22"/>
          <p:cNvSpPr txBox="1">
            <a:spLocks noChangeArrowheads="1"/>
          </p:cNvSpPr>
          <p:nvPr/>
        </p:nvSpPr>
        <p:spPr bwMode="auto">
          <a:xfrm>
            <a:off x="3040322" y="3512530"/>
            <a:ext cx="1788702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compact companion</a:t>
            </a:r>
          </a:p>
        </p:txBody>
      </p:sp>
      <p:sp>
        <p:nvSpPr>
          <p:cNvPr id="94232" name="Text Box 23"/>
          <p:cNvSpPr txBox="1">
            <a:spLocks noChangeArrowheads="1"/>
          </p:cNvSpPr>
          <p:nvPr/>
        </p:nvSpPr>
        <p:spPr bwMode="auto">
          <a:xfrm>
            <a:off x="4369441" y="4753941"/>
            <a:ext cx="887313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radio-Jet</a:t>
            </a:r>
          </a:p>
        </p:txBody>
      </p:sp>
      <p:sp>
        <p:nvSpPr>
          <p:cNvPr id="94233" name="Text Box 24"/>
          <p:cNvSpPr txBox="1">
            <a:spLocks noChangeArrowheads="1"/>
          </p:cNvSpPr>
          <p:nvPr/>
        </p:nvSpPr>
        <p:spPr bwMode="auto">
          <a:xfrm>
            <a:off x="3352801" y="4166358"/>
            <a:ext cx="1143794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neutron star</a:t>
            </a:r>
          </a:p>
        </p:txBody>
      </p:sp>
      <p:sp>
        <p:nvSpPr>
          <p:cNvPr id="94234" name="Text Box 25"/>
          <p:cNvSpPr txBox="1">
            <a:spLocks noChangeArrowheads="1"/>
          </p:cNvSpPr>
          <p:nvPr/>
        </p:nvSpPr>
        <p:spPr bwMode="auto">
          <a:xfrm>
            <a:off x="2127360" y="4753941"/>
            <a:ext cx="1149630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binary-PWN</a:t>
            </a:r>
          </a:p>
        </p:txBody>
      </p:sp>
      <p:sp>
        <p:nvSpPr>
          <p:cNvPr id="94235" name="Text Box 26"/>
          <p:cNvSpPr txBox="1">
            <a:spLocks noChangeArrowheads="1"/>
          </p:cNvSpPr>
          <p:nvPr/>
        </p:nvSpPr>
        <p:spPr bwMode="auto">
          <a:xfrm>
            <a:off x="6314882" y="3835124"/>
            <a:ext cx="980175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SNR shell</a:t>
            </a:r>
          </a:p>
        </p:txBody>
      </p:sp>
      <p:sp>
        <p:nvSpPr>
          <p:cNvPr id="94236" name="Text Box 27"/>
          <p:cNvSpPr txBox="1">
            <a:spLocks noChangeArrowheads="1"/>
          </p:cNvSpPr>
          <p:nvPr/>
        </p:nvSpPr>
        <p:spPr bwMode="auto">
          <a:xfrm>
            <a:off x="6834721" y="3115048"/>
            <a:ext cx="1519397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Neutronenstern?</a:t>
            </a:r>
          </a:p>
        </p:txBody>
      </p:sp>
      <p:cxnSp>
        <p:nvCxnSpPr>
          <p:cNvPr id="94237" name="AutoShape 28"/>
          <p:cNvCxnSpPr>
            <a:cxnSpLocks noChangeShapeType="1"/>
            <a:stCxn id="94228" idx="2"/>
            <a:endCxn id="94227" idx="0"/>
          </p:cNvCxnSpPr>
          <p:nvPr/>
        </p:nvCxnSpPr>
        <p:spPr bwMode="auto">
          <a:xfrm flipH="1">
            <a:off x="5799345" y="2082567"/>
            <a:ext cx="599500" cy="31384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38" name="AutoShape 29"/>
          <p:cNvCxnSpPr>
            <a:cxnSpLocks noChangeShapeType="1"/>
            <a:stCxn id="94226" idx="3"/>
            <a:endCxn id="94227" idx="1"/>
          </p:cNvCxnSpPr>
          <p:nvPr/>
        </p:nvCxnSpPr>
        <p:spPr bwMode="auto">
          <a:xfrm flipV="1">
            <a:off x="4766095" y="2659005"/>
            <a:ext cx="333426" cy="419373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239" name="Text Box 30"/>
          <p:cNvSpPr txBox="1">
            <a:spLocks noChangeArrowheads="1"/>
          </p:cNvSpPr>
          <p:nvPr/>
        </p:nvSpPr>
        <p:spPr bwMode="auto">
          <a:xfrm>
            <a:off x="7746241" y="3835124"/>
            <a:ext cx="1469078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Composite SNR</a:t>
            </a:r>
          </a:p>
        </p:txBody>
      </p:sp>
      <p:sp>
        <p:nvSpPr>
          <p:cNvPr id="94240" name="Text Box 31"/>
          <p:cNvSpPr txBox="1">
            <a:spLocks noChangeArrowheads="1"/>
          </p:cNvSpPr>
          <p:nvPr/>
        </p:nvSpPr>
        <p:spPr bwMode="auto">
          <a:xfrm>
            <a:off x="9708960" y="4293093"/>
            <a:ext cx="600852" cy="309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0000"/>
                </a:solidFill>
              </a:rPr>
              <a:t>PWN</a:t>
            </a:r>
          </a:p>
        </p:txBody>
      </p:sp>
      <p:cxnSp>
        <p:nvCxnSpPr>
          <p:cNvPr id="94241" name="AutoShape 32"/>
          <p:cNvCxnSpPr>
            <a:cxnSpLocks noChangeShapeType="1"/>
            <a:stCxn id="94226" idx="2"/>
            <a:endCxn id="94231" idx="0"/>
          </p:cNvCxnSpPr>
          <p:nvPr/>
        </p:nvCxnSpPr>
        <p:spPr bwMode="auto">
          <a:xfrm flipH="1">
            <a:off x="3934674" y="3233246"/>
            <a:ext cx="186695" cy="279284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2" name="AutoShape 33"/>
          <p:cNvCxnSpPr>
            <a:cxnSpLocks noChangeShapeType="1"/>
            <a:stCxn id="94231" idx="2"/>
            <a:endCxn id="94233" idx="0"/>
          </p:cNvCxnSpPr>
          <p:nvPr/>
        </p:nvCxnSpPr>
        <p:spPr bwMode="auto">
          <a:xfrm flipH="1">
            <a:off x="3924699" y="3822268"/>
            <a:ext cx="9975" cy="34409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3" name="AutoShape 34"/>
          <p:cNvCxnSpPr>
            <a:cxnSpLocks noChangeShapeType="1"/>
            <a:stCxn id="94233" idx="2"/>
            <a:endCxn id="94234" idx="0"/>
          </p:cNvCxnSpPr>
          <p:nvPr/>
        </p:nvCxnSpPr>
        <p:spPr bwMode="auto">
          <a:xfrm flipH="1">
            <a:off x="2702176" y="4476097"/>
            <a:ext cx="1222523" cy="27784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4" name="AutoShape 35"/>
          <p:cNvCxnSpPr>
            <a:cxnSpLocks noChangeShapeType="1"/>
            <a:stCxn id="94233" idx="2"/>
            <a:endCxn id="94232" idx="0"/>
          </p:cNvCxnSpPr>
          <p:nvPr/>
        </p:nvCxnSpPr>
        <p:spPr bwMode="auto">
          <a:xfrm>
            <a:off x="3924699" y="4476097"/>
            <a:ext cx="888399" cy="27784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5" name="AutoShape 36"/>
          <p:cNvCxnSpPr>
            <a:cxnSpLocks noChangeShapeType="1"/>
            <a:stCxn id="94236" idx="2"/>
            <a:endCxn id="94235" idx="0"/>
          </p:cNvCxnSpPr>
          <p:nvPr/>
        </p:nvCxnSpPr>
        <p:spPr bwMode="auto">
          <a:xfrm flipH="1">
            <a:off x="6804969" y="3424786"/>
            <a:ext cx="789450" cy="4103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6" name="AutoShape 37"/>
          <p:cNvCxnSpPr>
            <a:cxnSpLocks noChangeShapeType="1"/>
            <a:stCxn id="94236" idx="2"/>
            <a:endCxn id="94239" idx="0"/>
          </p:cNvCxnSpPr>
          <p:nvPr/>
        </p:nvCxnSpPr>
        <p:spPr bwMode="auto">
          <a:xfrm>
            <a:off x="7594420" y="3424786"/>
            <a:ext cx="886361" cy="4103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7" name="AutoShape 38"/>
          <p:cNvCxnSpPr>
            <a:cxnSpLocks noChangeShapeType="1"/>
          </p:cNvCxnSpPr>
          <p:nvPr/>
        </p:nvCxnSpPr>
        <p:spPr bwMode="auto">
          <a:xfrm>
            <a:off x="8565600" y="4136115"/>
            <a:ext cx="1123200" cy="272189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48" name="AutoShape 39"/>
          <p:cNvCxnSpPr>
            <a:cxnSpLocks noChangeShapeType="1"/>
            <a:stCxn id="94227" idx="2"/>
            <a:endCxn id="94236" idx="1"/>
          </p:cNvCxnSpPr>
          <p:nvPr/>
        </p:nvCxnSpPr>
        <p:spPr bwMode="auto">
          <a:xfrm>
            <a:off x="5799346" y="2921595"/>
            <a:ext cx="1035375" cy="348323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249" name="AutoShape 40"/>
          <p:cNvSpPr>
            <a:spLocks noChangeArrowheads="1"/>
          </p:cNvSpPr>
          <p:nvPr/>
        </p:nvSpPr>
        <p:spPr bwMode="auto">
          <a:xfrm>
            <a:off x="5455202" y="2564910"/>
            <a:ext cx="1288800" cy="858330"/>
          </a:xfrm>
          <a:prstGeom prst="irregularSeal1">
            <a:avLst/>
          </a:prstGeom>
          <a:gradFill rotWithShape="0">
            <a:gsLst>
              <a:gs pos="0">
                <a:srgbClr val="FF0000"/>
              </a:gs>
              <a:gs pos="100000">
                <a:srgbClr val="75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32" tIns="41467" rIns="82932" bIns="41467" anchor="ctr"/>
          <a:lstStyle/>
          <a:p>
            <a:endParaRPr lang="en-US"/>
          </a:p>
        </p:txBody>
      </p:sp>
      <p:sp>
        <p:nvSpPr>
          <p:cNvPr id="94250" name="Text Box 41"/>
          <p:cNvSpPr txBox="1">
            <a:spLocks noChangeArrowheads="1"/>
          </p:cNvSpPr>
          <p:nvPr/>
        </p:nvSpPr>
        <p:spPr bwMode="auto">
          <a:xfrm>
            <a:off x="2043842" y="5939184"/>
            <a:ext cx="1203959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PSR B1259-63</a:t>
            </a:r>
          </a:p>
        </p:txBody>
      </p:sp>
      <p:sp>
        <p:nvSpPr>
          <p:cNvPr id="94251" name="Text Box 42"/>
          <p:cNvSpPr txBox="1">
            <a:spLocks noChangeArrowheads="1"/>
          </p:cNvSpPr>
          <p:nvPr/>
        </p:nvSpPr>
        <p:spPr bwMode="auto">
          <a:xfrm>
            <a:off x="4304642" y="5949265"/>
            <a:ext cx="837005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LS 5039?</a:t>
            </a:r>
          </a:p>
        </p:txBody>
      </p:sp>
      <p:sp>
        <p:nvSpPr>
          <p:cNvPr id="94252" name="Text Box 43"/>
          <p:cNvSpPr txBox="1">
            <a:spLocks noChangeArrowheads="1"/>
          </p:cNvSpPr>
          <p:nvPr/>
        </p:nvSpPr>
        <p:spPr bwMode="auto">
          <a:xfrm>
            <a:off x="7690082" y="5026128"/>
            <a:ext cx="905101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G 21.5-0.9</a:t>
            </a:r>
          </a:p>
        </p:txBody>
      </p:sp>
      <p:sp>
        <p:nvSpPr>
          <p:cNvPr id="94253" name="Text Box 44"/>
          <p:cNvSpPr txBox="1">
            <a:spLocks noChangeArrowheads="1"/>
          </p:cNvSpPr>
          <p:nvPr/>
        </p:nvSpPr>
        <p:spPr bwMode="auto">
          <a:xfrm>
            <a:off x="8940003" y="5459614"/>
            <a:ext cx="1058767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HESS J1825</a:t>
            </a:r>
          </a:p>
        </p:txBody>
      </p:sp>
      <p:sp>
        <p:nvSpPr>
          <p:cNvPr id="94254" name="Text Box 45"/>
          <p:cNvSpPr txBox="1">
            <a:spLocks noChangeArrowheads="1"/>
          </p:cNvSpPr>
          <p:nvPr/>
        </p:nvSpPr>
        <p:spPr bwMode="auto">
          <a:xfrm>
            <a:off x="9202082" y="3035839"/>
            <a:ext cx="1081491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Westerlund 2</a:t>
            </a:r>
          </a:p>
        </p:txBody>
      </p:sp>
      <p:sp>
        <p:nvSpPr>
          <p:cNvPr id="94255" name="Text Box 46"/>
          <p:cNvSpPr txBox="1">
            <a:spLocks noChangeArrowheads="1"/>
          </p:cNvSpPr>
          <p:nvPr/>
        </p:nvSpPr>
        <p:spPr bwMode="auto">
          <a:xfrm>
            <a:off x="7690082" y="1844834"/>
            <a:ext cx="1050143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Sagittarius B</a:t>
            </a:r>
          </a:p>
        </p:txBody>
      </p:sp>
      <p:sp>
        <p:nvSpPr>
          <p:cNvPr id="94256" name="Text Box 47"/>
          <p:cNvSpPr txBox="1">
            <a:spLocks noChangeArrowheads="1"/>
          </p:cNvSpPr>
          <p:nvPr/>
        </p:nvSpPr>
        <p:spPr bwMode="auto">
          <a:xfrm>
            <a:off x="6415681" y="4916677"/>
            <a:ext cx="853880" cy="2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200">
                <a:solidFill>
                  <a:srgbClr val="FFFFFF"/>
                </a:solidFill>
              </a:rPr>
              <a:t>RX J1713</a:t>
            </a:r>
          </a:p>
        </p:txBody>
      </p:sp>
      <p:sp>
        <p:nvSpPr>
          <p:cNvPr id="94257" name="Text Box 48"/>
          <p:cNvSpPr txBox="1">
            <a:spLocks noChangeArrowheads="1"/>
          </p:cNvSpPr>
          <p:nvPr/>
        </p:nvSpPr>
        <p:spPr bwMode="auto">
          <a:xfrm>
            <a:off x="5508481" y="2060857"/>
            <a:ext cx="474202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yes</a:t>
            </a:r>
          </a:p>
        </p:txBody>
      </p:sp>
      <p:sp>
        <p:nvSpPr>
          <p:cNvPr id="94258" name="Text Box 49"/>
          <p:cNvSpPr txBox="1">
            <a:spLocks noChangeArrowheads="1"/>
          </p:cNvSpPr>
          <p:nvPr/>
        </p:nvSpPr>
        <p:spPr bwMode="auto">
          <a:xfrm>
            <a:off x="4594082" y="4434227"/>
            <a:ext cx="381691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no</a:t>
            </a:r>
          </a:p>
        </p:txBody>
      </p:sp>
      <p:sp>
        <p:nvSpPr>
          <p:cNvPr id="94259" name="Text Box 50"/>
          <p:cNvSpPr txBox="1">
            <a:spLocks noChangeArrowheads="1"/>
          </p:cNvSpPr>
          <p:nvPr/>
        </p:nvSpPr>
        <p:spPr bwMode="auto">
          <a:xfrm>
            <a:off x="7027682" y="2060857"/>
            <a:ext cx="381691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no</a:t>
            </a:r>
          </a:p>
        </p:txBody>
      </p:sp>
      <p:sp>
        <p:nvSpPr>
          <p:cNvPr id="94260" name="Text Box 51"/>
          <p:cNvSpPr txBox="1">
            <a:spLocks noChangeArrowheads="1"/>
          </p:cNvSpPr>
          <p:nvPr/>
        </p:nvSpPr>
        <p:spPr bwMode="auto">
          <a:xfrm>
            <a:off x="4802882" y="2841420"/>
            <a:ext cx="381691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no</a:t>
            </a:r>
          </a:p>
        </p:txBody>
      </p:sp>
      <p:sp>
        <p:nvSpPr>
          <p:cNvPr id="94261" name="Text Box 52"/>
          <p:cNvSpPr txBox="1">
            <a:spLocks noChangeArrowheads="1"/>
          </p:cNvSpPr>
          <p:nvPr/>
        </p:nvSpPr>
        <p:spPr bwMode="auto">
          <a:xfrm>
            <a:off x="3512641" y="3207218"/>
            <a:ext cx="474202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yes</a:t>
            </a:r>
          </a:p>
        </p:txBody>
      </p:sp>
      <p:sp>
        <p:nvSpPr>
          <p:cNvPr id="94262" name="Text Box 53"/>
          <p:cNvSpPr txBox="1">
            <a:spLocks noChangeArrowheads="1"/>
          </p:cNvSpPr>
          <p:nvPr/>
        </p:nvSpPr>
        <p:spPr bwMode="auto">
          <a:xfrm>
            <a:off x="8052960" y="3429002"/>
            <a:ext cx="474202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yes</a:t>
            </a:r>
          </a:p>
        </p:txBody>
      </p:sp>
      <p:sp>
        <p:nvSpPr>
          <p:cNvPr id="94263" name="Text Box 54"/>
          <p:cNvSpPr txBox="1">
            <a:spLocks noChangeArrowheads="1"/>
          </p:cNvSpPr>
          <p:nvPr/>
        </p:nvSpPr>
        <p:spPr bwMode="auto">
          <a:xfrm>
            <a:off x="2840160" y="4369419"/>
            <a:ext cx="474202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yes</a:t>
            </a:r>
          </a:p>
        </p:txBody>
      </p:sp>
      <p:sp>
        <p:nvSpPr>
          <p:cNvPr id="94264" name="Text Box 55"/>
          <p:cNvSpPr txBox="1">
            <a:spLocks noChangeArrowheads="1"/>
          </p:cNvSpPr>
          <p:nvPr/>
        </p:nvSpPr>
        <p:spPr bwMode="auto">
          <a:xfrm>
            <a:off x="6767042" y="3429002"/>
            <a:ext cx="381691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no</a:t>
            </a:r>
          </a:p>
        </p:txBody>
      </p:sp>
      <p:sp>
        <p:nvSpPr>
          <p:cNvPr id="94265" name="Text Box 56"/>
          <p:cNvSpPr txBox="1">
            <a:spLocks noChangeArrowheads="1"/>
          </p:cNvSpPr>
          <p:nvPr/>
        </p:nvSpPr>
        <p:spPr bwMode="auto">
          <a:xfrm>
            <a:off x="6356640" y="1235650"/>
            <a:ext cx="474202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116" tIns="46691" rIns="90116" bIns="46691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DE" sz="1400">
                <a:solidFill>
                  <a:srgbClr val="003366"/>
                </a:solidFill>
              </a:rPr>
              <a:t>yes</a:t>
            </a:r>
          </a:p>
        </p:txBody>
      </p:sp>
      <p:cxnSp>
        <p:nvCxnSpPr>
          <p:cNvPr id="94266" name="AutoShape 57"/>
          <p:cNvCxnSpPr>
            <a:cxnSpLocks noChangeShapeType="1"/>
            <a:stCxn id="94212" idx="3"/>
            <a:endCxn id="94221" idx="1"/>
          </p:cNvCxnSpPr>
          <p:nvPr/>
        </p:nvCxnSpPr>
        <p:spPr bwMode="auto">
          <a:xfrm>
            <a:off x="3523520" y="1495651"/>
            <a:ext cx="1012962" cy="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67" name="AutoShape 58"/>
          <p:cNvCxnSpPr>
            <a:cxnSpLocks noChangeShapeType="1"/>
            <a:stCxn id="94221" idx="3"/>
            <a:endCxn id="94222" idx="1"/>
          </p:cNvCxnSpPr>
          <p:nvPr/>
        </p:nvCxnSpPr>
        <p:spPr bwMode="auto">
          <a:xfrm>
            <a:off x="6206061" y="1495651"/>
            <a:ext cx="877780" cy="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4268" name="AutoShape 59"/>
          <p:cNvCxnSpPr>
            <a:cxnSpLocks noChangeShapeType="1"/>
            <a:stCxn id="94224" idx="2"/>
            <a:endCxn id="94226" idx="0"/>
          </p:cNvCxnSpPr>
          <p:nvPr/>
        </p:nvCxnSpPr>
        <p:spPr bwMode="auto">
          <a:xfrm flipH="1">
            <a:off x="4121368" y="2094088"/>
            <a:ext cx="338" cy="82942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269" name="Text Box 60"/>
          <p:cNvSpPr txBox="1">
            <a:spLocks noChangeArrowheads="1"/>
          </p:cNvSpPr>
          <p:nvPr/>
        </p:nvSpPr>
        <p:spPr bwMode="auto">
          <a:xfrm>
            <a:off x="9269761" y="6041435"/>
            <a:ext cx="952336" cy="2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27" tIns="42445" rIns="81627" bIns="42445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r>
              <a:rPr lang="de-DE" sz="1300">
                <a:solidFill>
                  <a:srgbClr val="000000"/>
                </a:solidFill>
              </a:rPr>
              <a:t>Jim Hinton</a:t>
            </a:r>
          </a:p>
        </p:txBody>
      </p:sp>
    </p:spTree>
    <p:extLst>
      <p:ext uri="{BB962C8B-B14F-4D97-AF65-F5344CB8AC3E}">
        <p14:creationId xmlns:p14="http://schemas.microsoft.com/office/powerpoint/2010/main" val="152431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FabioPhoto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076"/>
            <a:ext cx="12192000" cy="812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Milky Way</a:t>
            </a:r>
          </a:p>
        </p:txBody>
      </p:sp>
    </p:spTree>
    <p:extLst>
      <p:ext uri="{BB962C8B-B14F-4D97-AF65-F5344CB8AC3E}">
        <p14:creationId xmlns:p14="http://schemas.microsoft.com/office/powerpoint/2010/main" val="157883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40C1D-271A-BB45-AB9A-4D2207A83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78"/>
          <a:stretch/>
        </p:blipFill>
        <p:spPr>
          <a:xfrm>
            <a:off x="19927" y="-944855"/>
            <a:ext cx="12172073" cy="8118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2F24D-EFAB-CE4D-87F6-52A92C1E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Milky Way in VHE gamma-rays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513EE-9561-6F42-BC8D-24D2E78E5C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D8C6F-5506-7A4E-8821-16DAC391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IPP colloquium | Christian Stegmann 29.5.2020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897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B0AC7C-E43C-7647-B818-F8AC0911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H.E.S.S. Galactic Plane Survey</a:t>
            </a:r>
            <a:endParaRPr lang="de-D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B4F62B-1765-7D4E-B607-EA919FCBF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pasted-image.png">
            <a:extLst>
              <a:ext uri="{FF2B5EF4-FFF2-40B4-BE49-F238E27FC236}">
                <a16:creationId xmlns:a16="http://schemas.microsoft.com/office/drawing/2014/main" id="{B22FDE37-F66B-3445-8633-8255951D7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28" y="1196752"/>
            <a:ext cx="6552728" cy="5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833CB4-34DA-824B-80EF-F2F172F72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4463877" cy="5010249"/>
          </a:xfrm>
        </p:spPr>
        <p:txBody>
          <a:bodyPr/>
          <a:lstStyle/>
          <a:p>
            <a:r>
              <a:rPr lang="en-GB" dirty="0"/>
              <a:t>2673 hours of high-quality data, taken in the years 2004 to 2013. </a:t>
            </a:r>
          </a:p>
          <a:p>
            <a:pPr lvl="1"/>
            <a:r>
              <a:rPr lang="en-GB" dirty="0"/>
              <a:t>Longitude l = 250 to 70 degrees, latitude |b| &lt;  5 degrees</a:t>
            </a:r>
          </a:p>
          <a:p>
            <a:pPr lvl="1"/>
            <a:r>
              <a:rPr lang="en-GB" dirty="0"/>
              <a:t>Sensitivity for the detection of point-like sources is at the level of 2% Crab or better </a:t>
            </a:r>
          </a:p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4457F6-BE11-524C-950C-8E1EB484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IPP colloquium | Christian Stegmann 29.5.2020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562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777C-84B5-784E-961B-F1338864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3CBB-2F1A-FE4F-B5C4-A21E4835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86AEE-608B-9349-95A7-8471BE59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IPP colloquium | Christian Stegmann 29.5.2020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9B60C-201D-B94F-8B76-EA3B0EE47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hgps_four_panel_time.mp4">
            <a:hlinkClick r:id="" action="ppaction://media"/>
            <a:extLst>
              <a:ext uri="{FF2B5EF4-FFF2-40B4-BE49-F238E27FC236}">
                <a16:creationId xmlns:a16="http://schemas.microsoft.com/office/drawing/2014/main" id="{B7F84EE3-A0F2-D94A-A0CE-619183816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9" y="332656"/>
            <a:ext cx="91440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H.E.S.S. galactic plane survey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Source extraction with automatic pipeline</a:t>
            </a:r>
          </a:p>
          <a:p>
            <a:r>
              <a:rPr lang="en-GB" b="1" dirty="0"/>
              <a:t>67 VHE sources + 11 complex source</a:t>
            </a:r>
            <a:r>
              <a:rPr lang="en-GB" dirty="0"/>
              <a:t>s (e.g. shell SNR) excluded from pipeline</a:t>
            </a:r>
          </a:p>
          <a:p>
            <a:r>
              <a:rPr lang="en-GB" dirty="0"/>
              <a:t>Systematic association of HGPS sources with nearby PSR, SNR, PWN, GeV sources (3FGL and 1FHL)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033E8-42AB-0049-A3DF-A53EEBE93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38"/>
          <a:stretch/>
        </p:blipFill>
        <p:spPr>
          <a:xfrm>
            <a:off x="1524000" y="2676820"/>
            <a:ext cx="9144000" cy="384852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E2560-9A1C-6745-A408-EDBE5D59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IPP colloquium | Christian Stegmann 29.5.2020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69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F275D-2025-9A4B-A965-B5EFFAE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Identifications</a:t>
            </a:r>
            <a:endParaRPr lang="de-DE" dirty="0"/>
          </a:p>
        </p:txBody>
      </p:sp>
      <p:pic>
        <p:nvPicPr>
          <p:cNvPr id="6" name="pasted-image.png">
            <a:extLst>
              <a:ext uri="{FF2B5EF4-FFF2-40B4-BE49-F238E27FC236}">
                <a16:creationId xmlns:a16="http://schemas.microsoft.com/office/drawing/2014/main" id="{B25A1234-5A21-EC4C-8C94-C9B1C3A52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398969"/>
            <a:ext cx="4536504" cy="46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7B829B6D-BE64-854F-BA11-5FCBDB518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0728"/>
            <a:ext cx="5195596" cy="48366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998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235DCD-F7CD-3915-8312-2E47CB2C3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End lecture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147A1-E98C-1B48-3635-A3F0906633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0188"/>
            <a:ext cx="9948863" cy="187325"/>
          </a:xfrm>
        </p:spPr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363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151B3F-0D0D-6425-0405-EC29CAE5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36" y="4411956"/>
            <a:ext cx="1193800" cy="119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3531" flipV="1">
            <a:off x="6926009" y="379428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Bremsstrahlung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320" t="8923"/>
          <a:stretch/>
        </p:blipFill>
        <p:spPr>
          <a:xfrm rot="19807311" flipV="1">
            <a:off x="3123420" y="387269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97310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80357" y="484303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33380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08610" y="5680301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11376" y="548024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B9A25-DBF4-7111-E17B-2B67CD18E0A8}"/>
              </a:ext>
            </a:extLst>
          </p:cNvPr>
          <p:cNvSpPr txBox="1"/>
          <p:nvPr/>
        </p:nvSpPr>
        <p:spPr>
          <a:xfrm>
            <a:off x="3557301" y="4682426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 photon</a:t>
            </a:r>
          </a:p>
          <a:p>
            <a:r>
              <a:rPr lang="en-US" dirty="0"/>
              <a:t>of nuclear</a:t>
            </a:r>
          </a:p>
          <a:p>
            <a:r>
              <a:rPr lang="en-US" dirty="0"/>
              <a:t>electric field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9030D1E-2713-1275-4316-ACCCC55A7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094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79428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Synchrotron Radiation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87269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97310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80357" y="484303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33380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08610" y="5680301"/>
            <a:ext cx="1334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11376" y="548024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2422A-B580-CD8B-022A-E26C3A46E092}"/>
              </a:ext>
            </a:extLst>
          </p:cNvPr>
          <p:cNvSpPr txBox="1"/>
          <p:nvPr/>
        </p:nvSpPr>
        <p:spPr>
          <a:xfrm>
            <a:off x="3613643" y="485574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 photon</a:t>
            </a:r>
          </a:p>
          <a:p>
            <a:r>
              <a:rPr lang="en-US" dirty="0"/>
              <a:t>of B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9877D-4896-7418-D347-F710DD65E5FE}"/>
              </a:ext>
            </a:extLst>
          </p:cNvPr>
          <p:cNvSpPr txBox="1"/>
          <p:nvPr/>
        </p:nvSpPr>
        <p:spPr>
          <a:xfrm>
            <a:off x="2594211" y="4347913"/>
            <a:ext cx="950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⊗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96B2CF7-8E0F-804F-F0E6-8F1DE7C8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514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3531" flipV="1">
            <a:off x="6926009" y="3794284"/>
            <a:ext cx="2018636" cy="540422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diagram describes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4353A-EFCA-D69F-A7A3-ED75FD1F6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Pair production</a:t>
            </a:r>
            <a:endParaRPr lang="en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320" t="8923"/>
          <a:stretch/>
        </p:blipFill>
        <p:spPr>
          <a:xfrm rot="19807311" flipV="1">
            <a:off x="3123420" y="3872691"/>
            <a:ext cx="2050955" cy="492200"/>
          </a:xfrm>
          <a:prstGeom prst="rect">
            <a:avLst/>
          </a:prstGeom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3397061" y="1973102"/>
            <a:ext cx="5298453" cy="1564977"/>
          </a:xfrm>
          <a:custGeom>
            <a:avLst/>
            <a:gdLst>
              <a:gd name="connsiteX0" fmla="*/ 0 w 5298453"/>
              <a:gd name="connsiteY0" fmla="*/ 230898 h 1564977"/>
              <a:gd name="connsiteX1" fmla="*/ 1539502 w 5298453"/>
              <a:gd name="connsiteY1" fmla="*/ 1552150 h 1564977"/>
              <a:gd name="connsiteX2" fmla="*/ 3669147 w 5298453"/>
              <a:gd name="connsiteY2" fmla="*/ 1564977 h 1564977"/>
              <a:gd name="connsiteX3" fmla="*/ 5298453 w 5298453"/>
              <a:gd name="connsiteY3" fmla="*/ 0 h 1564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8453" h="1564977">
                <a:moveTo>
                  <a:pt x="0" y="230898"/>
                </a:moveTo>
                <a:lnTo>
                  <a:pt x="1539502" y="1552150"/>
                </a:lnTo>
                <a:lnTo>
                  <a:pt x="3669147" y="1564977"/>
                </a:lnTo>
                <a:lnTo>
                  <a:pt x="5298453" y="0"/>
                </a:lnTo>
              </a:path>
            </a:pathLst>
          </a:custGeom>
          <a:ln w="31750">
            <a:solidFill>
              <a:schemeClr val="accent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0673" y="18448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4900095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634" y="3473932"/>
            <a:ext cx="128292" cy="1282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78891" y="4843031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background,</a:t>
            </a:r>
          </a:p>
          <a:p>
            <a:r>
              <a:rPr lang="en-US" dirty="0"/>
              <a:t>infrared, visible,</a:t>
            </a:r>
          </a:p>
          <a:p>
            <a:r>
              <a:rPr lang="en-US" dirty="0"/>
              <a:t>UV, X-ray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0357" y="484303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</a:t>
            </a:r>
          </a:p>
          <a:p>
            <a:r>
              <a:rPr lang="en-US" dirty="0"/>
              <a:t>photon 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0707" y="33380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6096000" y="5077397"/>
            <a:ext cx="0" cy="11711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02308" y="498153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AC2CD-7353-3FE5-2C8C-29DF7BAC9861}"/>
              </a:ext>
            </a:extLst>
          </p:cNvPr>
          <p:cNvSpPr txBox="1"/>
          <p:nvPr/>
        </p:nvSpPr>
        <p:spPr>
          <a:xfrm>
            <a:off x="5028387" y="1700518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fringe benefit:</a:t>
            </a:r>
          </a:p>
          <a:p>
            <a:r>
              <a:rPr lang="en-US" dirty="0"/>
              <a:t>photon absorption by</a:t>
            </a:r>
          </a:p>
          <a:p>
            <a:r>
              <a:rPr lang="en-US" dirty="0"/>
              <a:t>pair production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4A26B50-B14E-387A-46F6-8AF469B9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| Gamma-ray astronomy with IACT | Christian Stegmann, Erice, July 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47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22655</TotalTime>
  <Words>3101</Words>
  <Application>Microsoft Macintosh PowerPoint</Application>
  <PresentationFormat>Widescreen</PresentationFormat>
  <Paragraphs>590</Paragraphs>
  <Slides>68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Cambria Math</vt:lpstr>
      <vt:lpstr>Symbol</vt:lpstr>
      <vt:lpstr>Times New Roman</vt:lpstr>
      <vt:lpstr>Verdana</vt:lpstr>
      <vt:lpstr>Wingdings</vt:lpstr>
      <vt:lpstr>ZapfDingbats</vt:lpstr>
      <vt:lpstr>DESY</vt:lpstr>
      <vt:lpstr>Equation</vt:lpstr>
      <vt:lpstr>Gamma-ray astronomy with Imaging Air Cherenkov Telescopes</vt:lpstr>
      <vt:lpstr>Summary lecture 1</vt:lpstr>
      <vt:lpstr>RX J1713-3946</vt:lpstr>
      <vt:lpstr>PowerPoint Presentation</vt:lpstr>
      <vt:lpstr>This diagram describes …</vt:lpstr>
      <vt:lpstr>This diagram describes …</vt:lpstr>
      <vt:lpstr>This diagram describes …</vt:lpstr>
      <vt:lpstr>This diagram describes …</vt:lpstr>
      <vt:lpstr>This diagram describes …</vt:lpstr>
      <vt:lpstr>Exact treatment &amp; detailed discussion</vt:lpstr>
      <vt:lpstr>PowerPoint Presentation</vt:lpstr>
      <vt:lpstr>Cross section</vt:lpstr>
      <vt:lpstr>Cross section</vt:lpstr>
      <vt:lpstr>Cross section</vt:lpstr>
      <vt:lpstr>Kinematics</vt:lpstr>
      <vt:lpstr>Kinematics</vt:lpstr>
      <vt:lpstr>Kinematics</vt:lpstr>
      <vt:lpstr>Kinematics</vt:lpstr>
      <vt:lpstr>Kinematics</vt:lpstr>
      <vt:lpstr>PowerPoint Presentation</vt:lpstr>
      <vt:lpstr>Energy loss rate</vt:lpstr>
      <vt:lpstr>Energy loss rate</vt:lpstr>
      <vt:lpstr>IC scattering loss history</vt:lpstr>
      <vt:lpstr>PowerPoint Presentation</vt:lpstr>
      <vt:lpstr>This diagram describes …</vt:lpstr>
      <vt:lpstr>Synchrotron radiation energy</vt:lpstr>
      <vt:lpstr>PowerPoint Presentation</vt:lpstr>
      <vt:lpstr>From electrons to gamma rays</vt:lpstr>
      <vt:lpstr>From electrons to gamma rays</vt:lpstr>
      <vt:lpstr>From electrons to gamma rays</vt:lpstr>
      <vt:lpstr>From electrons to gamma rays</vt:lpstr>
      <vt:lpstr>From electrons to gamma rays</vt:lpstr>
      <vt:lpstr>From electrons to gamma rays</vt:lpstr>
      <vt:lpstr>PowerPoint Presentation</vt:lpstr>
      <vt:lpstr>Spectra &amp; radiation cooling</vt:lpstr>
      <vt:lpstr>Spectral energy distribution of RX J1713.7-3946</vt:lpstr>
      <vt:lpstr>Precision Measurements: RX J1713.7-3946</vt:lpstr>
      <vt:lpstr>Precision Measurements: RX J1713.7-3946</vt:lpstr>
      <vt:lpstr>Targets in the vicinity of RX J1713.7-3946</vt:lpstr>
      <vt:lpstr>Magnetic fields in SNR RX1713-3946</vt:lpstr>
      <vt:lpstr>Precision Measurements: RX J1713.7-3946</vt:lpstr>
      <vt:lpstr>Shell-type supernova remnants in TeV gamma-rays</vt:lpstr>
      <vt:lpstr>FERMI sees the Pion bump</vt:lpstr>
      <vt:lpstr>GeV-TeV spectra of supernova remnants</vt:lpstr>
      <vt:lpstr>GeV-TeV spectra of supernova remnants</vt:lpstr>
      <vt:lpstr>Supernova Remnants</vt:lpstr>
      <vt:lpstr>Seeing molecular clouds in gamma rays</vt:lpstr>
      <vt:lpstr>Beam meets target: Supernova remnants &amp; Clouds</vt:lpstr>
      <vt:lpstr>The SNR W28</vt:lpstr>
      <vt:lpstr>The SNR W28 &amp; clouds seen in CO</vt:lpstr>
      <vt:lpstr>The SNR W28 @ TeV and GeV</vt:lpstr>
      <vt:lpstr>PowerPoint Presentation</vt:lpstr>
      <vt:lpstr>PowerPoint Presentation</vt:lpstr>
      <vt:lpstr>The Galactic Center</vt:lpstr>
      <vt:lpstr>High Precision Measurement of the Galactic Center</vt:lpstr>
      <vt:lpstr>High Precision Measurement of the Galactic Center</vt:lpstr>
      <vt:lpstr>Cosmic-ray Density Distribution</vt:lpstr>
      <vt:lpstr>Diffuse Emission and Injection Spectra</vt:lpstr>
      <vt:lpstr>The Galactic Centre region </vt:lpstr>
      <vt:lpstr>The sources of cosmic rays</vt:lpstr>
      <vt:lpstr>The sources of cosmic rays</vt:lpstr>
      <vt:lpstr>The Milky Way</vt:lpstr>
      <vt:lpstr>The Milky Way in VHE gamma-rays</vt:lpstr>
      <vt:lpstr>H.E.S.S. Galactic Plane Survey</vt:lpstr>
      <vt:lpstr>PowerPoint Presentation</vt:lpstr>
      <vt:lpstr>H.E.S.S. galactic plane survey</vt:lpstr>
      <vt:lpstr>Associations and Identifications</vt:lpstr>
      <vt:lpstr>End lecture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Christian Stegmann</dc:creator>
  <cp:lastModifiedBy>Christian Stegmann</cp:lastModifiedBy>
  <cp:revision>129</cp:revision>
  <dcterms:created xsi:type="dcterms:W3CDTF">2020-05-10T11:11:41Z</dcterms:created>
  <dcterms:modified xsi:type="dcterms:W3CDTF">2022-08-01T06:51:36Z</dcterms:modified>
</cp:coreProperties>
</file>