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828" r:id="rId2"/>
    <p:sldId id="257" r:id="rId3"/>
    <p:sldId id="816" r:id="rId4"/>
    <p:sldId id="821" r:id="rId5"/>
    <p:sldId id="822" r:id="rId6"/>
    <p:sldId id="284" r:id="rId7"/>
    <p:sldId id="268" r:id="rId8"/>
    <p:sldId id="824" r:id="rId9"/>
    <p:sldId id="271" r:id="rId10"/>
    <p:sldId id="825" r:id="rId11"/>
    <p:sldId id="829" r:id="rId12"/>
    <p:sldId id="826" r:id="rId13"/>
    <p:sldId id="259" r:id="rId14"/>
    <p:sldId id="264" r:id="rId15"/>
  </p:sldIdLst>
  <p:sldSz cx="12192000" cy="6858000"/>
  <p:notesSz cx="6858000" cy="9144000"/>
  <p:defaultTextStyle>
    <a:defPPr>
      <a:defRPr lang="en-JP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24217"/>
    <a:srgbClr val="197FC4"/>
    <a:srgbClr val="F9B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12"/>
    <p:restoredTop sz="95781"/>
  </p:normalViewPr>
  <p:slideViewPr>
    <p:cSldViewPr snapToGrid="0" snapToObjects="1">
      <p:cViewPr varScale="1">
        <p:scale>
          <a:sx n="106" d="100"/>
          <a:sy n="106" d="100"/>
        </p:scale>
        <p:origin x="9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JP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051C33-A6F3-C14B-BF94-8716CFF92886}" type="datetimeFigureOut">
              <a:rPr lang="en-JP" smtClean="0"/>
              <a:t>2022/08/02</a:t>
            </a:fld>
            <a:endParaRPr lang="en-JP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JP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944A6-D576-8F41-8424-7358078B6C70}" type="slidenum">
              <a:rPr lang="en-JP" smtClean="0"/>
              <a:t>‹#›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913877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IRAS</a:t>
            </a:r>
            <a:r>
              <a:rPr lang="zh-CN" altLang="en-US" dirty="0"/>
              <a:t> </a:t>
            </a:r>
            <a:r>
              <a:rPr lang="en-US" altLang="zh-CN" dirty="0"/>
              <a:t>00500+6713:</a:t>
            </a:r>
            <a:r>
              <a:rPr lang="zh-CN" altLang="en-US" dirty="0"/>
              <a:t> </a:t>
            </a:r>
            <a:r>
              <a:rPr lang="en-US" altLang="zh-CN" dirty="0"/>
              <a:t>WD merger product</a:t>
            </a:r>
          </a:p>
          <a:p>
            <a:r>
              <a:rPr lang="en-US" altLang="zh-CN" dirty="0"/>
              <a:t>WS35:</a:t>
            </a:r>
            <a:r>
              <a:rPr lang="zh-CN" altLang="en-US" dirty="0"/>
              <a:t> </a:t>
            </a:r>
            <a:r>
              <a:rPr lang="en-US" altLang="zh-CN" dirty="0"/>
              <a:t>nebula,</a:t>
            </a:r>
            <a:r>
              <a:rPr lang="zh-CN" altLang="en-US" dirty="0"/>
              <a:t> </a:t>
            </a:r>
            <a:r>
              <a:rPr lang="en-US" altLang="zh-CN" dirty="0"/>
              <a:t>there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also</a:t>
            </a:r>
            <a:r>
              <a:rPr lang="zh-CN" altLang="en-US" dirty="0"/>
              <a:t> </a:t>
            </a:r>
            <a:r>
              <a:rPr lang="en-US" altLang="zh-CN" dirty="0"/>
              <a:t>following</a:t>
            </a:r>
            <a:r>
              <a:rPr lang="zh-CN" altLang="en-US" dirty="0"/>
              <a:t> </a:t>
            </a:r>
            <a:r>
              <a:rPr lang="en-US" altLang="ja-JP" sz="1200" b="1" i="1" dirty="0">
                <a:latin typeface="Gill Sans" panose="020B0502020104020203" pitchFamily="34" charset="-79"/>
                <a:cs typeface="Gill Sans" panose="020B0502020104020203" pitchFamily="34" charset="-79"/>
              </a:rPr>
              <a:t>X-ray observations </a:t>
            </a:r>
            <a:r>
              <a:rPr lang="en-US" altLang="zh-CN" sz="1200" b="1" i="1" dirty="0">
                <a:latin typeface="Gill Sans" panose="020B0502020104020203" pitchFamily="34" charset="-79"/>
                <a:cs typeface="Gill Sans" panose="020B0502020104020203" pitchFamily="34" charset="-79"/>
              </a:rPr>
              <a:t>and</a:t>
            </a:r>
            <a:r>
              <a:rPr lang="zh-CN" altLang="en-US" sz="1200" b="1" i="1" dirty="0"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n-US" altLang="zh-CN" sz="1200" b="1" i="1" dirty="0">
                <a:latin typeface="Gill Sans" panose="020B0502020104020203" pitchFamily="34" charset="-79"/>
                <a:cs typeface="Gill Sans" panose="020B0502020104020203" pitchFamily="34" charset="-79"/>
              </a:rPr>
              <a:t>spectroscopic investigation</a:t>
            </a:r>
            <a:endParaRPr lang="en-US" altLang="zh-CN" dirty="0"/>
          </a:p>
          <a:p>
            <a:r>
              <a:rPr lang="en-US" altLang="zh-CN" dirty="0"/>
              <a:t>J005311:</a:t>
            </a:r>
            <a:r>
              <a:rPr lang="zh-CN" altLang="en-US" dirty="0"/>
              <a:t> </a:t>
            </a:r>
            <a:r>
              <a:rPr lang="en-US" altLang="zh-CN" dirty="0"/>
              <a:t>central</a:t>
            </a:r>
            <a:r>
              <a:rPr lang="zh-CN" altLang="en-US" dirty="0"/>
              <a:t> </a:t>
            </a:r>
            <a:r>
              <a:rPr lang="en-US" altLang="zh-CN" dirty="0"/>
              <a:t>object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1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WS35: a new mid-infrared nebula in Cassiopeia.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Upper panels: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WISE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22 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 image of the nebula at two intensity scales, highlighting details of its structure. The position of the central star is indicated by a circle. Bottom panels, from left to right: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WISE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 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 and IPHAS H</a:t>
            </a:r>
            <a:r>
              <a:rPr lang="el-G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images of the nebula and its central star. At the distance of WS35 of ≈ 3 kpc, 1 arcmin corresponds to ≈0.86 pc. The coordinates are in units of RA (J2000) and Dec. (J2000) on the horizontal and vertical scales, respectively. </a:t>
            </a:r>
            <a:endParaRPr lang="en-US" dirty="0"/>
          </a:p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212E6-DD5E-0F46-987E-99DA084EC75D}" type="slidenum">
              <a:rPr lang="en-JP" smtClean="0"/>
              <a:t>3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586516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200" dirty="0">
                    <a:latin typeface="Times New Roman" panose="02020603050405020304" pitchFamily="18" charset="0"/>
                    <a:ea typeface="CMU Serif Roman" panose="02000603000000000000" pitchFamily="2" charset="0"/>
                    <a:cs typeface="Times New Roman" panose="02020603050405020304" pitchFamily="18" charset="0"/>
                  </a:rPr>
                  <a:t>W</a:t>
                </a:r>
                <a:r>
                  <a:rPr lang="en-JP" sz="1200" dirty="0">
                    <a:latin typeface="Times New Roman" panose="02020603050405020304" pitchFamily="18" charset="0"/>
                    <a:ea typeface="CMU Serif Roman" panose="02000603000000000000" pitchFamily="2" charset="0"/>
                    <a:cs typeface="Times New Roman" panose="02020603050405020304" pitchFamily="18" charset="0"/>
                  </a:rPr>
                  <a:t>ith mass loss proceeds,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JP" sz="1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</m:oMath>
                </a14:m>
                <a:r>
                  <a:rPr lang="en-JP" sz="1200" dirty="0">
                    <a:latin typeface="Times New Roman" panose="02020603050405020304" pitchFamily="18" charset="0"/>
                    <a:ea typeface="CMU Serif Roman" panose="02000603000000000000" pitchFamily="2" charset="0"/>
                    <a:cs typeface="Times New Roman" panose="02020603050405020304" pitchFamily="18" charset="0"/>
                  </a:rPr>
                  <a:t> (also </a:t>
                </a:r>
                <a14:m>
                  <m:oMath xmlns:m="http://schemas.openxmlformats.org/officeDocument/2006/math">
                    <m:r>
                      <a:rPr lang="en-JP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altLang="zh-CN" sz="1200" dirty="0">
                    <a:latin typeface="Times New Roman" panose="02020603050405020304" pitchFamily="18" charset="0"/>
                    <a:ea typeface="CMU Serif Roman" panose="02000603000000000000" pitchFamily="2" charset="0"/>
                    <a:cs typeface="Times New Roman" panose="02020603050405020304" pitchFamily="18" charset="0"/>
                  </a:rPr>
                  <a:t>?</a:t>
                </a:r>
                <a:r>
                  <a:rPr lang="en-JP" sz="1200" dirty="0">
                    <a:latin typeface="Times New Roman" panose="02020603050405020304" pitchFamily="18" charset="0"/>
                    <a:ea typeface="CMU Serif Roman" panose="02000603000000000000" pitchFamily="2" charset="0"/>
                    <a:cs typeface="Times New Roman" panose="02020603050405020304" pitchFamily="18" charset="0"/>
                  </a:rPr>
                  <a:t>) decreases, its magnetosphere gradually becomes force-free (where its spin evolution can be described as dipole spin down).</a:t>
                </a:r>
                <a:endParaRPr lang="en-JP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200" dirty="0">
                    <a:latin typeface="Times New Roman" panose="02020603050405020304" pitchFamily="18" charset="0"/>
                    <a:ea typeface="CMU Serif Roman" panose="02000603000000000000" pitchFamily="2" charset="0"/>
                    <a:cs typeface="Times New Roman" panose="02020603050405020304" pitchFamily="18" charset="0"/>
                  </a:rPr>
                  <a:t>W</a:t>
                </a:r>
                <a:r>
                  <a:rPr lang="en-JP" sz="1200" dirty="0">
                    <a:latin typeface="Times New Roman" panose="02020603050405020304" pitchFamily="18" charset="0"/>
                    <a:ea typeface="CMU Serif Roman" panose="02000603000000000000" pitchFamily="2" charset="0"/>
                    <a:cs typeface="Times New Roman" panose="02020603050405020304" pitchFamily="18" charset="0"/>
                  </a:rPr>
                  <a:t>ith mass loss proceeds, </a:t>
                </a:r>
                <a:r>
                  <a:rPr lang="en-US" sz="1200" i="0">
                    <a:latin typeface="Cambria Math" panose="02040503050406030204" pitchFamily="18" charset="0"/>
                  </a:rPr>
                  <a:t>𝑀</a:t>
                </a:r>
                <a:r>
                  <a:rPr lang="en-JP" sz="1200" i="0">
                    <a:latin typeface="Cambria Math" panose="02040503050406030204" pitchFamily="18" charset="0"/>
                  </a:rPr>
                  <a:t> ̇</a:t>
                </a:r>
                <a:r>
                  <a:rPr lang="en-JP" sz="1200" dirty="0">
                    <a:latin typeface="Times New Roman" panose="02020603050405020304" pitchFamily="18" charset="0"/>
                    <a:ea typeface="CMU Serif Roman" panose="02000603000000000000" pitchFamily="2" charset="0"/>
                    <a:cs typeface="Times New Roman" panose="02020603050405020304" pitchFamily="18" charset="0"/>
                  </a:rPr>
                  <a:t> (also </a:t>
                </a:r>
                <a:r>
                  <a:rPr lang="en-JP" sz="120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𝜔</a:t>
                </a:r>
                <a:r>
                  <a:rPr lang="en-US" altLang="zh-CN" sz="1200" dirty="0">
                    <a:latin typeface="Times New Roman" panose="02020603050405020304" pitchFamily="18" charset="0"/>
                    <a:ea typeface="CMU Serif Roman" panose="02000603000000000000" pitchFamily="2" charset="0"/>
                    <a:cs typeface="Times New Roman" panose="02020603050405020304" pitchFamily="18" charset="0"/>
                  </a:rPr>
                  <a:t>?</a:t>
                </a:r>
                <a:r>
                  <a:rPr lang="en-JP" sz="1200" dirty="0">
                    <a:latin typeface="Times New Roman" panose="02020603050405020304" pitchFamily="18" charset="0"/>
                    <a:ea typeface="CMU Serif Roman" panose="02000603000000000000" pitchFamily="2" charset="0"/>
                    <a:cs typeface="Times New Roman" panose="02020603050405020304" pitchFamily="18" charset="0"/>
                  </a:rPr>
                  <a:t>) decreases, its magnetosphere gradually becomes force-free (where its spin evolution can be described as dipole spin down).</a:t>
                </a:r>
                <a:endParaRPr lang="en-JP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944A6-D576-8F41-8424-7358078B6C70}" type="slidenum">
              <a:rPr lang="en-JP" smtClean="0"/>
              <a:t>5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8368738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212E6-DD5E-0F46-987E-99DA084EC75D}" type="slidenum">
              <a:rPr lang="en-JP" smtClean="0"/>
              <a:t>7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375762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Diffusivity</a:t>
            </a:r>
            <a:r>
              <a:rPr lang="zh-CN" altLang="en-US" dirty="0"/>
              <a:t> </a:t>
            </a:r>
            <a:r>
              <a:rPr lang="en-US" altLang="zh-CN" dirty="0"/>
              <a:t>shall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added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stabilize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feature</a:t>
            </a:r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944A6-D576-8F41-8424-7358078B6C70}" type="slidenum">
              <a:rPr lang="en-JP" smtClean="0"/>
              <a:t>9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219694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Spin-down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history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chemical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composition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(depending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carbon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burning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etc.)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justify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</a:t>
            </a:r>
            <a:endParaRPr lang="en-JP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JP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C944A6-D576-8F41-8424-7358078B6C70}" type="slidenum">
              <a:rPr lang="en-JP" smtClean="0"/>
              <a:t>10</a:t>
            </a:fld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12001924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0b36230dc9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0b36230dc9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93397-B47C-F780-3BA4-430104D8A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EFF7BC-70BA-EF13-A7F3-75F7F95028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7647D-1DC4-0115-CA90-DB9CF2DD9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3EE80-179C-5B48-B135-D0B31260374B}" type="datetime1">
              <a:rPr lang="en-US" smtClean="0"/>
              <a:t>8/2/22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C3059-CDF1-7831-0B59-ACE76E0AF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4CE4B6E-E015-DD5A-E0E1-5FA45C5924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7550" y="64187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1pPr>
          </a:lstStyle>
          <a:p>
            <a:fld id="{B1ED4947-4605-E04C-A8A7-702EE2E6067B}" type="slidenum">
              <a:rPr lang="en-JP" smtClean="0"/>
              <a:pPr/>
              <a:t>‹#›</a:t>
            </a:fld>
            <a:r>
              <a:rPr lang="en-US" altLang="zh-CN" dirty="0"/>
              <a:t>/11</a:t>
            </a:r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2939947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88376-FC62-76B7-BEF6-DD6138120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C9EA11-B9E0-C9BC-0D96-C59E111210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3B5D2-911A-234C-DBDA-8A1C142F2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874A7B-C95E-FF4E-B282-85A31A37A6E8}" type="datetime1">
              <a:rPr lang="en-US" smtClean="0"/>
              <a:t>8/2/22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52586-C160-1B0E-BA69-BBCC94D3E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4B41777-8588-2535-0873-8F27C5CAE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7550" y="64187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1pPr>
          </a:lstStyle>
          <a:p>
            <a:fld id="{B1ED4947-4605-E04C-A8A7-702EE2E6067B}" type="slidenum">
              <a:rPr lang="en-JP" smtClean="0"/>
              <a:pPr/>
              <a:t>‹#›</a:t>
            </a:fld>
            <a:r>
              <a:rPr lang="en-US" altLang="zh-CN" dirty="0"/>
              <a:t>/11</a:t>
            </a:r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3761354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54E6C0-D403-A803-5E31-864BAB66C2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F7C8AD-F816-3710-1FC4-614A438DB3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276C8-8D6F-1B5F-DCEB-80468D510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137F3-C5E7-2049-AA4C-FF33605B0D93}" type="datetime1">
              <a:rPr lang="en-US" smtClean="0"/>
              <a:t>8/2/22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2569A0-8D1F-36B1-C1F3-062A551AF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B3081E-BD56-1592-479E-A5C2915EDE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7550" y="64187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1pPr>
          </a:lstStyle>
          <a:p>
            <a:fld id="{B1ED4947-4605-E04C-A8A7-702EE2E6067B}" type="slidenum">
              <a:rPr lang="en-JP" smtClean="0"/>
              <a:pPr/>
              <a:t>‹#›</a:t>
            </a:fld>
            <a:r>
              <a:rPr lang="en-US" altLang="zh-CN" dirty="0"/>
              <a:t>/11</a:t>
            </a:r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1724700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1BCD0B6F-BB02-4CBB-E128-A488E1EF46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7550" y="64187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1pPr>
          </a:lstStyle>
          <a:p>
            <a:fld id="{B1ED4947-4605-E04C-A8A7-702EE2E6067B}" type="slidenum">
              <a:rPr lang="en-JP" smtClean="0"/>
              <a:pPr/>
              <a:t>‹#›</a:t>
            </a:fld>
            <a:r>
              <a:rPr lang="en-US" altLang="zh-CN" dirty="0"/>
              <a:t>/11</a:t>
            </a:r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692407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2F847-8AF8-8280-C3D5-A269AFA67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5135A-FAD3-3A61-379C-5F75801DB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28331E-ECE7-5CEE-C1C8-5D0AD69C2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16AF4-A8AD-064A-BC9A-C617D977A33E}" type="datetime1">
              <a:rPr lang="en-US" smtClean="0"/>
              <a:t>8/2/22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E854D-E868-D53B-9401-E5AD70374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5F6E61E-12FF-E8F3-A01B-367BE8FCEF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7550" y="64187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1pPr>
          </a:lstStyle>
          <a:p>
            <a:fld id="{B1ED4947-4605-E04C-A8A7-702EE2E6067B}" type="slidenum">
              <a:rPr lang="en-JP" smtClean="0"/>
              <a:pPr/>
              <a:t>‹#›</a:t>
            </a:fld>
            <a:r>
              <a:rPr lang="en-US" altLang="zh-CN" dirty="0"/>
              <a:t>/11</a:t>
            </a:r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1785056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643BF-35CD-0920-C7F3-248D266EC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FDDAC3-1B51-59EE-BC8B-89DD2E33A9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9D7818-2D56-EC7D-F8FB-D2934A9FD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D2B33-36D1-C04A-9C1E-F6341268D537}" type="datetime1">
              <a:rPr lang="en-US" smtClean="0"/>
              <a:t>8/2/22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94F691-C1CE-3753-6BF9-9DA7D053A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</p:spTree>
    <p:extLst>
      <p:ext uri="{BB962C8B-B14F-4D97-AF65-F5344CB8AC3E}">
        <p14:creationId xmlns:p14="http://schemas.microsoft.com/office/powerpoint/2010/main" val="623842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7E119-7050-24F5-DE8F-34EB701D5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07DD1D-8A36-7D5C-1120-BBBF917D6E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F06ABF-CE8B-9E51-4548-1FCF129C5B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7CA2CB-6969-E4B4-BEC5-E05E6D6CE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5356B-7225-394F-B19C-C559F4FC613C}" type="datetime1">
              <a:rPr lang="en-US" smtClean="0"/>
              <a:t>8/2/22</a:t>
            </a:fld>
            <a:endParaRPr lang="en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1D4EEA-D626-1193-23A0-38BCBB80B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FE1392A-8243-2E08-D4B4-E11F71281E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7550" y="64187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1pPr>
          </a:lstStyle>
          <a:p>
            <a:fld id="{B1ED4947-4605-E04C-A8A7-702EE2E6067B}" type="slidenum">
              <a:rPr lang="en-JP" smtClean="0"/>
              <a:pPr/>
              <a:t>‹#›</a:t>
            </a:fld>
            <a:r>
              <a:rPr lang="en-US" altLang="zh-CN" dirty="0"/>
              <a:t>/11</a:t>
            </a:r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354813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86C94-B52A-801F-CE60-8928463BB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58A136-9339-4E88-FBE6-17ABD3E69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E73D80-761C-BDAE-0A48-CBE10AFD64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214148-B9BB-D26F-CFC1-27110A846D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C29D33-B465-4180-016B-0137B4584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D00274-4805-3BDF-6666-0119744B7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40939-AAF9-8A4B-AA3F-EA57B32F8053}" type="datetime1">
              <a:rPr lang="en-US" smtClean="0"/>
              <a:t>8/2/22</a:t>
            </a:fld>
            <a:endParaRPr lang="en-JP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0DE0C2-A4B9-BB63-919E-A74ACE114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83155AA-82D0-C0EC-CB15-A739E6D3D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7550" y="64187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1pPr>
          </a:lstStyle>
          <a:p>
            <a:fld id="{B1ED4947-4605-E04C-A8A7-702EE2E6067B}" type="slidenum">
              <a:rPr lang="en-JP" smtClean="0"/>
              <a:pPr/>
              <a:t>‹#›</a:t>
            </a:fld>
            <a:r>
              <a:rPr lang="en-US" altLang="zh-CN" dirty="0"/>
              <a:t>/11</a:t>
            </a:r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2661348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88F45-0130-930D-4673-E94D394E6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EA8A3C-F6A1-C84C-7E8F-3E3D27B11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A4746-C39E-CC47-A743-585D53C57021}" type="datetime1">
              <a:rPr lang="en-US" smtClean="0"/>
              <a:t>8/2/22</a:t>
            </a:fld>
            <a:endParaRPr lang="en-JP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EE2F1D-F3B0-F1D6-2B9D-537633FDF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9D9E0-6C58-134F-7FC0-669AC6AE66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7550" y="64187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1pPr>
          </a:lstStyle>
          <a:p>
            <a:fld id="{B1ED4947-4605-E04C-A8A7-702EE2E6067B}" type="slidenum">
              <a:rPr lang="en-JP" smtClean="0"/>
              <a:pPr/>
              <a:t>‹#›</a:t>
            </a:fld>
            <a:r>
              <a:rPr lang="en-US" altLang="zh-CN" dirty="0"/>
              <a:t>/11</a:t>
            </a:r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1852228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0B756D-796D-D7B5-FEC7-9DD931626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29533-340D-0B4A-BD50-9DF780DE6364}" type="datetime1">
              <a:rPr lang="en-US" smtClean="0"/>
              <a:t>8/2/22</a:t>
            </a:fld>
            <a:endParaRPr lang="en-JP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CB214C-347B-6F36-E100-6AD0EC296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4BDC286-3636-F657-53CE-82B18044CC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7550" y="64187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1pPr>
          </a:lstStyle>
          <a:p>
            <a:fld id="{B1ED4947-4605-E04C-A8A7-702EE2E6067B}" type="slidenum">
              <a:rPr lang="en-JP" smtClean="0"/>
              <a:pPr/>
              <a:t>‹#›</a:t>
            </a:fld>
            <a:r>
              <a:rPr lang="en-US" altLang="zh-CN" dirty="0"/>
              <a:t>/11</a:t>
            </a:r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2684182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5C2A9-6120-7DF9-4D0D-40A242549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D0325-5E1E-EF38-A740-6F8CC9059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CEECED-BD3F-A613-3885-4F92D0AACA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F3B073-2551-52AE-2974-770A3AB45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8A73F-9FC6-2046-A7CB-632EBCD23CAF}" type="datetime1">
              <a:rPr lang="en-US" smtClean="0"/>
              <a:t>8/2/22</a:t>
            </a:fld>
            <a:endParaRPr lang="en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62F05-5D16-EDE9-632F-66A741DD3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CADE399-DA43-FC84-0031-5DA04FB1F6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7550" y="64187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1pPr>
          </a:lstStyle>
          <a:p>
            <a:fld id="{B1ED4947-4605-E04C-A8A7-702EE2E6067B}" type="slidenum">
              <a:rPr lang="en-JP" smtClean="0"/>
              <a:pPr/>
              <a:t>‹#›</a:t>
            </a:fld>
            <a:r>
              <a:rPr lang="en-US" altLang="zh-CN" dirty="0"/>
              <a:t>/11</a:t>
            </a:r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171000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0758E-D235-38E9-3A0D-CBD7E4592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98D493-1F29-1BEF-BC6F-4FC1861E5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JP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ABAD52-7DC0-0083-16BB-B5F81C0DEA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217DA5-1D3E-8121-C5F3-8A62EE695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24D85-4F85-4A46-8912-3473ADBAB4A9}" type="datetime1">
              <a:rPr lang="en-US" smtClean="0"/>
              <a:t>8/2/22</a:t>
            </a:fld>
            <a:endParaRPr lang="en-JP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23833C-5431-2891-884B-78001EC1F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P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5A17D25-87D6-F0FC-F3F1-1F8C06DE7A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7550" y="64187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1pPr>
          </a:lstStyle>
          <a:p>
            <a:fld id="{B1ED4947-4605-E04C-A8A7-702EE2E6067B}" type="slidenum">
              <a:rPr lang="en-JP" smtClean="0"/>
              <a:pPr/>
              <a:t>‹#›</a:t>
            </a:fld>
            <a:r>
              <a:rPr lang="en-US" altLang="zh-CN" dirty="0"/>
              <a:t>/11</a:t>
            </a:r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2948818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C09D87-6640-E3FD-0697-800E36D80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JP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50E03D-B9F9-F0F4-1B41-705A14BE9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P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6CAD12-78EC-76C0-2AA1-5FF3999715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1pPr>
          </a:lstStyle>
          <a:p>
            <a:fld id="{E62D8E04-1F9B-4045-AC79-7B3207655DF5}" type="datetime1">
              <a:rPr lang="en-US" smtClean="0"/>
              <a:t>8/2/22</a:t>
            </a:fld>
            <a:endParaRPr lang="en-JP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85432-ECF6-BDEF-C954-23E6DF621B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1pPr>
          </a:lstStyle>
          <a:p>
            <a:endParaRPr lang="en-JP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75976-C89F-ED5D-5DEB-400F3126F9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77550" y="64187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defRPr>
            </a:lvl1pPr>
          </a:lstStyle>
          <a:p>
            <a:fld id="{B1ED4947-4605-E04C-A8A7-702EE2E6067B}" type="slidenum">
              <a:rPr lang="en-JP" smtClean="0"/>
              <a:pPr/>
              <a:t>‹#›</a:t>
            </a:fld>
            <a:r>
              <a:rPr lang="en-US" altLang="zh-CN" dirty="0"/>
              <a:t>/11</a:t>
            </a:r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2399389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MU Serif Roman" panose="02000603000000000000" pitchFamily="2" charset="0"/>
          <a:ea typeface="CMU Serif Roman" panose="02000603000000000000" pitchFamily="2" charset="0"/>
          <a:cs typeface="CMU Serif Roman" panose="02000603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MU Serif Roman" panose="02000603000000000000" pitchFamily="2" charset="0"/>
          <a:ea typeface="CMU Serif Roman" panose="02000603000000000000" pitchFamily="2" charset="0"/>
          <a:cs typeface="CMU Serif Roman" panose="02000603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MU Serif Roman" panose="02000603000000000000" pitchFamily="2" charset="0"/>
          <a:ea typeface="CMU Serif Roman" panose="02000603000000000000" pitchFamily="2" charset="0"/>
          <a:cs typeface="CMU Serif Roman" panose="02000603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MU Serif Roman" panose="02000603000000000000" pitchFamily="2" charset="0"/>
          <a:ea typeface="CMU Serif Roman" panose="02000603000000000000" pitchFamily="2" charset="0"/>
          <a:cs typeface="CMU Serif Roman" panose="02000603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MU Serif Roman" panose="02000603000000000000" pitchFamily="2" charset="0"/>
          <a:ea typeface="CMU Serif Roman" panose="02000603000000000000" pitchFamily="2" charset="0"/>
          <a:cs typeface="CMU Serif Roman" panose="02000603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MU Serif Roman" panose="02000603000000000000" pitchFamily="2" charset="0"/>
          <a:ea typeface="CMU Serif Roman" panose="02000603000000000000" pitchFamily="2" charset="0"/>
          <a:cs typeface="CMU Serif Roman" panose="02000603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JP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em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Relationship Id="rId9" Type="http://schemas.openxmlformats.org/officeDocument/2006/relationships/image" Target="../media/image1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1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9287F5-B966-0D26-D89C-4A9792B341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094" y="199720"/>
            <a:ext cx="6058121" cy="2873843"/>
          </a:xfrm>
        </p:spPr>
        <p:txBody>
          <a:bodyPr>
            <a:normAutofit/>
          </a:bodyPr>
          <a:lstStyle/>
          <a:p>
            <a:pPr algn="l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 on the magnetized wind from white dwarfs</a:t>
            </a:r>
            <a:b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JP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A0544A-291A-09C9-45D6-95014EBB2F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948" y="2401636"/>
            <a:ext cx="4620584" cy="2756525"/>
          </a:xfrm>
        </p:spPr>
        <p:txBody>
          <a:bodyPr>
            <a:normAutofit/>
          </a:bodyPr>
          <a:lstStyle/>
          <a:p>
            <a:r>
              <a:rPr lang="en-JP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ici</a:t>
            </a:r>
            <a:r>
              <a:rPr lang="en-JP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ZHONG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Kazumi Kashiyama,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Shinsuke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Takasao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Toshikazu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Shigeyama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University of Tokyo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ISCRA, Aug. 02, 2022</a:t>
            </a:r>
          </a:p>
          <a:p>
            <a:pPr algn="l"/>
            <a:endParaRPr lang="en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BE60F5-A4A7-AC17-DB06-523165BFD7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01" r="30409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868120C1-FF4B-C858-9C59-0FE02E3A8CA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1000"/>
          </a:blip>
          <a:stretch>
            <a:fillRect/>
          </a:stretch>
        </p:blipFill>
        <p:spPr>
          <a:xfrm>
            <a:off x="2645060" y="5095213"/>
            <a:ext cx="840753" cy="840753"/>
          </a:xfrm>
          <a:prstGeom prst="rect">
            <a:avLst/>
          </a:prstGeom>
        </p:spPr>
      </p:pic>
      <p:pic>
        <p:nvPicPr>
          <p:cNvPr id="7" name="Picture 6" descr="A picture containing text, first-aid kit, clipart, sign&#10;&#10;Description automatically generated">
            <a:extLst>
              <a:ext uri="{FF2B5EF4-FFF2-40B4-BE49-F238E27FC236}">
                <a16:creationId xmlns:a16="http://schemas.microsoft.com/office/drawing/2014/main" id="{954F7F11-D527-22D5-E554-F47CCB94197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61000"/>
          </a:blip>
          <a:stretch>
            <a:fillRect/>
          </a:stretch>
        </p:blipFill>
        <p:spPr>
          <a:xfrm>
            <a:off x="3804287" y="5158161"/>
            <a:ext cx="714858" cy="7148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C7CDCB-5928-914C-8342-D0C6A990BD1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1000"/>
          </a:blip>
          <a:stretch>
            <a:fillRect/>
          </a:stretch>
        </p:blipFill>
        <p:spPr>
          <a:xfrm>
            <a:off x="1365163" y="4974079"/>
            <a:ext cx="1083020" cy="10830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B915E6-6169-CE79-C882-59413A652BD7}"/>
              </a:ext>
            </a:extLst>
          </p:cNvPr>
          <p:cNvSpPr txBox="1"/>
          <p:nvPr/>
        </p:nvSpPr>
        <p:spPr>
          <a:xfrm>
            <a:off x="9346507" y="6399927"/>
            <a:ext cx="2842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©</a:t>
            </a:r>
            <a:r>
              <a:rPr lang="zh-CN" alt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nebula IRAS 00500+6713</a:t>
            </a:r>
            <a:endParaRPr lang="en-JP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096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FEDE937-B372-D50B-45D7-BAAE422AC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319" y="37026"/>
            <a:ext cx="10632510" cy="67468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F6AFDEA-9BE2-CB31-430F-112C03D5D2CC}"/>
              </a:ext>
            </a:extLst>
          </p:cNvPr>
          <p:cNvSpPr/>
          <p:nvPr/>
        </p:nvSpPr>
        <p:spPr>
          <a:xfrm>
            <a:off x="3467595" y="6309612"/>
            <a:ext cx="2268187" cy="49282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29BDE0-968C-04BF-ECA3-DFC1F0EFDCC5}"/>
              </a:ext>
            </a:extLst>
          </p:cNvPr>
          <p:cNvSpPr txBox="1"/>
          <p:nvPr/>
        </p:nvSpPr>
        <p:spPr>
          <a:xfrm>
            <a:off x="5735782" y="6156107"/>
            <a:ext cx="5973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Dimensionless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parameter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taken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account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spin,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magnetization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loss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system.</a:t>
            </a:r>
            <a:endParaRPr lang="en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Up Arrow 3">
            <a:extLst>
              <a:ext uri="{FF2B5EF4-FFF2-40B4-BE49-F238E27FC236}">
                <a16:creationId xmlns:a16="http://schemas.microsoft.com/office/drawing/2014/main" id="{0DE6BD3C-F99B-DAD2-F616-A154D4D2271F}"/>
              </a:ext>
            </a:extLst>
          </p:cNvPr>
          <p:cNvSpPr/>
          <p:nvPr/>
        </p:nvSpPr>
        <p:spPr>
          <a:xfrm>
            <a:off x="7034587" y="137717"/>
            <a:ext cx="609600" cy="2077955"/>
          </a:xfrm>
          <a:prstGeom prst="upArrow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FE8F38C-BE01-78E1-ACFD-787F13F5F997}"/>
                  </a:ext>
                </a:extLst>
              </p:cNvPr>
              <p:cNvSpPr txBox="1"/>
              <p:nvPr/>
            </p:nvSpPr>
            <p:spPr>
              <a:xfrm>
                <a:off x="7716523" y="203030"/>
                <a:ext cx="3653642" cy="16382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Approaching</a:t>
                </a:r>
                <a:r>
                  <a:rPr lang="zh-CN" alt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</a:t>
                </a:r>
                <a:r>
                  <a:rPr lang="zh-CN" alt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relativistic</a:t>
                </a:r>
                <a:r>
                  <a:rPr lang="zh-CN" altLang="en-US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MHD</a:t>
                </a:r>
                <a:r>
                  <a:rPr lang="zh-CN" altLang="en-US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regime</a:t>
                </a:r>
                <a:r>
                  <a:rPr lang="zh-CN" altLang="en-US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0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14:m>
                  <m:oMath xmlns:m="http://schemas.openxmlformats.org/officeDocument/2006/math">
                    <m:r>
                      <a:rPr lang="zh-CN" altLang="en-US" sz="20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∝</m:t>
                    </m:r>
                    <m:sSup>
                      <m:sSupPr>
                        <m:ctrlP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𝝈</m:t>
                        </m:r>
                      </m:e>
                      <m:sup>
                        <m: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𝟏𝟑</m:t>
                        </m:r>
                      </m:sup>
                    </m:sSup>
                  </m:oMath>
                </a14:m>
                <a:r>
                  <a:rPr lang="en-US" altLang="zh-CN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zh-CN" altLang="en-US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b="1" i="1" dirty="0" err="1">
                    <a:solidFill>
                      <a:schemeClr val="tx1"/>
                    </a:solidFill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Bucciantini</a:t>
                </a:r>
                <a:r>
                  <a:rPr lang="zh-CN" altLang="en-US" sz="2000" b="1" i="1" dirty="0">
                    <a:solidFill>
                      <a:schemeClr val="tx1"/>
                    </a:solidFill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b="1" i="1" dirty="0">
                    <a:solidFill>
                      <a:schemeClr val="tx1"/>
                    </a:solidFill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et</a:t>
                </a:r>
                <a:r>
                  <a:rPr lang="zh-CN" altLang="en-US" sz="2000" b="1" i="1" dirty="0">
                    <a:solidFill>
                      <a:schemeClr val="tx1"/>
                    </a:solidFill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b="1" i="1" dirty="0">
                    <a:solidFill>
                      <a:schemeClr val="tx1"/>
                    </a:solidFill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al.</a:t>
                </a:r>
                <a:r>
                  <a:rPr lang="zh-CN" altLang="en-US" sz="2000" b="1" i="1" dirty="0">
                    <a:solidFill>
                      <a:schemeClr val="tx1"/>
                    </a:solidFill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b="1" i="1" dirty="0">
                    <a:solidFill>
                      <a:schemeClr val="tx1"/>
                    </a:solidFill>
                    <a:highlight>
                      <a:srgbClr val="FFFF00"/>
                    </a:highligh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2006</a:t>
                </a:r>
                <a:r>
                  <a:rPr lang="en-US" altLang="zh-CN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en-US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</a:t>
                </a:r>
                <a:r>
                  <a:rPr lang="zh-CN" altLang="en-US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even</a:t>
                </a:r>
                <a:r>
                  <a:rPr lang="zh-CN" altLang="en-US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b="1" u="sng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force-free</a:t>
                </a:r>
                <a:r>
                  <a:rPr lang="zh-CN" altLang="en-US" sz="2000" b="1" u="sng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b="1" u="sng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regime</a:t>
                </a:r>
                <a:r>
                  <a:rPr lang="zh-CN" altLang="en-US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(vacuum</a:t>
                </a:r>
                <a:r>
                  <a:rPr lang="zh-CN" altLang="en-US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dipole)</a:t>
                </a:r>
                <a:endParaRPr lang="en-JP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FE8F38C-BE01-78E1-ACFD-787F13F5F9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6523" y="203030"/>
                <a:ext cx="3653642" cy="1638205"/>
              </a:xfrm>
              <a:prstGeom prst="rect">
                <a:avLst/>
              </a:prstGeom>
              <a:blipFill>
                <a:blip r:embed="rId4"/>
                <a:stretch>
                  <a:fillRect l="-1730" t="-1538" r="-346" b="-6154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281812F8-D877-2469-0F22-8B4F03373F2C}"/>
              </a:ext>
            </a:extLst>
          </p:cNvPr>
          <p:cNvSpPr txBox="1"/>
          <p:nvPr/>
        </p:nvSpPr>
        <p:spPr>
          <a:xfrm>
            <a:off x="1829757" y="256244"/>
            <a:ext cx="3620548" cy="70788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Spin</a:t>
            </a:r>
            <a:r>
              <a:rPr lang="zh-CN" alt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down</a:t>
            </a:r>
            <a:r>
              <a:rPr lang="zh-CN" alt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formula</a:t>
            </a:r>
            <a:r>
              <a:rPr lang="zh-CN" alt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fitting</a:t>
            </a:r>
            <a:r>
              <a:rPr lang="zh-CN" alt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CN" alt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trans-relativistic</a:t>
            </a:r>
            <a:r>
              <a:rPr lang="zh-CN" alt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MHD</a:t>
            </a:r>
            <a:r>
              <a:rPr lang="zh-CN" alt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regime</a:t>
            </a:r>
            <a:endParaRPr lang="en-JP" sz="2000" dirty="0">
              <a:solidFill>
                <a:srgbClr val="C00000"/>
              </a:solidFill>
            </a:endParaRPr>
          </a:p>
        </p:txBody>
      </p:sp>
      <p:sp>
        <p:nvSpPr>
          <p:cNvPr id="20" name="Striped Right Arrow 19">
            <a:extLst>
              <a:ext uri="{FF2B5EF4-FFF2-40B4-BE49-F238E27FC236}">
                <a16:creationId xmlns:a16="http://schemas.microsoft.com/office/drawing/2014/main" id="{EFFF3B0B-2E39-E01E-6CCC-019616607735}"/>
              </a:ext>
            </a:extLst>
          </p:cNvPr>
          <p:cNvSpPr/>
          <p:nvPr/>
        </p:nvSpPr>
        <p:spPr>
          <a:xfrm>
            <a:off x="5245915" y="5573384"/>
            <a:ext cx="5221706" cy="573454"/>
          </a:xfrm>
          <a:prstGeom prst="stripedRightArrow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67C47B-D259-1820-D5D4-7857E9D5B9E3}"/>
              </a:ext>
            </a:extLst>
          </p:cNvPr>
          <p:cNvSpPr txBox="1"/>
          <p:nvPr/>
        </p:nvSpPr>
        <p:spPr>
          <a:xfrm>
            <a:off x="5344317" y="5164006"/>
            <a:ext cx="50249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trans-relativistic</a:t>
            </a:r>
            <a:r>
              <a:rPr lang="zh-CN" alt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zh-CN" alt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relativistic</a:t>
            </a:r>
            <a:r>
              <a:rPr lang="zh-CN" alt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zh-CN" alt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force-free</a:t>
            </a:r>
            <a:endParaRPr lang="en-JP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Oval Callout 21">
                <a:extLst>
                  <a:ext uri="{FF2B5EF4-FFF2-40B4-BE49-F238E27FC236}">
                    <a16:creationId xmlns:a16="http://schemas.microsoft.com/office/drawing/2014/main" id="{E3B3B0F4-C5DF-CFDF-615B-744F5AB5C4D7}"/>
                  </a:ext>
                </a:extLst>
              </p:cNvPr>
              <p:cNvSpPr/>
              <p:nvPr/>
            </p:nvSpPr>
            <p:spPr>
              <a:xfrm>
                <a:off x="8121316" y="1677713"/>
                <a:ext cx="3405365" cy="1390340"/>
              </a:xfrm>
              <a:prstGeom prst="wedgeEllipseCallout">
                <a:avLst>
                  <a:gd name="adj1" fmla="val -4343"/>
                  <a:gd name="adj2" fmla="val -63359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Very</a:t>
                </a:r>
                <a:r>
                  <a:rPr lang="zh-CN" altLang="en-US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leptonic</a:t>
                </a:r>
                <a:r>
                  <a:rPr lang="zh-CN" altLang="en-US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(e+/e-)</a:t>
                </a:r>
                <a:r>
                  <a:rPr lang="zh-CN" altLang="en-US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high</a:t>
                </a:r>
                <a:r>
                  <a:rPr lang="zh-CN" altLang="en-US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en-US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cosmic</a:t>
                </a:r>
                <a:r>
                  <a:rPr lang="zh-CN" altLang="en-US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ray</a:t>
                </a:r>
                <a:r>
                  <a:rPr lang="zh-CN" altLang="en-US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factory;</a:t>
                </a:r>
                <a:r>
                  <a:rPr lang="zh-CN" altLang="en-US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zh-CN" altLang="en-US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zh-CN" altLang="en-US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emission</a:t>
                </a:r>
                <a:r>
                  <a:rPr lang="zh-CN" altLang="en-US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</a:t>
                </a:r>
                <a:r>
                  <a:rPr lang="zh-CN" altLang="en-US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terminal</a:t>
                </a:r>
                <a:r>
                  <a:rPr lang="zh-CN" altLang="en-US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shock?</a:t>
                </a:r>
                <a:r>
                  <a:rPr lang="zh-CN" altLang="en-US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etc.</a:t>
                </a:r>
                <a:r>
                  <a:rPr lang="zh-CN" altLang="en-US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JP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Oval Callout 21">
                <a:extLst>
                  <a:ext uri="{FF2B5EF4-FFF2-40B4-BE49-F238E27FC236}">
                    <a16:creationId xmlns:a16="http://schemas.microsoft.com/office/drawing/2014/main" id="{E3B3B0F4-C5DF-CFDF-615B-744F5AB5C4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1316" y="1677713"/>
                <a:ext cx="3405365" cy="1390340"/>
              </a:xfrm>
              <a:prstGeom prst="wedgeEllipseCallout">
                <a:avLst>
                  <a:gd name="adj1" fmla="val -4343"/>
                  <a:gd name="adj2" fmla="val -63359"/>
                </a:avLst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52ACC872-8CA5-7B08-0920-8AACF547DB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ED4947-4605-E04C-A8A7-702EE2E6067B}" type="slidenum">
              <a:rPr lang="en-JP" smtClean="0"/>
              <a:pPr/>
              <a:t>10</a:t>
            </a:fld>
            <a:r>
              <a:rPr lang="en-US" altLang="zh-CN"/>
              <a:t>/11</a:t>
            </a:r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106197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9" grpId="0"/>
      <p:bldP spid="20" grpId="0" animBg="1"/>
      <p:bldP spid="21" grpId="0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7BBB2343-A020-40DB-AA59-4287658E48C7}"/>
              </a:ext>
            </a:extLst>
          </p:cNvPr>
          <p:cNvSpPr txBox="1"/>
          <p:nvPr/>
        </p:nvSpPr>
        <p:spPr>
          <a:xfrm>
            <a:off x="4480650" y="2594931"/>
            <a:ext cx="20333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Spinning</a:t>
            </a:r>
            <a:r>
              <a:rPr lang="zh-C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zh-C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down</a:t>
            </a:r>
            <a:endParaRPr lang="en-JP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225B51-1972-3F14-24CC-DCC256DA8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8" y="74099"/>
            <a:ext cx="10515600" cy="1325563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Take-out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message</a:t>
            </a:r>
            <a:endParaRPr lang="en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図 16">
            <a:extLst>
              <a:ext uri="{FF2B5EF4-FFF2-40B4-BE49-F238E27FC236}">
                <a16:creationId xmlns:a16="http://schemas.microsoft.com/office/drawing/2014/main" id="{98ADE1FF-E5B8-6D44-C6D0-B39784E09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073" y="1862519"/>
            <a:ext cx="3167153" cy="2239276"/>
          </a:xfrm>
          <a:prstGeom prst="rect">
            <a:avLst/>
          </a:prstGeom>
          <a:ln w="76200">
            <a:noFill/>
          </a:ln>
        </p:spPr>
      </p:pic>
      <p:sp>
        <p:nvSpPr>
          <p:cNvPr id="6" name="テキスト ボックス 12">
            <a:extLst>
              <a:ext uri="{FF2B5EF4-FFF2-40B4-BE49-F238E27FC236}">
                <a16:creationId xmlns:a16="http://schemas.microsoft.com/office/drawing/2014/main" id="{A9A9622A-A3ED-CC13-751F-A0474402501A}"/>
              </a:ext>
            </a:extLst>
          </p:cNvPr>
          <p:cNvSpPr txBox="1"/>
          <p:nvPr/>
        </p:nvSpPr>
        <p:spPr>
          <a:xfrm>
            <a:off x="643073" y="1884104"/>
            <a:ext cx="29592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Highly magnetized </a:t>
            </a:r>
          </a:p>
          <a:p>
            <a:pPr algn="ctr"/>
            <a:r>
              <a:rPr lang="en-US" altLang="ja-JP" sz="2000" b="1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massive white dwarf?</a:t>
            </a:r>
          </a:p>
          <a:p>
            <a:pPr algn="ctr"/>
            <a:endParaRPr lang="en-US" altLang="ja-JP" sz="2000" b="1" dirty="0"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F74E74-CB92-4D8B-DCCA-45DA9D0A3F71}"/>
              </a:ext>
            </a:extLst>
          </p:cNvPr>
          <p:cNvSpPr/>
          <p:nvPr/>
        </p:nvSpPr>
        <p:spPr>
          <a:xfrm>
            <a:off x="559671" y="4194977"/>
            <a:ext cx="47576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Heavy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 ~ Chandrasekhar mass</a:t>
            </a:r>
          </a:p>
          <a:p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Highly magnetized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B ~ 10</a:t>
            </a:r>
            <a:r>
              <a:rPr lang="en-US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-10</a:t>
            </a:r>
            <a:r>
              <a:rPr lang="en-US" altLang="zh-CN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</a:t>
            </a:r>
          </a:p>
          <a:p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Rapidly rotating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 ~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-100 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5F2168-6DAD-7745-BADC-C08ADA905954}"/>
              </a:ext>
            </a:extLst>
          </p:cNvPr>
          <p:cNvSpPr/>
          <p:nvPr/>
        </p:nvSpPr>
        <p:spPr>
          <a:xfrm>
            <a:off x="503408" y="1733550"/>
            <a:ext cx="3988904" cy="347709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68967E-22F7-93CA-88F2-DCC67B4648F0}"/>
              </a:ext>
            </a:extLst>
          </p:cNvPr>
          <p:cNvSpPr txBox="1"/>
          <p:nvPr/>
        </p:nvSpPr>
        <p:spPr>
          <a:xfrm>
            <a:off x="6629400" y="3109754"/>
            <a:ext cx="3188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WD</a:t>
            </a: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pulsar</a:t>
            </a: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(GeV</a:t>
            </a: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e+/e-</a:t>
            </a: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</a:t>
            </a: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factory)</a:t>
            </a:r>
            <a:endParaRPr lang="en-JP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triped Right Arrow 19">
            <a:extLst>
              <a:ext uri="{FF2B5EF4-FFF2-40B4-BE49-F238E27FC236}">
                <a16:creationId xmlns:a16="http://schemas.microsoft.com/office/drawing/2014/main" id="{E8189C17-F14A-742D-8A5B-8A00A7F73FA8}"/>
              </a:ext>
            </a:extLst>
          </p:cNvPr>
          <p:cNvSpPr/>
          <p:nvPr/>
        </p:nvSpPr>
        <p:spPr>
          <a:xfrm>
            <a:off x="4631977" y="3258178"/>
            <a:ext cx="2033336" cy="427833"/>
          </a:xfrm>
          <a:prstGeom prst="stripedRightArrow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cxnSp>
        <p:nvCxnSpPr>
          <p:cNvPr id="23" name="Curved Connector 22">
            <a:extLst>
              <a:ext uri="{FF2B5EF4-FFF2-40B4-BE49-F238E27FC236}">
                <a16:creationId xmlns:a16="http://schemas.microsoft.com/office/drawing/2014/main" id="{D307EF1F-819A-DEBA-F7BE-3BE75573D52A}"/>
              </a:ext>
            </a:extLst>
          </p:cNvPr>
          <p:cNvCxnSpPr/>
          <p:nvPr/>
        </p:nvCxnSpPr>
        <p:spPr>
          <a:xfrm flipV="1">
            <a:off x="5931568" y="2105526"/>
            <a:ext cx="1251285" cy="1239253"/>
          </a:xfrm>
          <a:prstGeom prst="curvedConnector3">
            <a:avLst>
              <a:gd name="adj1" fmla="val 69231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74C8F80-A7B6-AFD7-4AFE-50C66B3A5C41}"/>
              </a:ext>
            </a:extLst>
          </p:cNvPr>
          <p:cNvSpPr txBox="1"/>
          <p:nvPr/>
        </p:nvSpPr>
        <p:spPr>
          <a:xfrm>
            <a:off x="7204054" y="1690027"/>
            <a:ext cx="3545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Maybe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massive!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Exploding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NS</a:t>
            </a:r>
            <a:endParaRPr lang="en-JP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Striped Right Arrow 27">
            <a:extLst>
              <a:ext uri="{FF2B5EF4-FFF2-40B4-BE49-F238E27FC236}">
                <a16:creationId xmlns:a16="http://schemas.microsoft.com/office/drawing/2014/main" id="{23992E78-E6AB-961E-5FCE-1114A1076C9E}"/>
              </a:ext>
            </a:extLst>
          </p:cNvPr>
          <p:cNvSpPr/>
          <p:nvPr/>
        </p:nvSpPr>
        <p:spPr>
          <a:xfrm>
            <a:off x="9817768" y="3247424"/>
            <a:ext cx="838200" cy="427833"/>
          </a:xfrm>
          <a:prstGeom prst="stripedRightArrow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A224A91-BA07-F38F-56C7-56950584DDC2}"/>
              </a:ext>
            </a:extLst>
          </p:cNvPr>
          <p:cNvSpPr txBox="1"/>
          <p:nvPr/>
        </p:nvSpPr>
        <p:spPr>
          <a:xfrm>
            <a:off x="10645859" y="3105834"/>
            <a:ext cx="1474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Conventional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WD</a:t>
            </a:r>
            <a:endParaRPr lang="en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Curved Connector 29">
            <a:extLst>
              <a:ext uri="{FF2B5EF4-FFF2-40B4-BE49-F238E27FC236}">
                <a16:creationId xmlns:a16="http://schemas.microsoft.com/office/drawing/2014/main" id="{3EA49818-A4A3-0191-735B-D95D2004583A}"/>
              </a:ext>
            </a:extLst>
          </p:cNvPr>
          <p:cNvCxnSpPr>
            <a:cxnSpLocks/>
            <a:endCxn id="29" idx="2"/>
          </p:cNvCxnSpPr>
          <p:nvPr/>
        </p:nvCxnSpPr>
        <p:spPr>
          <a:xfrm>
            <a:off x="5952769" y="3593843"/>
            <a:ext cx="5430536" cy="158322"/>
          </a:xfrm>
          <a:prstGeom prst="curvedConnector4">
            <a:avLst>
              <a:gd name="adj1" fmla="val 7318"/>
              <a:gd name="adj2" fmla="val 837145"/>
            </a:avLst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9BDE1610-323B-FFBB-0E4F-9D4D710FE9CF}"/>
              </a:ext>
            </a:extLst>
          </p:cNvPr>
          <p:cNvSpPr txBox="1"/>
          <p:nvPr/>
        </p:nvSpPr>
        <p:spPr>
          <a:xfrm>
            <a:off x="6874671" y="4979807"/>
            <a:ext cx="3927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JP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Maybe</a:t>
            </a:r>
            <a:r>
              <a:rPr lang="zh-CN" altLang="en-US" dirty="0"/>
              <a:t> </a:t>
            </a:r>
            <a:r>
              <a:rPr lang="en-US" altLang="zh-CN" dirty="0"/>
              <a:t>spinning</a:t>
            </a:r>
            <a:r>
              <a:rPr lang="zh-CN" altLang="en-US" dirty="0"/>
              <a:t> </a:t>
            </a:r>
            <a:r>
              <a:rPr lang="en-US" altLang="zh-CN" dirty="0"/>
              <a:t>down</a:t>
            </a:r>
            <a:r>
              <a:rPr lang="zh-CN" altLang="en-US" dirty="0"/>
              <a:t> </a:t>
            </a:r>
            <a:r>
              <a:rPr lang="en-US" altLang="zh-CN" dirty="0"/>
              <a:t>too</a:t>
            </a:r>
            <a:r>
              <a:rPr lang="zh-CN" altLang="en-US" dirty="0"/>
              <a:t> </a:t>
            </a:r>
            <a:r>
              <a:rPr lang="en-US" altLang="zh-CN" dirty="0"/>
              <a:t>fast</a:t>
            </a:r>
            <a:endParaRPr lang="en-JP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88D8193-F31D-84F4-36C9-DBFB3A6D3C40}"/>
              </a:ext>
            </a:extLst>
          </p:cNvPr>
          <p:cNvSpPr txBox="1"/>
          <p:nvPr/>
        </p:nvSpPr>
        <p:spPr>
          <a:xfrm>
            <a:off x="4619826" y="1695485"/>
            <a:ext cx="7572174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encouraging.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Now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Detailed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parameter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survey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“grand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unified”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fitting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Torque</a:t>
            </a:r>
            <a:endParaRPr lang="en-JP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Smoothly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connecting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relativistic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regime,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making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evolution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track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“whole”</a:t>
            </a: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Slide Number Placeholder 39">
            <a:extLst>
              <a:ext uri="{FF2B5EF4-FFF2-40B4-BE49-F238E27FC236}">
                <a16:creationId xmlns:a16="http://schemas.microsoft.com/office/drawing/2014/main" id="{55C3CD4B-F8DF-830C-89BB-78A789D283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ED4947-4605-E04C-A8A7-702EE2E6067B}" type="slidenum">
              <a:rPr lang="en-JP" smtClean="0"/>
              <a:pPr/>
              <a:t>11</a:t>
            </a:fld>
            <a:r>
              <a:rPr lang="en-US" altLang="zh-CN"/>
              <a:t>/11</a:t>
            </a:r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299517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7" grpId="0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725B4-6041-ADBF-B739-BAC826343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1448" y="2766218"/>
            <a:ext cx="3938467" cy="1325563"/>
          </a:xfrm>
        </p:spPr>
        <p:txBody>
          <a:bodyPr/>
          <a:lstStyle/>
          <a:p>
            <a:r>
              <a:rPr lang="en-US" altLang="zh-CN" dirty="0"/>
              <a:t>Backup</a:t>
            </a:r>
            <a:r>
              <a:rPr lang="zh-CN" altLang="en-US" dirty="0"/>
              <a:t> </a:t>
            </a:r>
            <a:r>
              <a:rPr lang="en-US" altLang="zh-CN" dirty="0"/>
              <a:t>slides</a:t>
            </a:r>
            <a:endParaRPr lang="en-JP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05D342-6550-9C05-55A0-9B4BA7CC32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ED4947-4605-E04C-A8A7-702EE2E6067B}" type="slidenum">
              <a:rPr lang="en-JP" smtClean="0"/>
              <a:pPr/>
              <a:t>12</a:t>
            </a:fld>
            <a:r>
              <a:rPr lang="en-US" altLang="zh-CN"/>
              <a:t>/11</a:t>
            </a:r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3482540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875F0-6397-246F-14A6-A8F406B06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44" y="263421"/>
            <a:ext cx="10956234" cy="1325563"/>
          </a:xfrm>
        </p:spPr>
        <p:txBody>
          <a:bodyPr>
            <a:normAutofit/>
          </a:bodyPr>
          <a:lstStyle/>
          <a:p>
            <a:r>
              <a:rPr lang="en-JP" sz="4000" b="1" u="sng" dirty="0"/>
              <a:t>As the source of cosmic ray?</a:t>
            </a:r>
            <a:endParaRPr lang="en-JP" sz="4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A2E9E-946B-E547-620B-CE3AAFD22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8375"/>
            <a:ext cx="10515600" cy="4674566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JP" sz="2400" i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Cowsik &amp; Price 1971</a:t>
            </a:r>
            <a:r>
              <a:rPr lang="en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JP" sz="2400" i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Ostriker 1970</a:t>
            </a:r>
            <a:r>
              <a:rPr lang="en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rotating magnetic WDs can be </a:t>
            </a:r>
            <a:r>
              <a:rPr lang="en-JP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</a:t>
            </a:r>
            <a:r>
              <a:rPr lang="en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source of cosmic rays in MW galaxy: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otal energy by magnetic braking of WDs: large enough to maintain the cosmic ray energy density in the galaxy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asier to produce GeV-range particles that contributes the most to cosmic ray energy density (e.g., comparing to pulsar)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JP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arge density of WDs: high degree of isotropy for cosmic rays</a:t>
            </a:r>
          </a:p>
          <a:p>
            <a:r>
              <a:rPr lang="en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BUT! </a:t>
            </a:r>
            <a:r>
              <a:rPr lang="en-JP" sz="2400" i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Schonfelder &amp; Trumper 1972</a:t>
            </a:r>
            <a:r>
              <a:rPr lang="en-US" altLang="zh-C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en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picture is incompatible with observations of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normal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WDs B fields and its decay theory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(in case of effective cosmic ray production).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JP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nly a fraction of them with high B field can contribute to cosmic ray production. </a:t>
            </a:r>
            <a:r>
              <a:rPr lang="en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Recent studies like </a:t>
            </a:r>
            <a:r>
              <a:rPr lang="en-JP" sz="2400" i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Kashiyama et al 2011</a:t>
            </a:r>
            <a:r>
              <a:rPr lang="en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Lobato et al 2017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Kamae</a:t>
            </a:r>
            <a:r>
              <a:rPr lang="en-US" sz="2400" i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et al 2018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also points out the correlation between highly magnetized WDs and GeV cosmic ray.</a:t>
            </a:r>
            <a:endParaRPr lang="en-JP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C8DC2B-8E2C-3A82-604F-B8068D2D3A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ED4947-4605-E04C-A8A7-702EE2E6067B}" type="slidenum">
              <a:rPr lang="en-JP" smtClean="0"/>
              <a:pPr/>
              <a:t>13</a:t>
            </a:fld>
            <a:r>
              <a:rPr lang="en-US" altLang="zh-CN"/>
              <a:t>/11</a:t>
            </a:r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2446847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6018096" y="345112"/>
            <a:ext cx="6160784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/>
            <a:r>
              <a:rPr lang="en-US" sz="4000" b="1" u="sng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Numerical Setting</a:t>
            </a:r>
          </a:p>
        </p:txBody>
      </p:sp>
      <p:sp>
        <p:nvSpPr>
          <p:cNvPr id="87" name="Google Shape;87;p16"/>
          <p:cNvSpPr txBox="1">
            <a:spLocks noGrp="1"/>
          </p:cNvSpPr>
          <p:nvPr>
            <p:ph type="body" idx="1"/>
          </p:nvPr>
        </p:nvSpPr>
        <p:spPr>
          <a:xfrm>
            <a:off x="6096000" y="1299612"/>
            <a:ext cx="5680400" cy="454596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pPr>
              <a:spcBef>
                <a:spcPts val="1600"/>
              </a:spcBef>
            </a:pPr>
            <a:r>
              <a:rPr lang="e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Riemann solver: </a:t>
            </a:r>
            <a:r>
              <a:rPr lang="e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hlld</a:t>
            </a:r>
            <a:r>
              <a:rPr lang="e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lhlld</a:t>
            </a:r>
            <a:r>
              <a:rPr lang="e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introduces unnecessary asymmetry at polar region)</a:t>
            </a:r>
            <a:endParaRPr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Reconstruction method: PLM</a:t>
            </a:r>
            <a:endParaRPr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 term (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</a:t>
            </a:r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launching</a:t>
            </a:r>
            <a:r>
              <a:rPr lang="e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region) is implemented implicitly</a:t>
            </a:r>
            <a:endParaRPr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Dual energy formalism is employed: we solve the internal energy equation separately 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zh-CN" alt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deal with B-dominated region:</a:t>
            </a:r>
            <a:endParaRPr sz="24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spcBef>
                <a:spcPts val="1600"/>
              </a:spcBef>
              <a:spcAft>
                <a:spcPts val="1600"/>
              </a:spcAft>
              <a:buNone/>
            </a:pPr>
            <a:endParaRPr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0" name="Google Shape;9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8900" y="4979911"/>
            <a:ext cx="4199175" cy="1056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3A7A27B3-228F-56F2-1B34-04D61B3EFE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125" y="1552275"/>
            <a:ext cx="5511800" cy="4572000"/>
          </a:xfrm>
          <a:prstGeom prst="rect">
            <a:avLst/>
          </a:prstGeom>
        </p:spPr>
      </p:pic>
      <p:sp>
        <p:nvSpPr>
          <p:cNvPr id="9" name="Google Shape;86;p16">
            <a:extLst>
              <a:ext uri="{FF2B5EF4-FFF2-40B4-BE49-F238E27FC236}">
                <a16:creationId xmlns:a16="http://schemas.microsoft.com/office/drawing/2014/main" id="{5FF6BAFF-F9AD-4DEB-A3D2-1C76BE91ED90}"/>
              </a:ext>
            </a:extLst>
          </p:cNvPr>
          <p:cNvSpPr txBox="1">
            <a:spLocks/>
          </p:cNvSpPr>
          <p:nvPr/>
        </p:nvSpPr>
        <p:spPr>
          <a:xfrm>
            <a:off x="-741949" y="154212"/>
            <a:ext cx="7599949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Footlight MT Light" panose="0204060206030A020304" pitchFamily="18" charset="77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ctr"/>
            <a:r>
              <a:rPr lang="en-US" altLang="zh-CN" sz="4000" b="1" u="sng" cap="none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Governing</a:t>
            </a:r>
            <a:r>
              <a:rPr lang="zh-CN" altLang="en-US" sz="4000" b="1" u="sng" cap="none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</a:t>
            </a:r>
            <a:r>
              <a:rPr lang="en-US" altLang="zh-CN" sz="4000" b="1" u="sng" cap="none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Equations:</a:t>
            </a:r>
            <a:r>
              <a:rPr lang="zh-CN" altLang="en-US" sz="4000" b="1" u="sng" cap="none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</a:t>
            </a:r>
            <a:endParaRPr lang="en-US" altLang="zh-CN" sz="4000" b="1" u="sng" cap="none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  <a:p>
            <a:pPr algn="ctr"/>
            <a:r>
              <a:rPr lang="en-US" altLang="zh-CN" sz="4000" b="1" u="sng" cap="none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ideal</a:t>
            </a:r>
            <a:r>
              <a:rPr lang="zh-CN" altLang="en-US" sz="4000" b="1" u="sng" cap="none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 </a:t>
            </a:r>
            <a:r>
              <a:rPr lang="en-US" altLang="zh-CN" sz="4000" b="1" u="sng" cap="none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MHD</a:t>
            </a:r>
            <a:endParaRPr lang="en-US" sz="4000" b="1" u="sng" cap="none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FF23A7-86E0-4F59-48F6-6100A2DC84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ED4947-4605-E04C-A8A7-702EE2E6067B}" type="slidenum">
              <a:rPr lang="en-JP" smtClean="0"/>
              <a:pPr/>
              <a:t>14</a:t>
            </a:fld>
            <a:r>
              <a:rPr lang="en-US" altLang="zh-CN"/>
              <a:t>/11</a:t>
            </a:r>
            <a:endParaRPr lang="en-JP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B6DB-8B89-EE3D-B2FA-84E5B568B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801" y="-41423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JP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ighly magnetized and fast spinning 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JP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hite dwarf (WD)</a:t>
            </a:r>
          </a:p>
        </p:txBody>
      </p:sp>
      <p:cxnSp>
        <p:nvCxnSpPr>
          <p:cNvPr id="6" name="直線矢印コネクタ 20">
            <a:extLst>
              <a:ext uri="{FF2B5EF4-FFF2-40B4-BE49-F238E27FC236}">
                <a16:creationId xmlns:a16="http://schemas.microsoft.com/office/drawing/2014/main" id="{5989E9F1-1504-7990-AE64-F6EC9FA25696}"/>
              </a:ext>
            </a:extLst>
          </p:cNvPr>
          <p:cNvCxnSpPr>
            <a:cxnSpLocks/>
          </p:cNvCxnSpPr>
          <p:nvPr/>
        </p:nvCxnSpPr>
        <p:spPr>
          <a:xfrm flipV="1">
            <a:off x="5827643" y="2875094"/>
            <a:ext cx="583299" cy="111712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21">
            <a:extLst>
              <a:ext uri="{FF2B5EF4-FFF2-40B4-BE49-F238E27FC236}">
                <a16:creationId xmlns:a16="http://schemas.microsoft.com/office/drawing/2014/main" id="{4DD1EAC9-3F1D-DF59-1EF2-564C85745860}"/>
              </a:ext>
            </a:extLst>
          </p:cNvPr>
          <p:cNvCxnSpPr>
            <a:cxnSpLocks/>
          </p:cNvCxnSpPr>
          <p:nvPr/>
        </p:nvCxnSpPr>
        <p:spPr>
          <a:xfrm flipV="1">
            <a:off x="6336030" y="4623176"/>
            <a:ext cx="754710" cy="733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図 17">
            <a:extLst>
              <a:ext uri="{FF2B5EF4-FFF2-40B4-BE49-F238E27FC236}">
                <a16:creationId xmlns:a16="http://schemas.microsoft.com/office/drawing/2014/main" id="{5D979321-91F6-8F85-18D4-21940F20E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2736" y="1357811"/>
            <a:ext cx="2177999" cy="1473352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pic>
        <p:nvPicPr>
          <p:cNvPr id="9" name="図 16">
            <a:extLst>
              <a:ext uri="{FF2B5EF4-FFF2-40B4-BE49-F238E27FC236}">
                <a16:creationId xmlns:a16="http://schemas.microsoft.com/office/drawing/2014/main" id="{38AA7AE4-8330-0B04-F4ED-BC70582BCB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8726" y="3223352"/>
            <a:ext cx="3167153" cy="2239276"/>
          </a:xfrm>
          <a:prstGeom prst="rect">
            <a:avLst/>
          </a:prstGeom>
          <a:ln w="76200">
            <a:noFill/>
          </a:ln>
        </p:spPr>
      </p:pic>
      <p:pic>
        <p:nvPicPr>
          <p:cNvPr id="10" name="Picture 6" descr="See the source image">
            <a:extLst>
              <a:ext uri="{FF2B5EF4-FFF2-40B4-BE49-F238E27FC236}">
                <a16:creationId xmlns:a16="http://schemas.microsoft.com/office/drawing/2014/main" id="{7823C12F-E961-5613-3C63-04F105223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96" y="2928179"/>
            <a:ext cx="2527711" cy="170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See the source image">
            <a:extLst>
              <a:ext uri="{FF2B5EF4-FFF2-40B4-BE49-F238E27FC236}">
                <a16:creationId xmlns:a16="http://schemas.microsoft.com/office/drawing/2014/main" id="{6B634B49-F20B-4CE5-8A9F-5A03C9DE41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77" b="10493"/>
          <a:stretch/>
        </p:blipFill>
        <p:spPr bwMode="auto">
          <a:xfrm>
            <a:off x="894567" y="3966517"/>
            <a:ext cx="3129300" cy="206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テキスト ボックス 12">
            <a:extLst>
              <a:ext uri="{FF2B5EF4-FFF2-40B4-BE49-F238E27FC236}">
                <a16:creationId xmlns:a16="http://schemas.microsoft.com/office/drawing/2014/main" id="{A92D9FC7-AB53-F45B-36E4-ABE71C330169}"/>
              </a:ext>
            </a:extLst>
          </p:cNvPr>
          <p:cNvSpPr txBox="1"/>
          <p:nvPr/>
        </p:nvSpPr>
        <p:spPr>
          <a:xfrm>
            <a:off x="7368726" y="3244937"/>
            <a:ext cx="29592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Highly magnetized </a:t>
            </a:r>
          </a:p>
          <a:p>
            <a:pPr algn="ctr"/>
            <a:r>
              <a:rPr lang="en-US" altLang="ja-JP" sz="2000" b="1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massive white dwarf?</a:t>
            </a:r>
          </a:p>
          <a:p>
            <a:pPr algn="ctr"/>
            <a:endParaRPr lang="en-US" altLang="ja-JP" sz="2000" b="1" dirty="0"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3" name="テキスト ボックス 13">
            <a:extLst>
              <a:ext uri="{FF2B5EF4-FFF2-40B4-BE49-F238E27FC236}">
                <a16:creationId xmlns:a16="http://schemas.microsoft.com/office/drawing/2014/main" id="{E06D521C-BA26-9FC4-553E-1686AC285F7C}"/>
              </a:ext>
            </a:extLst>
          </p:cNvPr>
          <p:cNvSpPr txBox="1"/>
          <p:nvPr/>
        </p:nvSpPr>
        <p:spPr>
          <a:xfrm>
            <a:off x="8735054" y="1424506"/>
            <a:ext cx="18582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Collapse into</a:t>
            </a:r>
          </a:p>
          <a:p>
            <a:pPr algn="ctr"/>
            <a:r>
              <a:rPr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 star?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ja-JP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5">
            <a:extLst>
              <a:ext uri="{FF2B5EF4-FFF2-40B4-BE49-F238E27FC236}">
                <a16:creationId xmlns:a16="http://schemas.microsoft.com/office/drawing/2014/main" id="{8B13D224-6AA7-C6BB-71D5-8C545CB2F3A9}"/>
              </a:ext>
            </a:extLst>
          </p:cNvPr>
          <p:cNvSpPr txBox="1"/>
          <p:nvPr/>
        </p:nvSpPr>
        <p:spPr>
          <a:xfrm>
            <a:off x="4095462" y="3966517"/>
            <a:ext cx="208188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WD merger remnant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Depending on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tot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physical properties of the wind,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consequence of the mass loss…</a:t>
            </a:r>
            <a:endParaRPr lang="ja-JP" altLang="en-US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CB3984-FE8A-4F59-DE25-E915E297DAEB}"/>
              </a:ext>
            </a:extLst>
          </p:cNvPr>
          <p:cNvSpPr/>
          <p:nvPr/>
        </p:nvSpPr>
        <p:spPr>
          <a:xfrm>
            <a:off x="7285324" y="5555810"/>
            <a:ext cx="47576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Heavy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M ~ Chandrasekhar mass</a:t>
            </a:r>
          </a:p>
          <a:p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Highly magnetized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B ~ 10</a:t>
            </a:r>
            <a:r>
              <a:rPr lang="en-US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-10</a:t>
            </a:r>
            <a:r>
              <a:rPr lang="en-US" altLang="zh-CN" sz="20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</a:t>
            </a:r>
          </a:p>
          <a:p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Rapidly rotating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 ~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-100 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5EB8E3-6D48-854B-F833-E5D518EF6190}"/>
              </a:ext>
            </a:extLst>
          </p:cNvPr>
          <p:cNvSpPr txBox="1"/>
          <p:nvPr/>
        </p:nvSpPr>
        <p:spPr>
          <a:xfrm>
            <a:off x="8686675" y="2190073"/>
            <a:ext cx="1872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GRB? FRB?</a:t>
            </a:r>
          </a:p>
        </p:txBody>
      </p:sp>
      <p:pic>
        <p:nvPicPr>
          <p:cNvPr id="17" name="図 18">
            <a:extLst>
              <a:ext uri="{FF2B5EF4-FFF2-40B4-BE49-F238E27FC236}">
                <a16:creationId xmlns:a16="http://schemas.microsoft.com/office/drawing/2014/main" id="{93469590-4D1B-3532-3D8C-CC3A24C1EA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0816" y="1601159"/>
            <a:ext cx="1408305" cy="1408305"/>
          </a:xfrm>
          <a:prstGeom prst="rect">
            <a:avLst/>
          </a:prstGeom>
        </p:spPr>
      </p:pic>
      <p:sp>
        <p:nvSpPr>
          <p:cNvPr id="18" name="テキスト ボックス 14">
            <a:extLst>
              <a:ext uri="{FF2B5EF4-FFF2-40B4-BE49-F238E27FC236}">
                <a16:creationId xmlns:a16="http://schemas.microsoft.com/office/drawing/2014/main" id="{C00F6FEF-163A-5F3F-2B8F-98118444359E}"/>
              </a:ext>
            </a:extLst>
          </p:cNvPr>
          <p:cNvSpPr txBox="1"/>
          <p:nvPr/>
        </p:nvSpPr>
        <p:spPr>
          <a:xfrm>
            <a:off x="4274828" y="1958194"/>
            <a:ext cx="1342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b="1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Type </a:t>
            </a:r>
            <a:r>
              <a:rPr lang="en-US" altLang="ja-JP" sz="1600" b="1" dirty="0" err="1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Ia</a:t>
            </a:r>
            <a:r>
              <a:rPr lang="en-US" altLang="ja-JP" sz="1600" b="1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</a:p>
          <a:p>
            <a:pPr algn="ctr"/>
            <a:r>
              <a:rPr lang="en-US" altLang="ja-JP" sz="1600" b="1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supernova?</a:t>
            </a:r>
          </a:p>
        </p:txBody>
      </p:sp>
      <p:cxnSp>
        <p:nvCxnSpPr>
          <p:cNvPr id="19" name="直線矢印コネクタ 20">
            <a:extLst>
              <a:ext uri="{FF2B5EF4-FFF2-40B4-BE49-F238E27FC236}">
                <a16:creationId xmlns:a16="http://schemas.microsoft.com/office/drawing/2014/main" id="{72A167B8-B206-927E-12A4-21616D0EE1AC}"/>
              </a:ext>
            </a:extLst>
          </p:cNvPr>
          <p:cNvCxnSpPr>
            <a:cxnSpLocks/>
          </p:cNvCxnSpPr>
          <p:nvPr/>
        </p:nvCxnSpPr>
        <p:spPr>
          <a:xfrm flipH="1" flipV="1">
            <a:off x="5009322" y="3021496"/>
            <a:ext cx="421279" cy="83062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2E7A519-DB96-2F62-3ACA-A8A299E4D21A}"/>
              </a:ext>
            </a:extLst>
          </p:cNvPr>
          <p:cNvSpPr txBox="1"/>
          <p:nvPr/>
        </p:nvSpPr>
        <p:spPr>
          <a:xfrm>
            <a:off x="388542" y="2948108"/>
            <a:ext cx="20233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1600" dirty="0">
                <a:solidFill>
                  <a:schemeClr val="bg1"/>
                </a:solidFill>
                <a:latin typeface="Footlight MT Light" panose="0204060206030A020304" pitchFamily="18" charset="77"/>
              </a:rPr>
              <a:t>~ 2% total population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AE3323-C21D-33CB-9303-E1868BDF37EE}"/>
              </a:ext>
            </a:extLst>
          </p:cNvPr>
          <p:cNvSpPr txBox="1"/>
          <p:nvPr/>
        </p:nvSpPr>
        <p:spPr>
          <a:xfrm>
            <a:off x="313915" y="1993512"/>
            <a:ext cx="2472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WD: most common outcome of stellar evolution, ~ 10</a:t>
            </a:r>
            <a:r>
              <a:rPr lang="en-JP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JP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MW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DDF5F3-7B44-09A7-C79D-0F67CD7A81E9}"/>
              </a:ext>
            </a:extLst>
          </p:cNvPr>
          <p:cNvSpPr/>
          <p:nvPr/>
        </p:nvSpPr>
        <p:spPr>
          <a:xfrm>
            <a:off x="7229061" y="3094383"/>
            <a:ext cx="3988904" cy="347709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6A92F4E6-D2CF-2BA5-91B7-9CD18FAFAD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ED4947-4605-E04C-A8A7-702EE2E6067B}" type="slidenum">
              <a:rPr lang="en-JP" smtClean="0"/>
              <a:pPr/>
              <a:t>2</a:t>
            </a:fld>
            <a:r>
              <a:rPr lang="en-US" altLang="zh-CN"/>
              <a:t>/11</a:t>
            </a:r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187595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8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B9A695-2223-7E41-A620-BDC4D2B1DE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635" y="1024244"/>
            <a:ext cx="5526505" cy="55696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4AB6E5-F775-B33F-DF57-50354161CECC}"/>
              </a:ext>
            </a:extLst>
          </p:cNvPr>
          <p:cNvSpPr txBox="1"/>
          <p:nvPr/>
        </p:nvSpPr>
        <p:spPr>
          <a:xfrm>
            <a:off x="3116145" y="2072808"/>
            <a:ext cx="11550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intensity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scale</a:t>
            </a:r>
            <a:endParaRPr lang="en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A187450C-1BB9-A14D-8EF0-DA5B60D67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915" y="0"/>
            <a:ext cx="10844463" cy="1140897"/>
          </a:xfrm>
        </p:spPr>
        <p:txBody>
          <a:bodyPr>
            <a:normAutofit/>
          </a:bodyPr>
          <a:lstStyle/>
          <a:p>
            <a:pPr algn="ctr"/>
            <a:r>
              <a:rPr lang="en-US" altLang="zh-CN" b="1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e.g.,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ja-JP" b="1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IRAS 00500+6713</a:t>
            </a:r>
            <a:endParaRPr kumimoji="1" lang="ja-JP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5A5EC36-6D79-7640-BE8B-035FDD6D0EAE}"/>
              </a:ext>
            </a:extLst>
          </p:cNvPr>
          <p:cNvSpPr/>
          <p:nvPr/>
        </p:nvSpPr>
        <p:spPr>
          <a:xfrm>
            <a:off x="6374253" y="6118891"/>
            <a:ext cx="20890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ja-JP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Gvaramadze</a:t>
            </a:r>
            <a:r>
              <a:rPr lang="en" altLang="ja-JP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et al.19</a:t>
            </a:r>
            <a:endParaRPr lang="ja-JP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D9FFAC-CF70-7CB1-2301-A2D2C9A3128D}"/>
              </a:ext>
            </a:extLst>
          </p:cNvPr>
          <p:cNvSpPr txBox="1"/>
          <p:nvPr/>
        </p:nvSpPr>
        <p:spPr>
          <a:xfrm>
            <a:off x="6374253" y="1118937"/>
            <a:ext cx="51433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WD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J005311: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pale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blue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dot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mid-infra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nebula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WS35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(assoc.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Cassiopeia):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9B8701-0644-2CF7-7FF9-81848EFD1F0C}"/>
              </a:ext>
            </a:extLst>
          </p:cNvPr>
          <p:cNvSpPr txBox="1"/>
          <p:nvPr/>
        </p:nvSpPr>
        <p:spPr>
          <a:xfrm>
            <a:off x="-246257" y="37919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JP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C83EEA-B9DF-6073-BE94-840973E3A8FB}"/>
              </a:ext>
            </a:extLst>
          </p:cNvPr>
          <p:cNvSpPr txBox="1"/>
          <p:nvPr/>
        </p:nvSpPr>
        <p:spPr>
          <a:xfrm>
            <a:off x="2155365" y="1120497"/>
            <a:ext cx="138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WISE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22µm</a:t>
            </a:r>
            <a:endParaRPr lang="en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337CAD-D233-D349-8EFF-1C8EEBF49C73}"/>
              </a:ext>
            </a:extLst>
          </p:cNvPr>
          <p:cNvSpPr txBox="1"/>
          <p:nvPr/>
        </p:nvSpPr>
        <p:spPr>
          <a:xfrm>
            <a:off x="4136565" y="1120497"/>
            <a:ext cx="138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WISE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22µm</a:t>
            </a:r>
            <a:endParaRPr lang="en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D7A579-D21B-3856-8A72-A1C70A038D02}"/>
              </a:ext>
            </a:extLst>
          </p:cNvPr>
          <p:cNvSpPr txBox="1"/>
          <p:nvPr/>
        </p:nvSpPr>
        <p:spPr>
          <a:xfrm>
            <a:off x="2104131" y="3857210"/>
            <a:ext cx="1388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WISE 12µm</a:t>
            </a:r>
            <a:endParaRPr lang="en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7956E7-3B13-8296-E6CB-C233FF217E83}"/>
              </a:ext>
            </a:extLst>
          </p:cNvPr>
          <p:cNvSpPr txBox="1"/>
          <p:nvPr/>
        </p:nvSpPr>
        <p:spPr>
          <a:xfrm>
            <a:off x="5013318" y="3857210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IPHAS H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en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6233C87-1778-CEBD-CF13-60D98A49DDE5}"/>
              </a:ext>
            </a:extLst>
          </p:cNvPr>
          <p:cNvCxnSpPr/>
          <p:nvPr/>
        </p:nvCxnSpPr>
        <p:spPr>
          <a:xfrm>
            <a:off x="3176391" y="2410517"/>
            <a:ext cx="960174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図 8">
            <a:extLst>
              <a:ext uri="{FF2B5EF4-FFF2-40B4-BE49-F238E27FC236}">
                <a16:creationId xmlns:a16="http://schemas.microsoft.com/office/drawing/2014/main" id="{6D1B8B55-7F87-C616-4E69-E6488A947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0928" y="2132077"/>
            <a:ext cx="3124716" cy="556880"/>
          </a:xfrm>
          <a:prstGeom prst="rect">
            <a:avLst/>
          </a:prstGeom>
        </p:spPr>
      </p:pic>
      <p:grpSp>
        <p:nvGrpSpPr>
          <p:cNvPr id="15" name="グループ化 11">
            <a:extLst>
              <a:ext uri="{FF2B5EF4-FFF2-40B4-BE49-F238E27FC236}">
                <a16:creationId xmlns:a16="http://schemas.microsoft.com/office/drawing/2014/main" id="{28E1DF74-7071-67C4-1B99-128A9C99CEC2}"/>
              </a:ext>
            </a:extLst>
          </p:cNvPr>
          <p:cNvGrpSpPr/>
          <p:nvPr/>
        </p:nvGrpSpPr>
        <p:grpSpPr>
          <a:xfrm>
            <a:off x="6816686" y="2688958"/>
            <a:ext cx="3385783" cy="646331"/>
            <a:chOff x="6059475" y="3460044"/>
            <a:chExt cx="1568613" cy="279400"/>
          </a:xfrm>
        </p:grpSpPr>
        <p:pic>
          <p:nvPicPr>
            <p:cNvPr id="16" name="図 9">
              <a:extLst>
                <a:ext uri="{FF2B5EF4-FFF2-40B4-BE49-F238E27FC236}">
                  <a16:creationId xmlns:a16="http://schemas.microsoft.com/office/drawing/2014/main" id="{E3F1E270-73A6-4209-C85D-D02172D60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59475" y="3460044"/>
              <a:ext cx="939800" cy="279400"/>
            </a:xfrm>
            <a:prstGeom prst="rect">
              <a:avLst/>
            </a:prstGeom>
          </p:spPr>
        </p:pic>
        <p:pic>
          <p:nvPicPr>
            <p:cNvPr id="17" name="図 10">
              <a:extLst>
                <a:ext uri="{FF2B5EF4-FFF2-40B4-BE49-F238E27FC236}">
                  <a16:creationId xmlns:a16="http://schemas.microsoft.com/office/drawing/2014/main" id="{5B974F4F-3A3B-D866-D450-EC625522E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93088" y="3510844"/>
              <a:ext cx="635000" cy="17780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A0565A9-E61A-F33A-5369-E1195B306C37}"/>
              </a:ext>
            </a:extLst>
          </p:cNvPr>
          <p:cNvSpPr txBox="1"/>
          <p:nvPr/>
        </p:nvSpPr>
        <p:spPr>
          <a:xfrm>
            <a:off x="10202469" y="2504291"/>
            <a:ext cx="1474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(HR diagram)</a:t>
            </a:r>
          </a:p>
        </p:txBody>
      </p:sp>
      <p:pic>
        <p:nvPicPr>
          <p:cNvPr id="18" name="Picture 17" descr="Text&#10;&#10;Description automatically generated with medium confidence">
            <a:extLst>
              <a:ext uri="{FF2B5EF4-FFF2-40B4-BE49-F238E27FC236}">
                <a16:creationId xmlns:a16="http://schemas.microsoft.com/office/drawing/2014/main" id="{EA58DADA-B424-379D-BAC2-ADF42EA370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4929" y="3297418"/>
            <a:ext cx="1562094" cy="1498335"/>
          </a:xfrm>
          <a:prstGeom prst="rect">
            <a:avLst/>
          </a:prstGeom>
        </p:spPr>
      </p:pic>
      <p:pic>
        <p:nvPicPr>
          <p:cNvPr id="19" name="図 5">
            <a:extLst>
              <a:ext uri="{FF2B5EF4-FFF2-40B4-BE49-F238E27FC236}">
                <a16:creationId xmlns:a16="http://schemas.microsoft.com/office/drawing/2014/main" id="{ADABEA7B-7883-1A44-6707-983F74EA72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4929" y="5214180"/>
            <a:ext cx="3343303" cy="342228"/>
          </a:xfrm>
          <a:prstGeom prst="rect">
            <a:avLst/>
          </a:prstGeom>
        </p:spPr>
      </p:pic>
      <p:pic>
        <p:nvPicPr>
          <p:cNvPr id="20" name="図 6">
            <a:extLst>
              <a:ext uri="{FF2B5EF4-FFF2-40B4-BE49-F238E27FC236}">
                <a16:creationId xmlns:a16="http://schemas.microsoft.com/office/drawing/2014/main" id="{CC1FD800-FF6C-A981-A0DF-34AE9726C2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4929" y="4808056"/>
            <a:ext cx="3446728" cy="34222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698AE7C-769B-D969-89F0-87BC2EB6C470}"/>
              </a:ext>
            </a:extLst>
          </p:cNvPr>
          <p:cNvSpPr txBox="1"/>
          <p:nvPr/>
        </p:nvSpPr>
        <p:spPr>
          <a:xfrm>
            <a:off x="8538293" y="3716199"/>
            <a:ext cx="2723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C-O</a:t>
            </a:r>
            <a:r>
              <a:rPr lang="zh-CN" alt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zh-CN" alt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</a:t>
            </a:r>
            <a:r>
              <a:rPr lang="zh-CN" alt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enriched</a:t>
            </a:r>
            <a:r>
              <a:rPr lang="zh-CN" altLang="en-US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wind</a:t>
            </a:r>
          </a:p>
          <a:p>
            <a:r>
              <a:rPr lang="en-JP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(spectral fitting)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1DA1F0-7466-CE5A-B164-234478F77C58}"/>
              </a:ext>
            </a:extLst>
          </p:cNvPr>
          <p:cNvSpPr txBox="1"/>
          <p:nvPr/>
        </p:nvSpPr>
        <p:spPr>
          <a:xfrm>
            <a:off x="10349773" y="4734785"/>
            <a:ext cx="1327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</a:t>
            </a:r>
            <a:r>
              <a:rPr lang="en-JP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pectral </a:t>
            </a:r>
            <a:r>
              <a:rPr lang="en-US" sz="16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 width &amp; line height)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94EF825-E4CA-8E36-42FA-96FC8B0895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ED4947-4605-E04C-A8A7-702EE2E6067B}" type="slidenum">
              <a:rPr lang="en-JP" smtClean="0"/>
              <a:pPr/>
              <a:t>3</a:t>
            </a:fld>
            <a:r>
              <a:rPr lang="en-US" altLang="zh-CN"/>
              <a:t>/11</a:t>
            </a:r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4033403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8D1C857-A941-7545-A5D1-3BC4FC028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006" y="1331399"/>
            <a:ext cx="11209298" cy="50146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AB81BA7-2AC0-CA46-2140-E4ACF03CD145}"/>
              </a:ext>
            </a:extLst>
          </p:cNvPr>
          <p:cNvSpPr/>
          <p:nvPr/>
        </p:nvSpPr>
        <p:spPr>
          <a:xfrm>
            <a:off x="7980489" y="4952496"/>
            <a:ext cx="39994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WD</a:t>
            </a:r>
            <a:r>
              <a:rPr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pulsar</a:t>
            </a:r>
            <a:r>
              <a:rPr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not? Physical properties of the wind and the consequence of the mass loss</a:t>
            </a:r>
            <a:r>
              <a:rPr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shall</a:t>
            </a:r>
            <a:r>
              <a:rPr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zh-CN" alt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clarified</a:t>
            </a:r>
            <a:endParaRPr lang="en-JP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78726BC-89D5-4834-E36F-58F4E5B512A8}"/>
                  </a:ext>
                </a:extLst>
              </p:cNvPr>
              <p:cNvSpPr txBox="1"/>
              <p:nvPr/>
            </p:nvSpPr>
            <p:spPr>
              <a:xfrm>
                <a:off x="258418" y="253916"/>
                <a:ext cx="8804654" cy="7250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JP" sz="4000" b="1" u="sng" dirty="0">
                    <a:latin typeface="Times New Roman" panose="02020603050405020304" pitchFamily="18" charset="0"/>
                    <a:ea typeface="CMU SERIF ROMAN" panose="02000603000000000000" pitchFamily="2" charset="0"/>
                    <a:cs typeface="Times New Roman" panose="02020603050405020304" pitchFamily="18" charset="0"/>
                  </a:rPr>
                  <a:t>P-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JP" sz="4000" b="1" i="1" u="sng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nor/>
                          </m:rPr>
                          <a:rPr lang="en-US" sz="4000" b="1" i="0" u="sng" smtClean="0">
                            <a:latin typeface="Times New Roman" panose="02020603050405020304" pitchFamily="18" charset="0"/>
                            <a:ea typeface="CMU SERIF ROMAN" panose="02000603000000000000" pitchFamily="2" charset="0"/>
                            <a:cs typeface="Times New Roman" panose="02020603050405020304" pitchFamily="18" charset="0"/>
                          </a:rPr>
                          <m:t>P</m:t>
                        </m:r>
                      </m:e>
                    </m:acc>
                  </m:oMath>
                </a14:m>
                <a:r>
                  <a:rPr lang="en-JP" sz="4000" b="1" u="sng" dirty="0">
                    <a:latin typeface="Times New Roman" panose="02020603050405020304" pitchFamily="18" charset="0"/>
                    <a:ea typeface="CMU SERIF ROMAN" panose="02000603000000000000" pitchFamily="2" charset="0"/>
                    <a:cs typeface="Times New Roman" panose="02020603050405020304" pitchFamily="18" charset="0"/>
                  </a:rPr>
                  <a:t> diagram of Neutron stars and WDs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78726BC-89D5-4834-E36F-58F4E5B512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418" y="253916"/>
                <a:ext cx="8804654" cy="725007"/>
              </a:xfrm>
              <a:prstGeom prst="rect">
                <a:avLst/>
              </a:prstGeom>
              <a:blipFill>
                <a:blip r:embed="rId3"/>
                <a:stretch>
                  <a:fillRect l="-2450" t="-13793" r="-1441" b="-32759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0BBA7E72-FBE7-1395-DC7D-23A8B1EF7069}"/>
              </a:ext>
            </a:extLst>
          </p:cNvPr>
          <p:cNvSpPr txBox="1"/>
          <p:nvPr/>
        </p:nvSpPr>
        <p:spPr>
          <a:xfrm>
            <a:off x="4373218" y="5157269"/>
            <a:ext cx="2452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JP" i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ashiyama et al. in prep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3904BF4-1476-E2BD-240A-CF6FD5CB358E}"/>
              </a:ext>
            </a:extLst>
          </p:cNvPr>
          <p:cNvSpPr/>
          <p:nvPr/>
        </p:nvSpPr>
        <p:spPr>
          <a:xfrm>
            <a:off x="1563757" y="1530626"/>
            <a:ext cx="6182139" cy="4022035"/>
          </a:xfrm>
          <a:custGeom>
            <a:avLst/>
            <a:gdLst>
              <a:gd name="connsiteX0" fmla="*/ 4260573 w 6182139"/>
              <a:gd name="connsiteY0" fmla="*/ 6626 h 4022035"/>
              <a:gd name="connsiteX1" fmla="*/ 0 w 6182139"/>
              <a:gd name="connsiteY1" fmla="*/ 2776331 h 4022035"/>
              <a:gd name="connsiteX2" fmla="*/ 6626 w 6182139"/>
              <a:gd name="connsiteY2" fmla="*/ 4022035 h 4022035"/>
              <a:gd name="connsiteX3" fmla="*/ 1318591 w 6182139"/>
              <a:gd name="connsiteY3" fmla="*/ 4022035 h 4022035"/>
              <a:gd name="connsiteX4" fmla="*/ 6175513 w 6182139"/>
              <a:gd name="connsiteY4" fmla="*/ 874644 h 4022035"/>
              <a:gd name="connsiteX5" fmla="*/ 6182139 w 6182139"/>
              <a:gd name="connsiteY5" fmla="*/ 0 h 4022035"/>
              <a:gd name="connsiteX6" fmla="*/ 4260573 w 6182139"/>
              <a:gd name="connsiteY6" fmla="*/ 6626 h 4022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82139" h="4022035">
                <a:moveTo>
                  <a:pt x="4260573" y="6626"/>
                </a:moveTo>
                <a:lnTo>
                  <a:pt x="0" y="2776331"/>
                </a:lnTo>
                <a:cubicBezTo>
                  <a:pt x="2209" y="3191566"/>
                  <a:pt x="4417" y="3606800"/>
                  <a:pt x="6626" y="4022035"/>
                </a:cubicBezTo>
                <a:lnTo>
                  <a:pt x="1318591" y="4022035"/>
                </a:lnTo>
                <a:lnTo>
                  <a:pt x="6175513" y="874644"/>
                </a:lnTo>
                <a:cubicBezTo>
                  <a:pt x="6177722" y="583096"/>
                  <a:pt x="6179930" y="291548"/>
                  <a:pt x="6182139" y="0"/>
                </a:cubicBezTo>
                <a:lnTo>
                  <a:pt x="4260573" y="6626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  <a:alpha val="6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JP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ighly magnetized WDs </a:t>
            </a:r>
          </a:p>
          <a:p>
            <a:pPr algn="ctr"/>
            <a:r>
              <a:rPr lang="en-JP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(also with fast spin)</a:t>
            </a:r>
          </a:p>
        </p:txBody>
      </p:sp>
      <p:sp>
        <p:nvSpPr>
          <p:cNvPr id="16" name="Lightning Bolt 15">
            <a:extLst>
              <a:ext uri="{FF2B5EF4-FFF2-40B4-BE49-F238E27FC236}">
                <a16:creationId xmlns:a16="http://schemas.microsoft.com/office/drawing/2014/main" id="{E7893ED3-00AE-483E-77ED-2319A0FD102A}"/>
              </a:ext>
            </a:extLst>
          </p:cNvPr>
          <p:cNvSpPr/>
          <p:nvPr/>
        </p:nvSpPr>
        <p:spPr>
          <a:xfrm rot="6390457">
            <a:off x="6867896" y="1137354"/>
            <a:ext cx="1020417" cy="954156"/>
          </a:xfrm>
          <a:prstGeom prst="lightningBol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12D90E-D205-7527-D0C0-B01F29ADE03A}"/>
              </a:ext>
            </a:extLst>
          </p:cNvPr>
          <p:cNvSpPr txBox="1"/>
          <p:nvPr/>
        </p:nvSpPr>
        <p:spPr>
          <a:xfrm>
            <a:off x="7851913" y="1068961"/>
            <a:ext cx="3946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actories for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GeV</a:t>
            </a:r>
            <a:r>
              <a:rPr lang="en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cosmic rays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6B95701-6CEC-1DEC-949F-CDDFDC8028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ED4947-4605-E04C-A8A7-702EE2E6067B}" type="slidenum">
              <a:rPr lang="en-JP" smtClean="0"/>
              <a:pPr/>
              <a:t>4</a:t>
            </a:fld>
            <a:r>
              <a:rPr lang="en-US" altLang="zh-CN"/>
              <a:t>/11</a:t>
            </a:r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89041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16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0B091-5AE4-76BD-EBEF-D8C21388E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34" y="19878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Wind property &lt;= M</a:t>
            </a:r>
            <a:r>
              <a:rPr lang="en-JP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agnetosphere condition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FD187-D33A-F45E-46D1-A319F0FA1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1874837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gas density close to the J005311 surface:</a:t>
            </a:r>
          </a:p>
          <a:p>
            <a:endParaRPr lang="en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D99734-E285-4FC4-4ED5-7352E19D749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280" y="2025147"/>
            <a:ext cx="9724104" cy="863493"/>
          </a:xfrm>
          <a:prstGeom prst="rect">
            <a:avLst/>
          </a:prstGeom>
        </p:spPr>
      </p:pic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F158C8A4-ABC9-F09D-A913-91FBC27769C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05416" y="2337865"/>
            <a:ext cx="847351" cy="35887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E58D929-2B6B-88F2-848F-2B6363AE7E3F}"/>
              </a:ext>
            </a:extLst>
          </p:cNvPr>
          <p:cNvSpPr/>
          <p:nvPr/>
        </p:nvSpPr>
        <p:spPr>
          <a:xfrm>
            <a:off x="10651434" y="2207390"/>
            <a:ext cx="612914" cy="59634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6CB8B9-FDFC-DDC0-67C9-7F26E6D333F1}"/>
              </a:ext>
            </a:extLst>
          </p:cNvPr>
          <p:cNvSpPr txBox="1"/>
          <p:nvPr/>
        </p:nvSpPr>
        <p:spPr>
          <a:xfrm>
            <a:off x="9759135" y="2845816"/>
            <a:ext cx="23975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F</a:t>
            </a:r>
            <a:r>
              <a:rPr lang="en-JP" sz="1600" dirty="0">
                <a:solidFill>
                  <a:srgbClr val="C00000"/>
                </a:solidFill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orce-free magnetosphere, particles are accelarated by magnetic pressure</a:t>
            </a:r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.</a:t>
            </a:r>
            <a:r>
              <a:rPr lang="zh-CN" altLang="en-US" sz="1600" dirty="0">
                <a:solidFill>
                  <a:srgbClr val="C00000"/>
                </a:solidFill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Similar</a:t>
            </a:r>
            <a:r>
              <a:rPr lang="zh-CN" altLang="en-US" sz="1600" dirty="0">
                <a:solidFill>
                  <a:srgbClr val="C00000"/>
                </a:solidFill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to</a:t>
            </a:r>
            <a:r>
              <a:rPr lang="zh-CN" altLang="en-US" sz="1600" dirty="0">
                <a:solidFill>
                  <a:srgbClr val="C00000"/>
                </a:solidFill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pulsar!</a:t>
            </a:r>
            <a:endParaRPr lang="en-JP" sz="1600" dirty="0">
              <a:solidFill>
                <a:srgbClr val="C00000"/>
              </a:solidFill>
              <a:latin typeface="Times New Roman" panose="02020603050405020304" pitchFamily="18" charset="0"/>
              <a:ea typeface="CMU Serif Roman" panose="02000603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0F3EA6-3568-576C-C42A-80BF426A7FD0}"/>
              </a:ext>
            </a:extLst>
          </p:cNvPr>
          <p:cNvSpPr txBox="1"/>
          <p:nvPr/>
        </p:nvSpPr>
        <p:spPr>
          <a:xfrm>
            <a:off x="2731584" y="3200400"/>
            <a:ext cx="6645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JP" sz="24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=&gt; </a:t>
            </a:r>
            <a:r>
              <a:rPr lang="en-US" altLang="zh-CN" sz="2400" b="1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NOT</a:t>
            </a:r>
            <a:r>
              <a:rPr lang="zh-CN" altLang="en-US" sz="24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JP" sz="24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in the </a:t>
            </a:r>
            <a:r>
              <a:rPr lang="en-US" altLang="zh-CN" sz="24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force-free</a:t>
            </a:r>
            <a:r>
              <a:rPr lang="zh-CN" altLang="en-US" sz="24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regime</a:t>
            </a:r>
            <a:r>
              <a:rPr lang="en-JP" sz="24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.</a:t>
            </a:r>
            <a:r>
              <a:rPr lang="zh-CN" altLang="en-US" sz="24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 </a:t>
            </a:r>
            <a:endParaRPr lang="en-JP" sz="2400" dirty="0">
              <a:latin typeface="Times New Roman" panose="02020603050405020304" pitchFamily="18" charset="0"/>
              <a:ea typeface="CMU Serif Roman" panose="02000603000000000000" pitchFamily="2" charset="0"/>
              <a:cs typeface="Times New Roman" panose="02020603050405020304" pitchFamily="18" charset="0"/>
            </a:endParaRPr>
          </a:p>
          <a:p>
            <a:pPr algn="ctr"/>
            <a:endParaRPr lang="en-JP" sz="2400" dirty="0">
              <a:latin typeface="Times New Roman" panose="02020603050405020304" pitchFamily="18" charset="0"/>
              <a:ea typeface="CMU Serif Roman" panose="02000603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63FDF2-E148-BEC8-6488-8E80FC68D3E7}"/>
              </a:ext>
            </a:extLst>
          </p:cNvPr>
          <p:cNvSpPr txBox="1"/>
          <p:nvPr/>
        </p:nvSpPr>
        <p:spPr>
          <a:xfrm>
            <a:off x="838200" y="3988573"/>
            <a:ext cx="106698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Very</a:t>
            </a:r>
            <a:r>
              <a:rPr lang="zh-CN" altLang="en-US" sz="24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hadronic</a:t>
            </a:r>
            <a:r>
              <a:rPr lang="zh-CN" altLang="en-US" sz="24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wind.</a:t>
            </a:r>
            <a:r>
              <a:rPr lang="zh-CN" altLang="en-US" sz="24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Heavy</a:t>
            </a:r>
            <a:r>
              <a:rPr lang="zh-CN" altLang="en-US" sz="24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mass</a:t>
            </a:r>
            <a:r>
              <a:rPr lang="zh-CN" altLang="en-US" sz="24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loading.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Acceleration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mechanism</a:t>
            </a:r>
            <a:r>
              <a:rPr lang="en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does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spin down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eventually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become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force-free?</a:t>
            </a:r>
            <a:endParaRPr lang="en-JP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ctr"/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Spin-down</a:t>
            </a:r>
            <a:r>
              <a:rPr lang="zh-CN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evolution</a:t>
            </a:r>
            <a:r>
              <a:rPr lang="zh-CN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r>
              <a:rPr lang="zh-CN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JP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triped Right Arrow 13">
            <a:extLst>
              <a:ext uri="{FF2B5EF4-FFF2-40B4-BE49-F238E27FC236}">
                <a16:creationId xmlns:a16="http://schemas.microsoft.com/office/drawing/2014/main" id="{5DB57FA0-071C-455D-BB63-D15080DA526E}"/>
              </a:ext>
            </a:extLst>
          </p:cNvPr>
          <p:cNvSpPr/>
          <p:nvPr/>
        </p:nvSpPr>
        <p:spPr>
          <a:xfrm>
            <a:off x="1781090" y="5141320"/>
            <a:ext cx="950494" cy="601579"/>
          </a:xfrm>
          <a:prstGeom prst="stripedRightArrow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B8D692F-A1D7-9A33-E881-7EC85F755B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ED4947-4605-E04C-A8A7-702EE2E6067B}" type="slidenum">
              <a:rPr lang="en-JP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</a:t>
            </a:fld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/11</a:t>
            </a:r>
            <a:endParaRPr lang="en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42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13334F62-5FEC-8CB1-2BBC-C662B82BF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58" y="255655"/>
            <a:ext cx="4306691" cy="64197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6EC0FD-3CE5-D992-BD1E-19D845B04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5865" y="309437"/>
            <a:ext cx="7951911" cy="1034716"/>
          </a:xfrm>
        </p:spPr>
        <p:txBody>
          <a:bodyPr>
            <a:normAutofit/>
          </a:bodyPr>
          <a:lstStyle/>
          <a:p>
            <a:r>
              <a:rPr lang="en-US" sz="3600" b="1" u="sng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JP" sz="3600" b="1" u="sng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hysical</a:t>
            </a:r>
            <a:r>
              <a:rPr lang="zh-CN" altLang="en-US" sz="3600" b="1" u="sng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u="sng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Picture</a:t>
            </a:r>
            <a:endParaRPr lang="en-JP" sz="3600" b="1" u="sng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51D21F-C3C6-190D-60B5-BDFB09652E52}"/>
              </a:ext>
            </a:extLst>
          </p:cNvPr>
          <p:cNvSpPr txBox="1"/>
          <p:nvPr/>
        </p:nvSpPr>
        <p:spPr>
          <a:xfrm>
            <a:off x="1333042" y="3038217"/>
            <a:ext cx="583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O-Ne</a:t>
            </a:r>
          </a:p>
          <a:p>
            <a:r>
              <a:rPr lang="en-JP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BF91DE6-12ED-54A8-3DCC-D193424AC47C}"/>
                  </a:ext>
                </a:extLst>
              </p:cNvPr>
              <p:cNvSpPr txBox="1"/>
              <p:nvPr/>
            </p:nvSpPr>
            <p:spPr>
              <a:xfrm>
                <a:off x="5639733" y="1344153"/>
                <a:ext cx="5460083" cy="6184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Mass</a:t>
                </a:r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loading</a:t>
                </a:r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from</a:t>
                </a:r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Carbon burning region</a:t>
                </a:r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(~ 10</a:t>
                </a:r>
                <a:r>
                  <a:rPr lang="en-US" altLang="zh-CN" sz="2800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K),</a:t>
                </a:r>
                <a:r>
                  <a:rPr lang="zh-CN" altLang="en-US" sz="28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“</a:t>
                </a:r>
                <a:r>
                  <a:rPr lang="en-US" altLang="zh-CN" sz="28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wind</a:t>
                </a:r>
                <a:r>
                  <a:rPr lang="zh-CN" altLang="en-US" sz="28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launching</a:t>
                </a:r>
                <a:r>
                  <a:rPr lang="zh-CN" altLang="en-US" sz="28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region</a:t>
                </a:r>
                <a:r>
                  <a:rPr lang="en-US" altLang="zh-CN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”: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altLang="zh-CN" sz="28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altLang="zh-CN" sz="28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zh-CN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Rotating</a:t>
                </a:r>
                <a:r>
                  <a:rPr lang="zh-CN" alt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dipole</a:t>
                </a:r>
                <a:r>
                  <a:rPr lang="zh-CN" alt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field:</a:t>
                </a:r>
              </a:p>
              <a:p>
                <a:endParaRPr lang="en-US" altLang="zh-CN" sz="28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zh-CN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Governing</a:t>
                </a:r>
                <a:r>
                  <a:rPr lang="zh-CN" alt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equations:</a:t>
                </a:r>
                <a:r>
                  <a:rPr lang="zh-CN" altLang="en-US" sz="28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ideal</a:t>
                </a:r>
                <a:r>
                  <a:rPr lang="zh-CN" alt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MHD</a:t>
                </a:r>
                <a:r>
                  <a:rPr lang="zh-CN" alt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</a:t>
                </a:r>
                <a:r>
                  <a:rPr lang="zh-CN" alt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zh-CN" altLang="en-US" sz="280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γ</m:t>
                    </m:r>
                    <m:r>
                      <m:rPr>
                        <m:nor/>
                      </m:rPr>
                      <a:rPr lang="en-US" altLang="zh-CN" sz="2800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=4/3</m:t>
                    </m:r>
                  </m:oMath>
                </a14:m>
                <a:r>
                  <a:rPr lang="zh-CN" alt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(relativistic</a:t>
                </a:r>
                <a:r>
                  <a:rPr lang="zh-CN" alt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gas)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altLang="zh-CN" sz="28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Dual</a:t>
                </a:r>
                <a:r>
                  <a:rPr lang="zh-CN" altLang="en-US" sz="28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energy</a:t>
                </a:r>
                <a:r>
                  <a:rPr lang="zh-CN" altLang="en-US" sz="28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formalism</a:t>
                </a:r>
                <a:r>
                  <a:rPr lang="zh-CN" altLang="en-US" sz="28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</a:t>
                </a:r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deal</a:t>
                </a:r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with</a:t>
                </a:r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low</a:t>
                </a:r>
                <a:r>
                  <a:rPr lang="zh-CN" altLang="en-US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zh-CN" alt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𝛽</m:t>
                    </m:r>
                    <m:r>
                      <a:rPr lang="zh-CN" altLang="en-US" sz="28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≡</m:t>
                    </m:r>
                    <m:f>
                      <m:fPr>
                        <m:type m:val="skw"/>
                        <m:ctrlPr>
                          <a:rPr lang="zh-CN" altLang="en-US" sz="2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28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𝑔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sz="280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zh-CN" sz="2800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sub>
                        </m:sSub>
                      </m:den>
                    </m:f>
                  </m:oMath>
                </a14:m>
                <a:r>
                  <a:rPr lang="zh-CN" alt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region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altLang="zh-CN" sz="28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altLang="zh-CN" sz="28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altLang="zh-CN" sz="28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BF91DE6-12ED-54A8-3DCC-D193424AC4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9733" y="1344153"/>
                <a:ext cx="5460083" cy="6184322"/>
              </a:xfrm>
              <a:prstGeom prst="rect">
                <a:avLst/>
              </a:prstGeom>
              <a:blipFill>
                <a:blip r:embed="rId3"/>
                <a:stretch>
                  <a:fillRect l="-2088" t="-1025" r="-1160" b="-615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Striped Right Arrow 12">
            <a:extLst>
              <a:ext uri="{FF2B5EF4-FFF2-40B4-BE49-F238E27FC236}">
                <a16:creationId xmlns:a16="http://schemas.microsoft.com/office/drawing/2014/main" id="{07F2B91D-DFF2-08FD-E4FB-DEC92C3019E5}"/>
              </a:ext>
            </a:extLst>
          </p:cNvPr>
          <p:cNvSpPr/>
          <p:nvPr/>
        </p:nvSpPr>
        <p:spPr>
          <a:xfrm rot="18263278">
            <a:off x="1376528" y="1713217"/>
            <a:ext cx="806115" cy="73490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triped Right Arrow 13">
            <a:extLst>
              <a:ext uri="{FF2B5EF4-FFF2-40B4-BE49-F238E27FC236}">
                <a16:creationId xmlns:a16="http://schemas.microsoft.com/office/drawing/2014/main" id="{370BF99D-0352-561F-CE2E-513900B7BA84}"/>
              </a:ext>
            </a:extLst>
          </p:cNvPr>
          <p:cNvSpPr/>
          <p:nvPr/>
        </p:nvSpPr>
        <p:spPr>
          <a:xfrm rot="19895751">
            <a:off x="2159523" y="2238117"/>
            <a:ext cx="806115" cy="73490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triped Right Arrow 14">
            <a:extLst>
              <a:ext uri="{FF2B5EF4-FFF2-40B4-BE49-F238E27FC236}">
                <a16:creationId xmlns:a16="http://schemas.microsoft.com/office/drawing/2014/main" id="{213BC6C1-E4E5-84A2-5273-46793B7D6A94}"/>
              </a:ext>
            </a:extLst>
          </p:cNvPr>
          <p:cNvSpPr/>
          <p:nvPr/>
        </p:nvSpPr>
        <p:spPr>
          <a:xfrm rot="2119388">
            <a:off x="1938026" y="3796542"/>
            <a:ext cx="806115" cy="73490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triped Right Arrow 15">
            <a:extLst>
              <a:ext uri="{FF2B5EF4-FFF2-40B4-BE49-F238E27FC236}">
                <a16:creationId xmlns:a16="http://schemas.microsoft.com/office/drawing/2014/main" id="{3DEBBFF0-CE4F-5E45-D694-70A987D028AE}"/>
              </a:ext>
            </a:extLst>
          </p:cNvPr>
          <p:cNvSpPr/>
          <p:nvPr/>
        </p:nvSpPr>
        <p:spPr>
          <a:xfrm rot="3683984">
            <a:off x="1315865" y="4280641"/>
            <a:ext cx="806115" cy="73490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図 6">
            <a:extLst>
              <a:ext uri="{FF2B5EF4-FFF2-40B4-BE49-F238E27FC236}">
                <a16:creationId xmlns:a16="http://schemas.microsoft.com/office/drawing/2014/main" id="{D19E83AD-4A30-24F5-63C3-78FAB6E9C0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873767"/>
            <a:ext cx="5164707" cy="512808"/>
          </a:xfrm>
          <a:prstGeom prst="rect">
            <a:avLst/>
          </a:prstGeom>
        </p:spPr>
      </p:pic>
      <p:pic>
        <p:nvPicPr>
          <p:cNvPr id="20" name="Picture 19" descr="A picture containing text&#10;&#10;Description automatically generate">
            <a:extLst>
              <a:ext uri="{FF2B5EF4-FFF2-40B4-BE49-F238E27FC236}">
                <a16:creationId xmlns:a16="http://schemas.microsoft.com/office/drawing/2014/main" id="{BFFCD341-48B0-F34F-C0FE-70CED3BA2D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9117" y="3936039"/>
            <a:ext cx="1629366" cy="476714"/>
          </a:xfrm>
          <a:prstGeom prst="rect">
            <a:avLst/>
          </a:prstGeom>
        </p:spPr>
      </p:pic>
      <p:pic>
        <p:nvPicPr>
          <p:cNvPr id="22" name="Picture 21" descr="A picture containing icon&#10;&#10;Description automatically generated">
            <a:extLst>
              <a:ext uri="{FF2B5EF4-FFF2-40B4-BE49-F238E27FC236}">
                <a16:creationId xmlns:a16="http://schemas.microsoft.com/office/drawing/2014/main" id="{8D953B30-D00B-1570-7B00-8D45CFA4C9D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36443" y="3910011"/>
            <a:ext cx="1879748" cy="54541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954C414-BB1A-8577-EA08-2337A68A43E0}"/>
              </a:ext>
            </a:extLst>
          </p:cNvPr>
          <p:cNvSpPr/>
          <p:nvPr/>
        </p:nvSpPr>
        <p:spPr>
          <a:xfrm>
            <a:off x="8634589" y="3936039"/>
            <a:ext cx="350329" cy="4438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C21493-E966-C236-83EA-A992418C3D65}"/>
              </a:ext>
            </a:extLst>
          </p:cNvPr>
          <p:cNvSpPr txBox="1"/>
          <p:nvPr/>
        </p:nvSpPr>
        <p:spPr>
          <a:xfrm>
            <a:off x="75207" y="43022"/>
            <a:ext cx="1560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JP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J005311-like object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F358472-B0B3-2835-13D8-E20A163FEA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ED4947-4605-E04C-A8A7-702EE2E6067B}" type="slidenum">
              <a:rPr lang="en-JP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6</a:t>
            </a:fld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/11</a:t>
            </a:r>
            <a:endParaRPr lang="en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714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hovpress" descr="rhovpress">
            <a:hlinkClick r:id="" action="ppaction://media"/>
            <a:extLst>
              <a:ext uri="{FF2B5EF4-FFF2-40B4-BE49-F238E27FC236}">
                <a16:creationId xmlns:a16="http://schemas.microsoft.com/office/drawing/2014/main" id="{F00A2A19-CFED-7124-7C22-774C5EB4E6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1065" t="6793" r="6974" b="1378"/>
          <a:stretch/>
        </p:blipFill>
        <p:spPr>
          <a:xfrm>
            <a:off x="142256" y="-67"/>
            <a:ext cx="9197789" cy="68700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E4A3B0-322F-E150-B9A4-863F614D1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748" y="74099"/>
            <a:ext cx="4305884" cy="763600"/>
          </a:xfrm>
        </p:spPr>
        <p:txBody>
          <a:bodyPr>
            <a:normAutofit fontScale="90000"/>
          </a:bodyPr>
          <a:lstStyle/>
          <a:p>
            <a:r>
              <a:rPr lang="en-US" altLang="zh-CN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Results:</a:t>
            </a:r>
            <a:r>
              <a:rPr lang="zh-CN" alt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Quasi-stationary</a:t>
            </a:r>
            <a:r>
              <a:rPr lang="zh-CN" alt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wind</a:t>
            </a:r>
            <a:r>
              <a:rPr lang="zh-CN" alt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solution </a:t>
            </a:r>
            <a:endParaRPr lang="en-US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EF3987C-C867-DC3F-7D99-3F3BBD874878}"/>
              </a:ext>
            </a:extLst>
          </p:cNvPr>
          <p:cNvSpPr/>
          <p:nvPr/>
        </p:nvSpPr>
        <p:spPr>
          <a:xfrm>
            <a:off x="8820672" y="2797307"/>
            <a:ext cx="571039" cy="125128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E3B60B0-5920-A360-48E1-6CCD93CE4602}"/>
                  </a:ext>
                </a:extLst>
              </p:cNvPr>
              <p:cNvSpPr txBox="1"/>
              <p:nvPr/>
            </p:nvSpPr>
            <p:spPr>
              <a:xfrm>
                <a:off x="9474387" y="2449850"/>
                <a:ext cx="2685527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Michel</a:t>
                </a:r>
                <a:r>
                  <a:rPr lang="zh-CN" altLang="en-US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velocity</a:t>
                </a:r>
                <a:r>
                  <a:rPr lang="en-US" altLang="zh-CN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zh-CN" alt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zh-CN" alt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</a:t>
                </a:r>
                <a:r>
                  <a:rPr lang="zh-CN" alt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classical</a:t>
                </a:r>
                <a:r>
                  <a:rPr lang="zh-CN" alt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Weber-Davis</a:t>
                </a:r>
                <a:r>
                  <a:rPr lang="zh-CN" altLang="en-US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stellar</a:t>
                </a:r>
                <a:r>
                  <a:rPr lang="zh-CN" altLang="en-US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wind</a:t>
                </a:r>
                <a:r>
                  <a:rPr lang="zh-CN" altLang="en-US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solution</a:t>
                </a:r>
                <a:r>
                  <a:rPr lang="en-US" altLang="zh-CN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zh-CN" alt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solar</a:t>
                </a:r>
                <a:r>
                  <a:rPr lang="zh-CN" alt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wind</a:t>
                </a:r>
                <a:r>
                  <a:rPr lang="zh-CN" alt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flow</a:t>
                </a:r>
                <a:r>
                  <a:rPr lang="zh-CN" alt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</a:t>
                </a:r>
                <a:r>
                  <a:rPr lang="zh-CN" alt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EQ</a:t>
                </a:r>
                <a:r>
                  <a:rPr lang="zh-CN" altLang="en-US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plane</a:t>
                </a:r>
                <a:r>
                  <a:rPr lang="zh-CN" alt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</a:t>
                </a:r>
                <a:r>
                  <a:rPr lang="zh-CN" alt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en-US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gradient/gravity/B</a:t>
                </a:r>
                <a:r>
                  <a:rPr lang="zh-CN" altLang="en-US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force</a:t>
                </a:r>
                <a:r>
                  <a:rPr lang="zh-CN" alt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(ideal</a:t>
                </a:r>
                <a:r>
                  <a:rPr lang="zh-CN" alt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MHD,</a:t>
                </a:r>
                <a:r>
                  <a:rPr lang="zh-CN" alt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polytrope</a:t>
                </a:r>
                <a:r>
                  <a:rPr lang="zh-CN" alt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EoS</a:t>
                </a:r>
                <a:r>
                  <a:rPr lang="en-US" altLang="zh-CN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JP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E3B60B0-5920-A360-48E1-6CCD93CE46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4387" y="2449850"/>
                <a:ext cx="2685527" cy="2031325"/>
              </a:xfrm>
              <a:prstGeom prst="rect">
                <a:avLst/>
              </a:prstGeom>
              <a:blipFill>
                <a:blip r:embed="rId6"/>
                <a:stretch>
                  <a:fillRect l="-1408" t="-1242" b="-3727"/>
                </a:stretch>
              </a:blipFill>
            </p:spPr>
            <p:txBody>
              <a:bodyPr/>
              <a:lstStyle/>
              <a:p>
                <a:r>
                  <a:rPr lang="en-JP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C6B7445-4843-F4D0-DB9C-63F9A6A331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ED4947-4605-E04C-A8A7-702EE2E6067B}" type="slidenum">
              <a:rPr lang="en-JP" smtClean="0"/>
              <a:pPr/>
              <a:t>7</a:t>
            </a:fld>
            <a:r>
              <a:rPr lang="en-US" altLang="zh-CN"/>
              <a:t>/11</a:t>
            </a:r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64256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0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6DC80ED-EFA8-0DF7-CDBA-A68A22D53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55" y="1106322"/>
            <a:ext cx="6120127" cy="52343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B80104-B93A-5AF7-51D3-1180D789B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6106" y="224845"/>
            <a:ext cx="6891580" cy="763600"/>
          </a:xfrm>
        </p:spPr>
        <p:txBody>
          <a:bodyPr>
            <a:normAutofit fontScale="90000"/>
          </a:bodyPr>
          <a:lstStyle/>
          <a:p>
            <a:r>
              <a:rPr lang="en-US" altLang="zh-CN" b="1" u="sng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Wind</a:t>
            </a:r>
            <a:r>
              <a:rPr lang="zh-CN" altLang="en-US" b="1" u="sng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u="sng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Terminal</a:t>
            </a:r>
            <a:r>
              <a:rPr lang="zh-CN" altLang="en-US" b="1" u="sng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u="sng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Velocity</a:t>
            </a:r>
            <a:endParaRPr lang="en-JP" b="1" u="sng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2EBD0-DA37-56BD-EB08-46614EC21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48509" y="1745699"/>
            <a:ext cx="5570622" cy="4555200"/>
          </a:xfrm>
        </p:spPr>
        <p:txBody>
          <a:bodyPr>
            <a:norm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variability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equatorial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plane: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magnetic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reconnection;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centrifugal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force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magnetic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tension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field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open/close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ea typeface="CMU SERIF ROMAN" panose="02000603000000000000" pitchFamily="2" charset="0"/>
              <a:cs typeface="Times New Roman" panose="02020603050405020304" pitchFamily="18" charset="0"/>
            </a:endParaRPr>
          </a:p>
          <a:p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Order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magnitude: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zh-CN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cm/s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Quite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fast!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(slightly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lower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observation;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outer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boundary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quite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small)</a:t>
            </a:r>
          </a:p>
          <a:p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Overall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isotropic: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nearly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spherical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nebula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shape?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4D4B20-7299-4A69-88B1-75308661D812}"/>
              </a:ext>
            </a:extLst>
          </p:cNvPr>
          <p:cNvSpPr/>
          <p:nvPr/>
        </p:nvSpPr>
        <p:spPr>
          <a:xfrm>
            <a:off x="3064085" y="5967663"/>
            <a:ext cx="535917" cy="3729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JP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726A5A-08C5-2FC3-9A8F-329D8A14A77A}"/>
              </a:ext>
            </a:extLst>
          </p:cNvPr>
          <p:cNvSpPr txBox="1"/>
          <p:nvPr/>
        </p:nvSpPr>
        <p:spPr>
          <a:xfrm>
            <a:off x="3009649" y="5931567"/>
            <a:ext cx="404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[s]</a:t>
            </a:r>
            <a:endParaRPr lang="en-JP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C4B63E-A519-E11F-02DB-BF0505AB365C}"/>
              </a:ext>
            </a:extLst>
          </p:cNvPr>
          <p:cNvSpPr txBox="1"/>
          <p:nvPr/>
        </p:nvSpPr>
        <p:spPr>
          <a:xfrm rot="16200000">
            <a:off x="105299" y="262653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MU Serif Roman" panose="02000603000000000000" pitchFamily="2" charset="0"/>
                <a:ea typeface="CMU Serif Roman" panose="02000603000000000000" pitchFamily="2" charset="0"/>
                <a:cs typeface="CMU Serif Roman" panose="02000603000000000000" pitchFamily="2" charset="0"/>
              </a:rPr>
              <a:t>[c]</a:t>
            </a:r>
            <a:endParaRPr lang="en-JP" dirty="0">
              <a:latin typeface="CMU Serif Roman" panose="02000603000000000000" pitchFamily="2" charset="0"/>
              <a:ea typeface="CMU Serif Roman" panose="02000603000000000000" pitchFamily="2" charset="0"/>
              <a:cs typeface="CMU Serif Roman" panose="02000603000000000000" pitchFamily="2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F71E3BA-187F-C9DF-0724-54111D8390F7}"/>
              </a:ext>
            </a:extLst>
          </p:cNvPr>
          <p:cNvCxnSpPr/>
          <p:nvPr/>
        </p:nvCxnSpPr>
        <p:spPr>
          <a:xfrm flipH="1" flipV="1">
            <a:off x="1864895" y="2122970"/>
            <a:ext cx="96252" cy="1089462"/>
          </a:xfrm>
          <a:prstGeom prst="straightConnector1">
            <a:avLst/>
          </a:prstGeom>
          <a:ln w="28575">
            <a:solidFill>
              <a:srgbClr val="C2421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7F128B9-AC36-3A9B-19D2-21DF22076750}"/>
              </a:ext>
            </a:extLst>
          </p:cNvPr>
          <p:cNvSpPr txBox="1"/>
          <p:nvPr/>
        </p:nvSpPr>
        <p:spPr>
          <a:xfrm>
            <a:off x="1532643" y="3212432"/>
            <a:ext cx="2293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ootlight MT Light" panose="0204060206030A020304" pitchFamily="18" charset="77"/>
                <a:cs typeface="Times New Roman" panose="02020603050405020304" pitchFamily="18" charset="0"/>
              </a:rPr>
              <a:t>P</a:t>
            </a:r>
            <a:r>
              <a:rPr lang="en-JP" dirty="0">
                <a:latin typeface="Footlight MT Light" panose="0204060206030A020304" pitchFamily="18" charset="77"/>
                <a:cs typeface="Times New Roman" panose="02020603050405020304" pitchFamily="18" charset="0"/>
              </a:rPr>
              <a:t>olar</a:t>
            </a:r>
            <a:r>
              <a:rPr lang="zh-CN" altLang="en-US" dirty="0">
                <a:latin typeface="Footlight MT Light" panose="0204060206030A020304" pitchFamily="18" charset="77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Footlight MT Light" panose="0204060206030A020304" pitchFamily="18" charset="77"/>
                <a:cs typeface="Times New Roman" panose="02020603050405020304" pitchFamily="18" charset="0"/>
              </a:rPr>
              <a:t>region:</a:t>
            </a:r>
            <a:r>
              <a:rPr lang="zh-CN" altLang="en-US" dirty="0">
                <a:latin typeface="Footlight MT Light" panose="0204060206030A020304" pitchFamily="18" charset="77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Footlight MT Light" panose="0204060206030A020304" pitchFamily="18" charset="77"/>
                <a:cs typeface="Times New Roman" panose="02020603050405020304" pitchFamily="18" charset="0"/>
              </a:rPr>
              <a:t>~</a:t>
            </a:r>
            <a:r>
              <a:rPr lang="zh-CN" altLang="en-US" dirty="0">
                <a:latin typeface="Footlight MT Light" panose="0204060206030A020304" pitchFamily="18" charset="77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highlight>
                  <a:srgbClr val="D34818"/>
                </a:highlight>
                <a:latin typeface="Footlight MT Light" panose="0204060206030A020304" pitchFamily="18" charset="77"/>
                <a:cs typeface="Times New Roman" panose="02020603050405020304" pitchFamily="18" charset="0"/>
              </a:rPr>
              <a:t>Parker</a:t>
            </a:r>
            <a:r>
              <a:rPr lang="zh-CN" altLang="en-US" dirty="0">
                <a:highlight>
                  <a:srgbClr val="D34818"/>
                </a:highlight>
                <a:latin typeface="Footlight MT Light" panose="0204060206030A020304" pitchFamily="18" charset="77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highlight>
                  <a:srgbClr val="D34818"/>
                </a:highlight>
                <a:latin typeface="Footlight MT Light" panose="0204060206030A020304" pitchFamily="18" charset="77"/>
                <a:cs typeface="Times New Roman" panose="02020603050405020304" pitchFamily="18" charset="0"/>
              </a:rPr>
              <a:t>wind</a:t>
            </a:r>
            <a:r>
              <a:rPr lang="zh-CN" altLang="en-US" dirty="0">
                <a:highlight>
                  <a:srgbClr val="D34818"/>
                </a:highlight>
                <a:latin typeface="Footlight MT Light" panose="0204060206030A020304" pitchFamily="18" charset="77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highlight>
                  <a:srgbClr val="D34818"/>
                </a:highlight>
                <a:latin typeface="Footlight MT Light" panose="0204060206030A020304" pitchFamily="18" charset="77"/>
                <a:cs typeface="Times New Roman" panose="02020603050405020304" pitchFamily="18" charset="0"/>
              </a:rPr>
              <a:t>solution</a:t>
            </a:r>
            <a:r>
              <a:rPr lang="zh-CN" altLang="en-US" dirty="0">
                <a:latin typeface="Footlight MT Light" panose="0204060206030A020304" pitchFamily="18" charset="77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Footlight MT Light" panose="0204060206030A020304" pitchFamily="18" charset="77"/>
                <a:cs typeface="Times New Roman" panose="02020603050405020304" pitchFamily="18" charset="0"/>
              </a:rPr>
              <a:t>(steady</a:t>
            </a:r>
            <a:r>
              <a:rPr lang="zh-CN" altLang="en-US" dirty="0">
                <a:latin typeface="Footlight MT Light" panose="0204060206030A020304" pitchFamily="18" charset="77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Footlight MT Light" panose="0204060206030A020304" pitchFamily="18" charset="77"/>
                <a:cs typeface="Times New Roman" panose="02020603050405020304" pitchFamily="18" charset="0"/>
              </a:rPr>
              <a:t>state</a:t>
            </a:r>
            <a:r>
              <a:rPr lang="zh-CN" altLang="en-US" dirty="0">
                <a:latin typeface="Footlight MT Light" panose="0204060206030A020304" pitchFamily="18" charset="77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Footlight MT Light" panose="0204060206030A020304" pitchFamily="18" charset="77"/>
                <a:cs typeface="Times New Roman" panose="02020603050405020304" pitchFamily="18" charset="0"/>
              </a:rPr>
              <a:t>solution</a:t>
            </a:r>
            <a:r>
              <a:rPr lang="zh-CN" altLang="en-US" dirty="0">
                <a:latin typeface="Footlight MT Light" panose="0204060206030A020304" pitchFamily="18" charset="77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Footlight MT Light" panose="0204060206030A020304" pitchFamily="18" charset="77"/>
                <a:cs typeface="Times New Roman" panose="02020603050405020304" pitchFamily="18" charset="0"/>
              </a:rPr>
              <a:t>of</a:t>
            </a:r>
            <a:r>
              <a:rPr lang="zh-CN" altLang="en-US" dirty="0">
                <a:latin typeface="Footlight MT Light" panose="0204060206030A020304" pitchFamily="18" charset="77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Footlight MT Light" panose="0204060206030A020304" pitchFamily="18" charset="77"/>
                <a:cs typeface="Times New Roman" panose="02020603050405020304" pitchFamily="18" charset="0"/>
              </a:rPr>
              <a:t>ideal</a:t>
            </a:r>
            <a:r>
              <a:rPr lang="zh-CN" altLang="en-US" dirty="0">
                <a:latin typeface="Footlight MT Light" panose="0204060206030A020304" pitchFamily="18" charset="77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Footlight MT Light" panose="0204060206030A020304" pitchFamily="18" charset="77"/>
                <a:cs typeface="Times New Roman" panose="02020603050405020304" pitchFamily="18" charset="0"/>
              </a:rPr>
              <a:t>MHD</a:t>
            </a:r>
            <a:r>
              <a:rPr lang="zh-CN" altLang="en-US" dirty="0">
                <a:latin typeface="Footlight MT Light" panose="0204060206030A020304" pitchFamily="18" charset="77"/>
                <a:cs typeface="Times New Roman" panose="02020603050405020304" pitchFamily="18" charset="0"/>
              </a:rPr>
              <a:t> </a:t>
            </a:r>
            <a:r>
              <a:rPr lang="en-US" altLang="zh-CN" dirty="0" err="1">
                <a:latin typeface="Footlight MT Light" panose="0204060206030A020304" pitchFamily="18" charset="77"/>
                <a:cs typeface="Times New Roman" panose="02020603050405020304" pitchFamily="18" charset="0"/>
              </a:rPr>
              <a:t>Eqs</a:t>
            </a:r>
            <a:r>
              <a:rPr lang="en-US" altLang="zh-CN" dirty="0">
                <a:latin typeface="Footlight MT Light" panose="0204060206030A020304" pitchFamily="18" charset="77"/>
                <a:cs typeface="Times New Roman" panose="02020603050405020304" pitchFamily="18" charset="0"/>
              </a:rPr>
              <a:t>.</a:t>
            </a:r>
            <a:r>
              <a:rPr lang="zh-CN" altLang="en-US" dirty="0">
                <a:latin typeface="Footlight MT Light" panose="0204060206030A020304" pitchFamily="18" charset="77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Footlight MT Light" panose="0204060206030A020304" pitchFamily="18" charset="77"/>
                <a:cs typeface="Times New Roman" panose="02020603050405020304" pitchFamily="18" charset="0"/>
              </a:rPr>
              <a:t>without</a:t>
            </a:r>
            <a:r>
              <a:rPr lang="zh-CN" altLang="en-US" dirty="0">
                <a:latin typeface="Footlight MT Light" panose="0204060206030A020304" pitchFamily="18" charset="77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Footlight MT Light" panose="0204060206030A020304" pitchFamily="18" charset="77"/>
                <a:cs typeface="Times New Roman" panose="02020603050405020304" pitchFamily="18" charset="0"/>
              </a:rPr>
              <a:t>considering</a:t>
            </a:r>
            <a:r>
              <a:rPr lang="zh-CN" altLang="en-US" dirty="0">
                <a:latin typeface="Footlight MT Light" panose="0204060206030A020304" pitchFamily="18" charset="77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Footlight MT Light" panose="0204060206030A020304" pitchFamily="18" charset="77"/>
                <a:cs typeface="Times New Roman" panose="02020603050405020304" pitchFamily="18" charset="0"/>
              </a:rPr>
              <a:t>effect</a:t>
            </a:r>
            <a:r>
              <a:rPr lang="zh-CN" altLang="en-US" dirty="0">
                <a:latin typeface="Footlight MT Light" panose="0204060206030A020304" pitchFamily="18" charset="77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Footlight MT Light" panose="0204060206030A020304" pitchFamily="18" charset="77"/>
                <a:cs typeface="Times New Roman" panose="02020603050405020304" pitchFamily="18" charset="0"/>
              </a:rPr>
              <a:t>of</a:t>
            </a:r>
            <a:r>
              <a:rPr lang="zh-CN" altLang="en-US" dirty="0">
                <a:latin typeface="Footlight MT Light" panose="0204060206030A020304" pitchFamily="18" charset="77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Footlight MT Light" panose="0204060206030A020304" pitchFamily="18" charset="77"/>
                <a:cs typeface="Times New Roman" panose="02020603050405020304" pitchFamily="18" charset="0"/>
              </a:rPr>
              <a:t>B</a:t>
            </a:r>
            <a:endParaRPr lang="en-JP" dirty="0">
              <a:latin typeface="Footlight MT Light" panose="0204060206030A020304" pitchFamily="18" charset="77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9FFA4A-E13B-5897-ED21-5E9678D893FC}"/>
              </a:ext>
            </a:extLst>
          </p:cNvPr>
          <p:cNvSpPr txBox="1"/>
          <p:nvPr/>
        </p:nvSpPr>
        <p:spPr>
          <a:xfrm>
            <a:off x="1747509" y="1429980"/>
            <a:ext cx="3332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i="1" dirty="0">
                <a:highlight>
                  <a:srgbClr val="80FFB4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Weber-Davis</a:t>
            </a:r>
            <a:r>
              <a:rPr lang="zh-CN" altLang="en-US" i="1" dirty="0">
                <a:highlight>
                  <a:srgbClr val="80FFB4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i="1" dirty="0">
                <a:highlight>
                  <a:srgbClr val="80FFB4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stellar</a:t>
            </a:r>
            <a:r>
              <a:rPr lang="zh-CN" altLang="en-US" i="1" dirty="0">
                <a:highlight>
                  <a:srgbClr val="80FFB4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i="1" dirty="0">
                <a:highlight>
                  <a:srgbClr val="80FFB4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wind</a:t>
            </a:r>
            <a:r>
              <a:rPr lang="zh-CN" altLang="en-US" i="1" dirty="0">
                <a:highlight>
                  <a:srgbClr val="80FFB4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i="1" dirty="0">
                <a:highlight>
                  <a:srgbClr val="80FFB4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solution</a:t>
            </a:r>
            <a:endParaRPr lang="en-JP" dirty="0">
              <a:highlight>
                <a:srgbClr val="80FFB4"/>
              </a:highlight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D9812FF-8274-C25F-A019-FB2FE5CEC6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ED4947-4605-E04C-A8A7-702EE2E6067B}" type="slidenum">
              <a:rPr lang="en-JP" smtClean="0"/>
              <a:pPr/>
              <a:t>8</a:t>
            </a:fld>
            <a:r>
              <a:rPr lang="en-US" altLang="zh-CN"/>
              <a:t>/11</a:t>
            </a:r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320982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A3A680-CF11-5E18-B2FA-0A20306B5B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000"/>
          <a:stretch/>
        </p:blipFill>
        <p:spPr>
          <a:xfrm>
            <a:off x="119820" y="278390"/>
            <a:ext cx="11952359" cy="4760912"/>
          </a:xfrm>
          <a:prstGeom prst="rect">
            <a:avLst/>
          </a:prstGeom>
        </p:spPr>
      </p:pic>
      <p:sp>
        <p:nvSpPr>
          <p:cNvPr id="4" name="Google Shape;179;p24">
            <a:extLst>
              <a:ext uri="{FF2B5EF4-FFF2-40B4-BE49-F238E27FC236}">
                <a16:creationId xmlns:a16="http://schemas.microsoft.com/office/drawing/2014/main" id="{872959DB-5E98-5004-E0AC-55CC5AA62A44}"/>
              </a:ext>
            </a:extLst>
          </p:cNvPr>
          <p:cNvSpPr txBox="1"/>
          <p:nvPr/>
        </p:nvSpPr>
        <p:spPr>
          <a:xfrm>
            <a:off x="1242637" y="1638274"/>
            <a:ext cx="4344465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4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Energy</a:t>
            </a:r>
            <a:r>
              <a:rPr lang="zh-CN" altLang="en-US" sz="24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" sz="24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flux at outer boundary (after integrated over solid angle)</a:t>
            </a:r>
            <a:r>
              <a:rPr lang="zh-CN" altLang="en-US" sz="24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~</a:t>
            </a:r>
            <a:r>
              <a:rPr lang="zh-CN" altLang="en-US" sz="24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10</a:t>
            </a:r>
            <a:r>
              <a:rPr lang="en-US" altLang="zh-CN" sz="2400" baseline="300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39</a:t>
            </a:r>
            <a:r>
              <a:rPr lang="zh-CN" altLang="en-US" sz="24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erg/s</a:t>
            </a:r>
            <a:endParaRPr sz="2400" dirty="0">
              <a:latin typeface="Times New Roman" panose="02020603050405020304" pitchFamily="18" charset="0"/>
              <a:ea typeface="CMU Serif Roman" panose="02000603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180;p24">
            <a:extLst>
              <a:ext uri="{FF2B5EF4-FFF2-40B4-BE49-F238E27FC236}">
                <a16:creationId xmlns:a16="http://schemas.microsoft.com/office/drawing/2014/main" id="{67AEFB1E-414F-D4F8-796E-947F8395240B}"/>
              </a:ext>
            </a:extLst>
          </p:cNvPr>
          <p:cNvSpPr txBox="1"/>
          <p:nvPr/>
        </p:nvSpPr>
        <p:spPr>
          <a:xfrm>
            <a:off x="7411922" y="1638274"/>
            <a:ext cx="4365141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Mass flux at outer boundary </a:t>
            </a:r>
            <a:r>
              <a:rPr lang="en" sz="2400" dirty="0">
                <a:solidFill>
                  <a:schemeClr val="dk1"/>
                </a:solidFill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(after integrated over solid angle)</a:t>
            </a:r>
            <a:endParaRPr sz="2400" dirty="0">
              <a:solidFill>
                <a:schemeClr val="dk1"/>
              </a:solidFill>
              <a:latin typeface="Times New Roman" panose="02020603050405020304" pitchFamily="18" charset="0"/>
              <a:ea typeface="CMU Serif Roman" panose="02000603000000000000" pitchFamily="2" charset="0"/>
              <a:cs typeface="Times New Roman" panose="02020603050405020304" pitchFamily="18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4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~</a:t>
            </a:r>
            <a:r>
              <a:rPr lang="zh-CN" altLang="en-US" sz="24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3</a:t>
            </a:r>
            <a:r>
              <a:rPr lang="zh-CN" altLang="en-US" sz="24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x</a:t>
            </a:r>
            <a:r>
              <a:rPr lang="zh-CN" altLang="en-US" sz="24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10</a:t>
            </a:r>
            <a:r>
              <a:rPr lang="en-US" altLang="zh-CN" sz="2400" baseline="300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-6</a:t>
            </a:r>
            <a:r>
              <a:rPr lang="zh-CN" altLang="en-US" sz="24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M</a:t>
            </a:r>
            <a:r>
              <a:rPr lang="en-US" altLang="zh-CN" sz="2400" baseline="-25000" dirty="0" err="1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sun</a:t>
            </a:r>
            <a:r>
              <a:rPr lang="en-US" altLang="zh-CN" sz="24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/</a:t>
            </a:r>
            <a:r>
              <a:rPr lang="en-US" altLang="zh-CN" sz="2400" dirty="0" err="1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yr</a:t>
            </a:r>
            <a:endParaRPr sz="2400" dirty="0">
              <a:latin typeface="Times New Roman" panose="02020603050405020304" pitchFamily="18" charset="0"/>
              <a:ea typeface="CMU Serif Roman" panose="02000603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1EFE2E-EB33-79C2-6190-9AEF60004CDD}"/>
              </a:ext>
            </a:extLst>
          </p:cNvPr>
          <p:cNvSpPr txBox="1"/>
          <p:nvPr/>
        </p:nvSpPr>
        <p:spPr>
          <a:xfrm>
            <a:off x="1287378" y="5230144"/>
            <a:ext cx="96172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Time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variability:</a:t>
            </a:r>
            <a:r>
              <a:rPr lang="zh-CN" altLang="en-US" sz="24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similar</a:t>
            </a: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to</a:t>
            </a: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the</a:t>
            </a: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so-called</a:t>
            </a: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“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slingshot prominence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”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 in the context of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solar</a:t>
            </a: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MHD</a:t>
            </a:r>
            <a:r>
              <a:rPr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study</a:t>
            </a:r>
            <a:r>
              <a:rPr lang="en-US" altLang="zh-CN" sz="24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.</a:t>
            </a:r>
            <a:r>
              <a:rPr lang="zh-CN" altLang="en-US" sz="24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=&gt;</a:t>
            </a:r>
            <a:r>
              <a:rPr lang="zh-CN" altLang="en-US" sz="24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imprints</a:t>
            </a:r>
            <a:r>
              <a:rPr lang="zh-CN" altLang="en-US" sz="24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on</a:t>
            </a:r>
            <a:r>
              <a:rPr lang="zh-CN" altLang="en-US" sz="24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associated</a:t>
            </a:r>
            <a:r>
              <a:rPr lang="zh-CN" altLang="en-US" sz="24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ea typeface="CMU Serif Roman" panose="02000603000000000000" pitchFamily="2" charset="0"/>
                <a:cs typeface="Times New Roman" panose="02020603050405020304" pitchFamily="18" charset="0"/>
              </a:rPr>
              <a:t>nebula </a:t>
            </a:r>
            <a:endParaRPr lang="en-JP" sz="2400" dirty="0">
              <a:latin typeface="Gill Sans MT" panose="020B0502020104020203" pitchFamily="34" charset="77"/>
              <a:ea typeface="CMU Serif Roman" panose="02000603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00A5FAB-92F6-7601-3C7C-154BC5A7A039}"/>
              </a:ext>
            </a:extLst>
          </p:cNvPr>
          <p:cNvCxnSpPr/>
          <p:nvPr/>
        </p:nvCxnSpPr>
        <p:spPr>
          <a:xfrm>
            <a:off x="8807116" y="469232"/>
            <a:ext cx="0" cy="95049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9376E18-82AB-17FE-17EE-4E67D1FBB1A6}"/>
              </a:ext>
            </a:extLst>
          </p:cNvPr>
          <p:cNvCxnSpPr/>
          <p:nvPr/>
        </p:nvCxnSpPr>
        <p:spPr>
          <a:xfrm>
            <a:off x="9308432" y="469232"/>
            <a:ext cx="0" cy="95049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3F16DCB-FF8C-5A32-7116-B1999DEBE442}"/>
              </a:ext>
            </a:extLst>
          </p:cNvPr>
          <p:cNvCxnSpPr/>
          <p:nvPr/>
        </p:nvCxnSpPr>
        <p:spPr>
          <a:xfrm>
            <a:off x="8807116" y="1323474"/>
            <a:ext cx="501316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75EC489-123E-F512-E2F2-5186EB560F9C}"/>
              </a:ext>
            </a:extLst>
          </p:cNvPr>
          <p:cNvSpPr txBox="1"/>
          <p:nvPr/>
        </p:nvSpPr>
        <p:spPr>
          <a:xfrm>
            <a:off x="8824004" y="926877"/>
            <a:ext cx="445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</a:t>
            </a:r>
            <a:endParaRPr lang="en-JP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9E21AA6-F906-EAEE-1F43-A9394A1D2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1ED4947-4605-E04C-A8A7-702EE2E6067B}" type="slidenum">
              <a:rPr lang="en-JP" smtClean="0"/>
              <a:pPr/>
              <a:t>9</a:t>
            </a:fld>
            <a:r>
              <a:rPr lang="en-US" altLang="zh-CN"/>
              <a:t>/11</a:t>
            </a:r>
            <a:endParaRPr lang="en-JP" dirty="0"/>
          </a:p>
        </p:txBody>
      </p:sp>
    </p:spTree>
    <p:extLst>
      <p:ext uri="{BB962C8B-B14F-4D97-AF65-F5344CB8AC3E}">
        <p14:creationId xmlns:p14="http://schemas.microsoft.com/office/powerpoint/2010/main" val="126131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2060</TotalTime>
  <Words>1159</Words>
  <Application>Microsoft Macintosh PowerPoint</Application>
  <PresentationFormat>Widescreen</PresentationFormat>
  <Paragraphs>141</Paragraphs>
  <Slides>14</Slides>
  <Notes>6</Notes>
  <HiddenSlides>3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</vt:lpstr>
      <vt:lpstr>Cambria Math</vt:lpstr>
      <vt:lpstr>CMU SERIF ROMAN</vt:lpstr>
      <vt:lpstr>CMU SERIF ROMAN</vt:lpstr>
      <vt:lpstr>Footlight MT Light</vt:lpstr>
      <vt:lpstr>Gill Sans</vt:lpstr>
      <vt:lpstr>Gill Sans MT</vt:lpstr>
      <vt:lpstr>Times New Roman</vt:lpstr>
      <vt:lpstr>Office Theme</vt:lpstr>
      <vt:lpstr>Study on the magnetized wind from white dwarfs  </vt:lpstr>
      <vt:lpstr>Highly magnetized and fast spinning White dwarf (WD)</vt:lpstr>
      <vt:lpstr>e.g., IRAS 00500+6713</vt:lpstr>
      <vt:lpstr>PowerPoint Presentation</vt:lpstr>
      <vt:lpstr>Wind property &lt;= Magnetosphere condition</vt:lpstr>
      <vt:lpstr>Physical Picture</vt:lpstr>
      <vt:lpstr>Results: Quasi-stationary wind solution </vt:lpstr>
      <vt:lpstr>Wind Terminal Velocity</vt:lpstr>
      <vt:lpstr>PowerPoint Presentation</vt:lpstr>
      <vt:lpstr>PowerPoint Presentation</vt:lpstr>
      <vt:lpstr>Take-out message</vt:lpstr>
      <vt:lpstr>Backup slides</vt:lpstr>
      <vt:lpstr>As the source of cosmic ray?</vt:lpstr>
      <vt:lpstr>Numerical Setting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ZHONG　Yici</dc:creator>
  <cp:lastModifiedBy>zhong-yici@g.ecc.u-tokyo.ac.jp</cp:lastModifiedBy>
  <cp:revision>80</cp:revision>
  <dcterms:created xsi:type="dcterms:W3CDTF">2022-06-28T05:53:03Z</dcterms:created>
  <dcterms:modified xsi:type="dcterms:W3CDTF">2022-08-02T13:46:24Z</dcterms:modified>
</cp:coreProperties>
</file>