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2" r:id="rId1"/>
  </p:sldMasterIdLst>
  <p:notesMasterIdLst>
    <p:notesMasterId r:id="rId16"/>
  </p:notesMasterIdLst>
  <p:sldIdLst>
    <p:sldId id="257" r:id="rId2"/>
    <p:sldId id="258" r:id="rId3"/>
    <p:sldId id="260" r:id="rId4"/>
    <p:sldId id="309" r:id="rId5"/>
    <p:sldId id="293" r:id="rId6"/>
    <p:sldId id="294" r:id="rId7"/>
    <p:sldId id="310" r:id="rId8"/>
    <p:sldId id="311" r:id="rId9"/>
    <p:sldId id="296" r:id="rId10"/>
    <p:sldId id="314" r:id="rId11"/>
    <p:sldId id="312" r:id="rId12"/>
    <p:sldId id="313" r:id="rId13"/>
    <p:sldId id="315" r:id="rId14"/>
    <p:sldId id="30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3747E-42DD-4B31-ABDC-8312F4309162}" type="datetimeFigureOut">
              <a:rPr lang="en-ZA" smtClean="0"/>
              <a:t>2022/08/05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81D541-FBB0-4F8F-9C78-740B2AD113F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86715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9183140-7F24-49B5-B7A9-03B914911686}" type="datetime1">
              <a:rPr lang="en-ZA" smtClean="0"/>
              <a:t>2022/08/05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smtClean="0"/>
              <a:t>Slide: </a:t>
            </a: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87408-018E-4B96-944A-9FD7807CC08E}" type="slidenum">
              <a:rPr lang="en-ZA" smtClean="0"/>
              <a:t>‹#›</a:t>
            </a:fld>
            <a:endParaRPr lang="en-Z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556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71F36-3F53-4751-B618-3128DFC4F055}" type="datetime1">
              <a:rPr lang="en-ZA" smtClean="0"/>
              <a:t>2022/08/05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smtClean="0"/>
              <a:t>Slide: </a:t>
            </a: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87408-018E-4B96-944A-9FD7807CC08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6264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F615E-CD22-45C8-A796-AD45D2E9CF82}" type="datetime1">
              <a:rPr lang="en-ZA" smtClean="0"/>
              <a:t>2022/08/05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smtClean="0"/>
              <a:t>Slide: </a:t>
            </a: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87408-018E-4B96-944A-9FD7807CC08E}" type="slidenum">
              <a:rPr lang="en-ZA" smtClean="0"/>
              <a:t>‹#›</a:t>
            </a:fld>
            <a:endParaRPr lang="en-ZA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696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32687"/>
          <a:stretch>
            <a:fillRect/>
          </a:stretch>
        </p:blipFill>
        <p:spPr bwMode="auto">
          <a:xfrm rot="10800000" flipH="1" flipV="1">
            <a:off x="7122584" y="1588"/>
            <a:ext cx="5069416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/>
          <p:nvPr userDrawn="1"/>
        </p:nvSpPr>
        <p:spPr>
          <a:xfrm flipV="1">
            <a:off x="3581401" y="3176"/>
            <a:ext cx="6297084" cy="6848475"/>
          </a:xfrm>
          <a:custGeom>
            <a:avLst/>
            <a:gdLst>
              <a:gd name="connsiteX0" fmla="*/ 0 w 2696655"/>
              <a:gd name="connsiteY0" fmla="*/ 0 h 6858000"/>
              <a:gd name="connsiteX1" fmla="*/ 2696655 w 2696655"/>
              <a:gd name="connsiteY1" fmla="*/ 0 h 6858000"/>
              <a:gd name="connsiteX2" fmla="*/ 2696655 w 2696655"/>
              <a:gd name="connsiteY2" fmla="*/ 6858000 h 6858000"/>
              <a:gd name="connsiteX3" fmla="*/ 0 w 2696655"/>
              <a:gd name="connsiteY3" fmla="*/ 6858000 h 6858000"/>
              <a:gd name="connsiteX4" fmla="*/ 0 w 2696655"/>
              <a:gd name="connsiteY4" fmla="*/ 0 h 6858000"/>
              <a:gd name="connsiteX0-1" fmla="*/ 0 w 4723417"/>
              <a:gd name="connsiteY0-2" fmla="*/ 0 h 6867427"/>
              <a:gd name="connsiteX1-3" fmla="*/ 2696655 w 4723417"/>
              <a:gd name="connsiteY1-4" fmla="*/ 0 h 6867427"/>
              <a:gd name="connsiteX2-5" fmla="*/ 4723417 w 4723417"/>
              <a:gd name="connsiteY2-6" fmla="*/ 6867427 h 6867427"/>
              <a:gd name="connsiteX3-7" fmla="*/ 0 w 4723417"/>
              <a:gd name="connsiteY3-8" fmla="*/ 6858000 h 6867427"/>
              <a:gd name="connsiteX4-9" fmla="*/ 0 w 4723417"/>
              <a:gd name="connsiteY4-10" fmla="*/ 0 h 68674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723417" h="6867427">
                <a:moveTo>
                  <a:pt x="0" y="0"/>
                </a:moveTo>
                <a:lnTo>
                  <a:pt x="2696655" y="0"/>
                </a:lnTo>
                <a:lnTo>
                  <a:pt x="4723417" y="68674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en-US" sz="1300">
              <a:solidFill>
                <a:schemeClr val="tx1"/>
              </a:solidFill>
              <a:ea typeface="等线" charset="0"/>
              <a:cs typeface="等线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996767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1555" y="3325468"/>
            <a:ext cx="7431464" cy="917592"/>
          </a:xfrm>
        </p:spPr>
        <p:txBody>
          <a:bodyPr anchor="b">
            <a:normAutofit/>
          </a:bodyPr>
          <a:lstStyle>
            <a:lvl1pPr algn="l">
              <a:defRPr sz="2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1555" y="4375041"/>
            <a:ext cx="7431464" cy="819133"/>
          </a:xfrm>
        </p:spPr>
        <p:txBody>
          <a:bodyPr/>
          <a:lstStyle>
            <a:lvl1pPr marL="0" indent="0" algn="l">
              <a:buNone/>
              <a:defRPr sz="1800" b="0" i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50909" y="5650976"/>
            <a:ext cx="6426593" cy="820765"/>
          </a:xfrm>
        </p:spPr>
        <p:txBody>
          <a:bodyPr>
            <a:noAutofit/>
          </a:bodyPr>
          <a:lstStyle>
            <a:lvl1pPr marL="0" indent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900">
                <a:latin typeface="Arial" charset="0"/>
                <a:ea typeface="Arial" charset="0"/>
                <a:cs typeface="Arial" charset="0"/>
              </a:defRPr>
            </a:lvl2pPr>
            <a:lvl3pPr marL="685800" indent="0">
              <a:buNone/>
              <a:defRPr sz="900">
                <a:latin typeface="Arial" charset="0"/>
                <a:ea typeface="Arial" charset="0"/>
                <a:cs typeface="Arial" charset="0"/>
              </a:defRPr>
            </a:lvl3pPr>
            <a:lvl4pPr marL="1028700" indent="0">
              <a:buNone/>
              <a:defRPr sz="900">
                <a:latin typeface="Arial" charset="0"/>
                <a:ea typeface="Arial" charset="0"/>
                <a:cs typeface="Arial" charset="0"/>
              </a:defRPr>
            </a:lvl4pPr>
            <a:lvl5pPr marL="1371600" indent="0">
              <a:buNone/>
              <a:defRPr sz="9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3987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E5EA3-EDAD-4D90-AEC8-7E2614264288}" type="datetime1">
              <a:rPr lang="en-ZA" smtClean="0"/>
              <a:t>2022/08/05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434" y="6470704"/>
            <a:ext cx="5901459" cy="274320"/>
          </a:xfrm>
        </p:spPr>
        <p:txBody>
          <a:bodyPr/>
          <a:lstStyle/>
          <a:p>
            <a:r>
              <a:rPr lang="en-ZA" smtClean="0"/>
              <a:t>Slide: </a:t>
            </a: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61576" y="6470704"/>
            <a:ext cx="973667" cy="274320"/>
          </a:xfrm>
        </p:spPr>
        <p:txBody>
          <a:bodyPr/>
          <a:lstStyle/>
          <a:p>
            <a:r>
              <a:rPr lang="en-ZA" dirty="0" smtClean="0"/>
              <a:t>Slide </a:t>
            </a:r>
            <a:fld id="{59387408-018E-4B96-944A-9FD7807CC08E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41877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598EA-A8EE-4656-8EB4-480CDEC182E3}" type="datetime1">
              <a:rPr lang="en-ZA" smtClean="0"/>
              <a:t>2022/08/05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smtClean="0"/>
              <a:t>Slide: </a:t>
            </a: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87408-018E-4B96-944A-9FD7807CC08E}" type="slidenum">
              <a:rPr lang="en-ZA" smtClean="0"/>
              <a:t>‹#›</a:t>
            </a:fld>
            <a:endParaRPr lang="en-Z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306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7602A-ACFB-435D-B0EF-622E3DFA755D}" type="datetime1">
              <a:rPr lang="en-ZA" smtClean="0"/>
              <a:t>2022/08/05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3434" y="6470704"/>
            <a:ext cx="5901459" cy="274320"/>
          </a:xfrm>
        </p:spPr>
        <p:txBody>
          <a:bodyPr/>
          <a:lstStyle/>
          <a:p>
            <a:r>
              <a:rPr lang="en-ZA" smtClean="0"/>
              <a:t>Slide: </a:t>
            </a:r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34893" y="6470704"/>
            <a:ext cx="973667" cy="274320"/>
          </a:xfrm>
        </p:spPr>
        <p:txBody>
          <a:bodyPr/>
          <a:lstStyle/>
          <a:p>
            <a:r>
              <a:rPr lang="en-ZA" dirty="0" smtClean="0"/>
              <a:t>Slide: </a:t>
            </a:r>
            <a:fld id="{59387408-018E-4B96-944A-9FD7807CC08E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53420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27062-5279-4795-8765-AF08DD92E927}" type="datetime1">
              <a:rPr lang="en-ZA" smtClean="0"/>
              <a:t>2022/08/05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smtClean="0"/>
              <a:t>Slide: </a:t>
            </a:r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87408-018E-4B96-944A-9FD7807CC08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5051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D2FA-F39E-4555-9EF2-1D81A738E648}" type="datetime1">
              <a:rPr lang="en-ZA" smtClean="0"/>
              <a:t>2022/08/05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smtClean="0"/>
              <a:t>Slide: </a:t>
            </a:r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87408-018E-4B96-944A-9FD7807CC08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09433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7F3DC-7174-46CB-A72F-B6D7C1957B6F}" type="datetime1">
              <a:rPr lang="en-ZA" smtClean="0"/>
              <a:t>2022/08/05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smtClean="0"/>
              <a:t>Slide: </a:t>
            </a:r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87408-018E-4B96-944A-9FD7807CC08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37434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85D2B-73F2-4028-A323-23AC1080D600}" type="datetime1">
              <a:rPr lang="en-ZA" smtClean="0"/>
              <a:t>2022/08/05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smtClean="0"/>
              <a:t>Slide: </a:t>
            </a:r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87408-018E-4B96-944A-9FD7807CC08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78299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682D4-98B9-4F68-8493-5519EE9BC52B}" type="datetime1">
              <a:rPr lang="en-ZA" smtClean="0"/>
              <a:t>2022/08/05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smtClean="0"/>
              <a:t>Slide: </a:t>
            </a:r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87408-018E-4B96-944A-9FD7807CC08E}" type="slidenum">
              <a:rPr lang="en-ZA" smtClean="0"/>
              <a:t>‹#›</a:t>
            </a:fld>
            <a:endParaRPr lang="en-Z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795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42346CC-44D6-40F9-B313-C6BF68929B3D}" type="datetime1">
              <a:rPr lang="en-ZA" smtClean="0"/>
              <a:t>2022/08/05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en-ZA" smtClean="0"/>
              <a:t>Slide: </a:t>
            </a: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9387408-018E-4B96-944A-9FD7807CC08E}" type="slidenum">
              <a:rPr lang="en-ZA" smtClean="0"/>
              <a:t>‹#›</a:t>
            </a:fld>
            <a:endParaRPr lang="en-ZA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8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757" y="-1"/>
            <a:ext cx="4906784" cy="6994187"/>
          </a:xfrm>
          <a:prstGeom prst="rect">
            <a:avLst/>
          </a:prstGeom>
        </p:spPr>
      </p:pic>
      <p:sp>
        <p:nvSpPr>
          <p:cNvPr id="5121" name="Title 1"/>
          <p:cNvSpPr>
            <a:spLocks noGrp="1" noChangeArrowheads="1"/>
          </p:cNvSpPr>
          <p:nvPr>
            <p:ph type="ctrTitle"/>
          </p:nvPr>
        </p:nvSpPr>
        <p:spPr>
          <a:xfrm>
            <a:off x="912496" y="2898371"/>
            <a:ext cx="5573713" cy="915987"/>
          </a:xfrm>
        </p:spPr>
        <p:txBody>
          <a:bodyPr>
            <a:normAutofit fontScale="90000"/>
          </a:bodyPr>
          <a:lstStyle/>
          <a:p>
            <a:pPr>
              <a:lnSpc>
                <a:spcPct val="85000"/>
              </a:lnSpc>
            </a:pPr>
            <a:r>
              <a:rPr lang="en-US" cap="all" spc="-1" dirty="0" smtClean="0">
                <a:solidFill>
                  <a:schemeClr val="tx1"/>
                </a:solidFill>
                <a:latin typeface="Century Schoolbook"/>
              </a:rPr>
              <a:t>Shaken, not stirred: Test particles in Binary-black-hole mergers</a:t>
            </a:r>
            <a:endParaRPr lang="en-US" spc="-1" dirty="0">
              <a:solidFill>
                <a:schemeClr val="tx1"/>
              </a:solidFill>
              <a:latin typeface="Corbel"/>
            </a:endParaRPr>
          </a:p>
        </p:txBody>
      </p:sp>
      <p:sp>
        <p:nvSpPr>
          <p:cNvPr id="3076" name="Subtitle 2"/>
          <p:cNvSpPr>
            <a:spLocks noGrp="1" noChangeArrowheads="1"/>
          </p:cNvSpPr>
          <p:nvPr>
            <p:ph type="subTitle" idx="1"/>
          </p:nvPr>
        </p:nvSpPr>
        <p:spPr>
          <a:xfrm>
            <a:off x="919455" y="4755417"/>
            <a:ext cx="5573713" cy="370240"/>
          </a:xfrm>
        </p:spPr>
        <p:txBody>
          <a:bodyPr/>
          <a:lstStyle/>
          <a:p>
            <a:pPr eaLnBrk="1" hangingPunct="1"/>
            <a:r>
              <a:rPr lang="en-US" altLang="en-US" i="0" dirty="0" smtClean="0">
                <a:solidFill>
                  <a:srgbClr val="404040"/>
                </a:solidFill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Pieter vd Merwe</a:t>
            </a:r>
          </a:p>
        </p:txBody>
      </p:sp>
      <p:sp>
        <p:nvSpPr>
          <p:cNvPr id="3077" name="Text Placeholder 23"/>
          <p:cNvSpPr>
            <a:spLocks noGrp="1" noChangeArrowheads="1"/>
          </p:cNvSpPr>
          <p:nvPr>
            <p:ph type="body" sz="quarter" idx="10"/>
          </p:nvPr>
        </p:nvSpPr>
        <p:spPr>
          <a:xfrm>
            <a:off x="912495" y="5125657"/>
            <a:ext cx="5573713" cy="1012657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ZA" sz="1400" i="1" spc="-1" dirty="0" smtClean="0">
                <a:solidFill>
                  <a:schemeClr val="tx1"/>
                </a:solidFill>
                <a:latin typeface="Corbel"/>
              </a:rPr>
              <a:t>Supervisor</a:t>
            </a:r>
            <a:r>
              <a:rPr lang="en-ZA" sz="1400" spc="-1" dirty="0">
                <a:solidFill>
                  <a:schemeClr val="tx1"/>
                </a:solidFill>
                <a:latin typeface="Corbel"/>
              </a:rPr>
              <a:t>: </a:t>
            </a:r>
            <a:r>
              <a:rPr lang="en-ZA" sz="1400" spc="-1" dirty="0" err="1" smtClean="0">
                <a:solidFill>
                  <a:schemeClr val="tx1"/>
                </a:solidFill>
                <a:latin typeface="Corbel"/>
              </a:rPr>
              <a:t>Prof.</a:t>
            </a:r>
            <a:r>
              <a:rPr lang="en-ZA" sz="1400" spc="-1" dirty="0" smtClean="0">
                <a:solidFill>
                  <a:schemeClr val="tx1"/>
                </a:solidFill>
                <a:latin typeface="Corbel"/>
              </a:rPr>
              <a:t> </a:t>
            </a:r>
            <a:r>
              <a:rPr lang="en-ZA" sz="1400" spc="-1" dirty="0">
                <a:solidFill>
                  <a:schemeClr val="tx1"/>
                </a:solidFill>
                <a:latin typeface="Corbel"/>
              </a:rPr>
              <a:t>M</a:t>
            </a:r>
            <a:r>
              <a:rPr lang="en-ZA" sz="1400" spc="-1" dirty="0" smtClean="0">
                <a:solidFill>
                  <a:schemeClr val="tx1"/>
                </a:solidFill>
                <a:latin typeface="Corbel"/>
              </a:rPr>
              <a:t>. Boettcher</a:t>
            </a:r>
            <a:endParaRPr lang="en-ZA" sz="1400" spc="-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190" y="821261"/>
            <a:ext cx="2562635" cy="6208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2495" y="4368698"/>
            <a:ext cx="4781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North-West University Centre for Space Research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3" y="357380"/>
            <a:ext cx="3959807" cy="154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7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>
                <a:solidFill>
                  <a:srgbClr val="7030A0"/>
                </a:solidFill>
              </a:rPr>
              <a:t>Building the model</a:t>
            </a:r>
            <a:br>
              <a:rPr lang="en-ZA" dirty="0" smtClean="0">
                <a:solidFill>
                  <a:srgbClr val="7030A0"/>
                </a:solidFill>
              </a:rPr>
            </a:br>
            <a:r>
              <a:rPr lang="en-ZA" sz="3200" dirty="0" smtClean="0">
                <a:solidFill>
                  <a:srgbClr val="7030A0"/>
                </a:solidFill>
              </a:rPr>
              <a:t>Calculating the SED</a:t>
            </a:r>
            <a:endParaRPr lang="en-ZA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876293"/>
            <a:ext cx="9720073" cy="4300670"/>
          </a:xfrm>
        </p:spPr>
        <p:txBody>
          <a:bodyPr>
            <a:normAutofit/>
          </a:bodyPr>
          <a:lstStyle/>
          <a:p>
            <a:pPr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ZA" dirty="0" smtClean="0"/>
              <a:t>SED </a:t>
            </a:r>
            <a:r>
              <a:rPr lang="en-ZA" dirty="0" smtClean="0"/>
              <a:t>of each particle in the system is calculated by </a:t>
            </a: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Ø"/>
            </a:pPr>
            <a:endParaRPr lang="en-ZA" dirty="0"/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Ø"/>
            </a:pPr>
            <a:endParaRPr lang="en-ZA" dirty="0" smtClean="0"/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ZA" dirty="0" smtClean="0"/>
              <a:t> A non-uniform Fourier transform is applied to the components of the acceleration parallel and perpendicular to the direction of motion using the </a:t>
            </a:r>
            <a:r>
              <a:rPr lang="en-ZA" dirty="0" err="1" smtClean="0"/>
              <a:t>fiNUFFT</a:t>
            </a:r>
            <a:r>
              <a:rPr lang="en-ZA" dirty="0" smtClean="0"/>
              <a:t> library.</a:t>
            </a: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ZA" dirty="0" smtClean="0"/>
              <a:t>Total </a:t>
            </a:r>
            <a:r>
              <a:rPr lang="en-ZA" dirty="0" smtClean="0"/>
              <a:t>SED from the system is calculated from:</a:t>
            </a: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Ø"/>
            </a:pPr>
            <a:endParaRPr lang="en-ZA" dirty="0" smtClean="0"/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US" dirty="0"/>
              <a:t>Due to variable lengths of the generated </a:t>
            </a:r>
            <a:r>
              <a:rPr lang="en-US" dirty="0" smtClean="0"/>
              <a:t>data, </a:t>
            </a:r>
            <a:r>
              <a:rPr lang="en-US" dirty="0"/>
              <a:t>it is necessary to use cubic </a:t>
            </a:r>
            <a:r>
              <a:rPr lang="en-US" dirty="0" smtClean="0"/>
              <a:t>spline methods </a:t>
            </a:r>
            <a:r>
              <a:rPr lang="en-US" dirty="0"/>
              <a:t>to calculate the total SED.</a:t>
            </a:r>
            <a:r>
              <a:rPr lang="en-ZA" dirty="0" smtClean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4" y="6176963"/>
            <a:ext cx="2242489" cy="543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08" y="5882368"/>
            <a:ext cx="2196591" cy="85906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87408-018E-4B96-944A-9FD7807CC08E}" type="slidenum">
              <a:rPr lang="en-ZA" smtClean="0"/>
              <a:t>10</a:t>
            </a:fld>
            <a:endParaRPr lang="en-Z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5"/>
          <a:stretch/>
        </p:blipFill>
        <p:spPr>
          <a:xfrm>
            <a:off x="3398112" y="2117239"/>
            <a:ext cx="4554600" cy="11117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68"/>
          <a:stretch/>
        </p:blipFill>
        <p:spPr>
          <a:xfrm>
            <a:off x="5930385" y="3931808"/>
            <a:ext cx="4231986" cy="947698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smtClean="0"/>
              <a:t>Slide: 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4336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16" y="946379"/>
            <a:ext cx="6581318" cy="493598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4" y="6176963"/>
            <a:ext cx="2242489" cy="543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08" y="5882368"/>
            <a:ext cx="2196591" cy="85906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87408-018E-4B96-944A-9FD7807CC08E}" type="slidenum">
              <a:rPr lang="en-ZA" smtClean="0"/>
              <a:t>11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smtClean="0"/>
              <a:t>Slide: </a:t>
            </a:r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903" y="776571"/>
            <a:ext cx="4592022" cy="1019951"/>
          </a:xfrm>
        </p:spPr>
        <p:txBody>
          <a:bodyPr>
            <a:normAutofit fontScale="90000"/>
          </a:bodyPr>
          <a:lstStyle/>
          <a:p>
            <a:r>
              <a:rPr lang="en-ZA" sz="4800" dirty="0" smtClean="0">
                <a:solidFill>
                  <a:srgbClr val="7030A0"/>
                </a:solidFill>
              </a:rPr>
              <a:t>Example </a:t>
            </a:r>
            <a:r>
              <a:rPr lang="en-ZA" sz="4800" dirty="0" smtClean="0">
                <a:solidFill>
                  <a:srgbClr val="7030A0"/>
                </a:solidFill>
              </a:rPr>
              <a:t>trajectories</a:t>
            </a:r>
            <a:endParaRPr lang="en-ZA" sz="44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716281" y="1984683"/>
                <a:ext cx="4754880" cy="3445111"/>
              </a:xfrm>
              <a:prstGeom prst="rect">
                <a:avLst/>
              </a:prstGeom>
            </p:spPr>
            <p:txBody>
              <a:bodyPr vert="horz" lIns="45720" tIns="45720" rIns="45720" bIns="45720" rtlCol="0" anchor="ctr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16000">
                  <a:lnSpc>
                    <a:spcPct val="150000"/>
                  </a:lnSpc>
                  <a:spcAft>
                    <a:spcPts val="800"/>
                  </a:spcAft>
                  <a:buClr>
                    <a:srgbClr val="7030A0"/>
                  </a:buClr>
                  <a:buFont typeface="Arial" panose="020B0604020202020204" pitchFamily="34" charset="0"/>
                  <a:buChar char="•"/>
                </a:pPr>
                <a:r>
                  <a:rPr lang="en-ZA" dirty="0" smtClean="0"/>
                  <a:t> BBH separation: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A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ZA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ZA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ZA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ZA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ZA" dirty="0"/>
              </a:p>
              <a:p>
                <a:pPr marL="216000">
                  <a:lnSpc>
                    <a:spcPct val="150000"/>
                  </a:lnSpc>
                  <a:spcAft>
                    <a:spcPts val="800"/>
                  </a:spcAft>
                  <a:buClr>
                    <a:srgbClr val="7030A0"/>
                  </a:buClr>
                  <a:buFont typeface="Arial" panose="020B0604020202020204" pitchFamily="34" charset="0"/>
                  <a:buChar char="•"/>
                </a:pPr>
                <a:r>
                  <a:rPr lang="en-ZA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ZA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ZA" i="1" smtClean="0">
                        <a:latin typeface="Cambria Math" panose="02040503050406030204" pitchFamily="18" charset="0"/>
                      </a:rPr>
                      <m:t>: 30</m:t>
                    </m:r>
                    <m:sSub>
                      <m:sSubPr>
                        <m:ctrlPr>
                          <a:rPr lang="en-ZA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ZA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ZA" i="1" dirty="0" smtClean="0">
                  <a:latin typeface="Cambria Math" panose="02040503050406030204" pitchFamily="18" charset="0"/>
                </a:endParaRPr>
              </a:p>
              <a:p>
                <a:pPr marL="216000">
                  <a:lnSpc>
                    <a:spcPct val="150000"/>
                  </a:lnSpc>
                  <a:spcAft>
                    <a:spcPts val="800"/>
                  </a:spcAft>
                  <a:buClr>
                    <a:srgbClr val="7030A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ZA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ZA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ZA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ZA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ZA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ZA" i="1" smtClean="0">
                        <a:latin typeface="Cambria Math" panose="02040503050406030204" pitchFamily="18" charset="0"/>
                      </a:rPr>
                      <m:t>5</m:t>
                    </m:r>
                    <m:sSub>
                      <m:sSub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ZA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ZA" dirty="0" smtClean="0"/>
              </a:p>
              <a:p>
                <a:pPr marL="216000">
                  <a:lnSpc>
                    <a:spcPct val="150000"/>
                  </a:lnSpc>
                  <a:spcAft>
                    <a:spcPts val="800"/>
                  </a:spcAft>
                  <a:buClr>
                    <a:srgbClr val="7030A0"/>
                  </a:buClr>
                  <a:buFont typeface="Arial" panose="020B0604020202020204" pitchFamily="34" charset="0"/>
                  <a:buChar char="•"/>
                </a:pPr>
                <a:r>
                  <a:rPr lang="en-ZA" dirty="0"/>
                  <a:t> </a:t>
                </a:r>
                <a:r>
                  <a:rPr lang="en-ZA" dirty="0" smtClean="0"/>
                  <a:t>50 Particles </a:t>
                </a:r>
                <a:r>
                  <a:rPr lang="en-ZA" dirty="0" smtClean="0"/>
                  <a:t>Randomly distributed</a:t>
                </a:r>
              </a:p>
            </p:txBody>
          </p:sp>
        </mc:Choice>
        <mc:Fallback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1" y="1984683"/>
                <a:ext cx="4754880" cy="34451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607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128" y="1646213"/>
            <a:ext cx="5648206" cy="423615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4" y="6176963"/>
            <a:ext cx="2242489" cy="543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08" y="5882368"/>
            <a:ext cx="2196591" cy="85906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87408-018E-4B96-944A-9FD7807CC08E}" type="slidenum">
              <a:rPr lang="en-ZA" smtClean="0"/>
              <a:t>12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smtClean="0"/>
              <a:t>Slide: </a:t>
            </a:r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180" y="659125"/>
            <a:ext cx="10754014" cy="1019951"/>
          </a:xfrm>
        </p:spPr>
        <p:txBody>
          <a:bodyPr>
            <a:normAutofit/>
          </a:bodyPr>
          <a:lstStyle/>
          <a:p>
            <a:r>
              <a:rPr lang="en-ZA" sz="4800" dirty="0" smtClean="0">
                <a:solidFill>
                  <a:srgbClr val="7030A0"/>
                </a:solidFill>
              </a:rPr>
              <a:t>Example speed and acceleration components </a:t>
            </a:r>
            <a:endParaRPr lang="en-ZA" sz="4400" dirty="0">
              <a:solidFill>
                <a:srgbClr val="7030A0"/>
              </a:solidFill>
            </a:endParaRPr>
          </a:p>
        </p:txBody>
      </p:sp>
      <p:pic>
        <p:nvPicPr>
          <p:cNvPr id="9" name="Content Placeholder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22" y="1646212"/>
            <a:ext cx="5648206" cy="423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2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16" y="946379"/>
            <a:ext cx="6581318" cy="493598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4" y="6176963"/>
            <a:ext cx="2242489" cy="543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08" y="5882368"/>
            <a:ext cx="2196591" cy="85906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87408-018E-4B96-944A-9FD7807CC08E}" type="slidenum">
              <a:rPr lang="en-ZA" smtClean="0"/>
              <a:t>13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 smtClean="0"/>
              <a:t>Slide: </a:t>
            </a:r>
            <a:endParaRPr lang="en-Z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903" y="776571"/>
            <a:ext cx="4592022" cy="1019951"/>
          </a:xfrm>
        </p:spPr>
        <p:txBody>
          <a:bodyPr>
            <a:normAutofit/>
          </a:bodyPr>
          <a:lstStyle/>
          <a:p>
            <a:r>
              <a:rPr lang="en-ZA" sz="4800" dirty="0" smtClean="0">
                <a:solidFill>
                  <a:srgbClr val="7030A0"/>
                </a:solidFill>
              </a:rPr>
              <a:t>Example </a:t>
            </a:r>
            <a:r>
              <a:rPr lang="en-ZA" sz="4800" dirty="0" smtClean="0">
                <a:solidFill>
                  <a:srgbClr val="7030A0"/>
                </a:solidFill>
              </a:rPr>
              <a:t>SED</a:t>
            </a:r>
            <a:endParaRPr lang="en-ZA" sz="44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716281" y="1984683"/>
                <a:ext cx="4754880" cy="3445111"/>
              </a:xfrm>
              <a:prstGeom prst="rect">
                <a:avLst/>
              </a:prstGeom>
            </p:spPr>
            <p:txBody>
              <a:bodyPr vert="horz" lIns="45720" tIns="45720" rIns="45720" bIns="45720" rtlCol="0" anchor="ctr">
                <a:normAutofit fontScale="92500"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16000">
                  <a:lnSpc>
                    <a:spcPct val="150000"/>
                  </a:lnSpc>
                  <a:spcAft>
                    <a:spcPts val="800"/>
                  </a:spcAft>
                  <a:buClr>
                    <a:srgbClr val="7030A0"/>
                  </a:buClr>
                  <a:buFont typeface="Arial" panose="020B0604020202020204" pitchFamily="34" charset="0"/>
                  <a:buChar char="•"/>
                </a:pPr>
                <a:r>
                  <a:rPr lang="en-ZA" dirty="0" smtClean="0"/>
                  <a:t> BBH separation: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A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ZA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ZA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ZA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ZA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ZA" dirty="0"/>
              </a:p>
              <a:p>
                <a:pPr marL="216000">
                  <a:lnSpc>
                    <a:spcPct val="150000"/>
                  </a:lnSpc>
                  <a:spcAft>
                    <a:spcPts val="800"/>
                  </a:spcAft>
                  <a:buClr>
                    <a:srgbClr val="7030A0"/>
                  </a:buClr>
                  <a:buFont typeface="Arial" panose="020B0604020202020204" pitchFamily="34" charset="0"/>
                  <a:buChar char="•"/>
                </a:pPr>
                <a:r>
                  <a:rPr lang="en-ZA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ZA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ZA" i="1" smtClean="0">
                        <a:latin typeface="Cambria Math" panose="02040503050406030204" pitchFamily="18" charset="0"/>
                      </a:rPr>
                      <m:t>: 30</m:t>
                    </m:r>
                    <m:sSub>
                      <m:sSubPr>
                        <m:ctrlPr>
                          <a:rPr lang="en-ZA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ZA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ZA" i="1" dirty="0" smtClean="0">
                  <a:latin typeface="Cambria Math" panose="02040503050406030204" pitchFamily="18" charset="0"/>
                </a:endParaRPr>
              </a:p>
              <a:p>
                <a:pPr marL="216000">
                  <a:lnSpc>
                    <a:spcPct val="150000"/>
                  </a:lnSpc>
                  <a:spcAft>
                    <a:spcPts val="800"/>
                  </a:spcAft>
                  <a:buClr>
                    <a:srgbClr val="7030A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ZA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ZA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ZA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ZA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ZA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ZA" i="1" smtClean="0">
                        <a:latin typeface="Cambria Math" panose="02040503050406030204" pitchFamily="18" charset="0"/>
                      </a:rPr>
                      <m:t>5</m:t>
                    </m:r>
                    <m:sSub>
                      <m:sSub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ZA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ZA" dirty="0" smtClean="0"/>
              </a:p>
              <a:p>
                <a:pPr marL="216000">
                  <a:lnSpc>
                    <a:spcPct val="150000"/>
                  </a:lnSpc>
                  <a:spcAft>
                    <a:spcPts val="800"/>
                  </a:spcAft>
                  <a:buClr>
                    <a:srgbClr val="7030A0"/>
                  </a:buClr>
                  <a:buFont typeface="Arial" panose="020B0604020202020204" pitchFamily="34" charset="0"/>
                  <a:buChar char="•"/>
                </a:pPr>
                <a:r>
                  <a:rPr lang="en-ZA" dirty="0"/>
                  <a:t> </a:t>
                </a:r>
                <a:r>
                  <a:rPr lang="en-ZA" dirty="0" smtClean="0"/>
                  <a:t>50 Particles </a:t>
                </a:r>
                <a:r>
                  <a:rPr lang="en-ZA" dirty="0" smtClean="0"/>
                  <a:t>Randomly </a:t>
                </a:r>
                <a:r>
                  <a:rPr lang="en-ZA" dirty="0" smtClean="0"/>
                  <a:t>distributed</a:t>
                </a:r>
              </a:p>
              <a:p>
                <a:pPr marL="216000">
                  <a:lnSpc>
                    <a:spcPct val="150000"/>
                  </a:lnSpc>
                  <a:spcAft>
                    <a:spcPts val="800"/>
                  </a:spcAft>
                  <a:buClr>
                    <a:srgbClr val="7030A0"/>
                  </a:buClr>
                  <a:buFont typeface="Arial" panose="020B0604020202020204" pitchFamily="34" charset="0"/>
                  <a:buChar char="•"/>
                </a:pPr>
                <a:r>
                  <a:rPr lang="en-ZA" dirty="0"/>
                  <a:t> </a:t>
                </a:r>
                <a:r>
                  <a:rPr lang="en-ZA" dirty="0" smtClean="0"/>
                  <a:t>Steep drop-off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ZA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ZA" i="1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ZA" b="0" i="1" smtClean="0">
                        <a:latin typeface="Cambria Math" panose="02040503050406030204" pitchFamily="18" charset="0"/>
                      </a:rPr>
                      <m:t>𝐻𝑧</m:t>
                    </m:r>
                  </m:oMath>
                </a14:m>
                <a:endParaRPr lang="en-ZA" dirty="0" smtClean="0"/>
              </a:p>
            </p:txBody>
          </p:sp>
        </mc:Choice>
        <mc:Fallback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1" y="1984683"/>
                <a:ext cx="4754880" cy="3445111"/>
              </a:xfrm>
              <a:prstGeom prst="rect">
                <a:avLst/>
              </a:prstGeom>
              <a:blipFill>
                <a:blip r:embed="rId5"/>
                <a:stretch>
                  <a:fillRect b="-159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69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142729" y="191452"/>
            <a:ext cx="1810672" cy="5588376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 2"/>
          <p:cNvSpPr/>
          <p:nvPr/>
        </p:nvSpPr>
        <p:spPr>
          <a:xfrm>
            <a:off x="4362993" y="400594"/>
            <a:ext cx="1628503" cy="5481774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/>
          <p:cNvSpPr/>
          <p:nvPr/>
        </p:nvSpPr>
        <p:spPr>
          <a:xfrm rot="5400000">
            <a:off x="7485905" y="3244021"/>
            <a:ext cx="1628503" cy="5481774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280" y="588785"/>
            <a:ext cx="9720072" cy="1499616"/>
          </a:xfrm>
        </p:spPr>
        <p:txBody>
          <a:bodyPr/>
          <a:lstStyle/>
          <a:p>
            <a:r>
              <a:rPr lang="en-ZA" dirty="0" smtClean="0">
                <a:solidFill>
                  <a:srgbClr val="7030A0"/>
                </a:solidFill>
              </a:rPr>
              <a:t>Final </a:t>
            </a:r>
            <a:r>
              <a:rPr lang="en-ZA" dirty="0" smtClean="0">
                <a:solidFill>
                  <a:srgbClr val="7030A0"/>
                </a:solidFill>
              </a:rPr>
              <a:t>remarks and caveats </a:t>
            </a:r>
            <a:endParaRPr lang="en-ZA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4" y="6176963"/>
            <a:ext cx="2242489" cy="543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08" y="5882368"/>
            <a:ext cx="2196591" cy="85906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16280" y="1984683"/>
            <a:ext cx="10239741" cy="3445111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7460" indent="-342900">
              <a:lnSpc>
                <a:spcPct val="150000"/>
              </a:lnSpc>
              <a:spcAft>
                <a:spcPts val="800"/>
              </a:spcAft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ZA" dirty="0" smtClean="0">
                <a:latin typeface="Cambria Math" panose="02040503050406030204" pitchFamily="18" charset="0"/>
              </a:rPr>
              <a:t>This is a very naïve, single particle approach simulation.</a:t>
            </a:r>
          </a:p>
          <a:p>
            <a:pPr marL="467460" indent="-342900">
              <a:lnSpc>
                <a:spcPct val="150000"/>
              </a:lnSpc>
              <a:spcAft>
                <a:spcPts val="800"/>
              </a:spcAft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ZA" dirty="0" smtClean="0">
                <a:latin typeface="Cambria Math" panose="02040503050406030204" pitchFamily="18" charset="0"/>
              </a:rPr>
              <a:t>It is expected that EM fields will dominate over gravitational effects in these systems.</a:t>
            </a:r>
          </a:p>
          <a:p>
            <a:pPr marL="467460" indent="-342900">
              <a:lnSpc>
                <a:spcPct val="150000"/>
              </a:lnSpc>
              <a:spcAft>
                <a:spcPts val="800"/>
              </a:spcAft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ZA" dirty="0" smtClean="0">
                <a:latin typeface="Cambria Math" panose="02040503050406030204" pitchFamily="18" charset="0"/>
              </a:rPr>
              <a:t>More work still needs to be done to determine how much of the predicted spectrum could actually be </a:t>
            </a:r>
            <a:r>
              <a:rPr lang="en-ZA" smtClean="0">
                <a:latin typeface="Cambria Math" panose="02040503050406030204" pitchFamily="18" charset="0"/>
              </a:rPr>
              <a:t>detected.</a:t>
            </a:r>
            <a:endParaRPr lang="en-ZA" dirty="0" smtClean="0">
              <a:latin typeface="Cambria Math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 rot="5400000">
            <a:off x="7228113" y="-2442833"/>
            <a:ext cx="1628503" cy="5481774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87408-018E-4B96-944A-9FD7807CC08E}" type="slidenum">
              <a:rPr lang="en-ZA" smtClean="0"/>
              <a:t>14</a:t>
            </a:fld>
            <a:endParaRPr lang="en-ZA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smtClean="0"/>
              <a:t>Slide: 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749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6000" dirty="0" smtClean="0">
                <a:solidFill>
                  <a:srgbClr val="7030A0"/>
                </a:solidFill>
                <a:latin typeface="CMSS17"/>
              </a:rPr>
              <a:t>Aims</a:t>
            </a:r>
            <a:endParaRPr lang="en-ZA" sz="6000" dirty="0">
              <a:solidFill>
                <a:srgbClr val="7030A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>
              <a:spcBef>
                <a:spcPts val="0"/>
              </a:spcBef>
            </a:pPr>
            <a:r>
              <a:rPr lang="en-US" sz="2400" dirty="0" smtClean="0"/>
              <a:t>To </a:t>
            </a:r>
            <a:r>
              <a:rPr lang="en-US" dirty="0"/>
              <a:t>develop exploratory code to simulate the acceleration and spectral energy</a:t>
            </a:r>
          </a:p>
          <a:p>
            <a:pPr indent="0">
              <a:spcBef>
                <a:spcPts val="0"/>
              </a:spcBef>
            </a:pPr>
            <a:r>
              <a:rPr lang="en-US" dirty="0"/>
              <a:t>distribution of any resulting EM-radiation from charged particles</a:t>
            </a:r>
          </a:p>
          <a:p>
            <a:pPr indent="0">
              <a:spcBef>
                <a:spcPts val="0"/>
              </a:spcBef>
            </a:pPr>
            <a:r>
              <a:rPr lang="en-US" dirty="0"/>
              <a:t>accelerated only due to gravity in </a:t>
            </a:r>
            <a:r>
              <a:rPr lang="en-US" dirty="0" err="1" smtClean="0"/>
              <a:t>inspiraling</a:t>
            </a:r>
            <a:r>
              <a:rPr lang="en-US" dirty="0" smtClean="0"/>
              <a:t> </a:t>
            </a:r>
            <a:r>
              <a:rPr lang="en-US" dirty="0"/>
              <a:t>binary black hole (BBH)</a:t>
            </a:r>
          </a:p>
          <a:p>
            <a:pPr indent="0">
              <a:spcBef>
                <a:spcPts val="0"/>
              </a:spcBef>
            </a:pPr>
            <a:r>
              <a:rPr lang="en-ZA" dirty="0"/>
              <a:t>merger environments</a:t>
            </a:r>
            <a:r>
              <a:rPr lang="en-ZA" dirty="0" smtClean="0"/>
              <a:t>.</a:t>
            </a:r>
          </a:p>
          <a:p>
            <a:pPr indent="0">
              <a:spcBef>
                <a:spcPts val="0"/>
              </a:spcBef>
              <a:buNone/>
            </a:pPr>
            <a:endParaRPr lang="en-ZA" dirty="0"/>
          </a:p>
          <a:p>
            <a:pPr indent="0">
              <a:spcBef>
                <a:spcPts val="0"/>
              </a:spcBef>
              <a:buNone/>
            </a:pPr>
            <a:r>
              <a:rPr lang="en-ZA" dirty="0" smtClean="0"/>
              <a:t>Simplifying assumptions?</a:t>
            </a:r>
            <a:endParaRPr lang="en-US" sz="2400" dirty="0" smtClean="0"/>
          </a:p>
          <a:p>
            <a:pPr lvl="1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/>
              <a:t>Eccentricity of the BBH orbits are </a:t>
            </a:r>
            <a:r>
              <a:rPr lang="en-US" dirty="0" smtClean="0"/>
              <a:t>circular</a:t>
            </a:r>
          </a:p>
          <a:p>
            <a:pPr lvl="1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/>
              <a:t>The BHs are non-rotating and uncharged</a:t>
            </a:r>
          </a:p>
          <a:p>
            <a:pPr lvl="1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The orbits of </a:t>
            </a:r>
            <a:r>
              <a:rPr lang="en-US" dirty="0"/>
              <a:t>the BHs </a:t>
            </a:r>
            <a:r>
              <a:rPr lang="en-US" dirty="0" smtClean="0"/>
              <a:t>are </a:t>
            </a:r>
            <a:r>
              <a:rPr lang="en-US" dirty="0"/>
              <a:t>determined using </a:t>
            </a:r>
            <a:r>
              <a:rPr lang="en-US" dirty="0" smtClean="0"/>
              <a:t>a 1</a:t>
            </a:r>
            <a:r>
              <a:rPr lang="en-US" baseline="30000" dirty="0" smtClean="0"/>
              <a:t>st</a:t>
            </a:r>
            <a:r>
              <a:rPr lang="en-US" dirty="0" smtClean="0"/>
              <a:t> order PN </a:t>
            </a:r>
            <a:r>
              <a:rPr lang="en-US" dirty="0" smtClean="0"/>
              <a:t>effective </a:t>
            </a:r>
            <a:r>
              <a:rPr lang="en-US" dirty="0"/>
              <a:t>one-body </a:t>
            </a:r>
            <a:r>
              <a:rPr lang="en-US" dirty="0" smtClean="0"/>
              <a:t>problem</a:t>
            </a:r>
          </a:p>
          <a:p>
            <a:pPr lvl="1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Low particle density close to stellar mass BBH (accretion disk dynamics can be neglected)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4" y="6176963"/>
            <a:ext cx="2242489" cy="543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08" y="5882368"/>
            <a:ext cx="2196591" cy="8590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87408-018E-4B96-944A-9FD7807CC08E}" type="slidenum">
              <a:rPr lang="en-ZA" smtClean="0"/>
              <a:t>2</a:t>
            </a:fld>
            <a:endParaRPr lang="en-Z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smtClean="0"/>
              <a:t>Slide: 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5586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>
                <a:solidFill>
                  <a:srgbClr val="7030A0"/>
                </a:solidFill>
              </a:rPr>
              <a:t>Building the model</a:t>
            </a:r>
            <a:br>
              <a:rPr lang="en-ZA" dirty="0" smtClean="0">
                <a:solidFill>
                  <a:srgbClr val="7030A0"/>
                </a:solidFill>
              </a:rPr>
            </a:br>
            <a:r>
              <a:rPr lang="en-ZA" sz="3200" dirty="0" smtClean="0">
                <a:solidFill>
                  <a:srgbClr val="7030A0"/>
                </a:solidFill>
              </a:rPr>
              <a:t>What do we need?</a:t>
            </a:r>
            <a:endParaRPr lang="en-ZA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buClr>
                    <a:srgbClr val="7030A0"/>
                  </a:buClr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Some Newtonian-like potential to determine the dynamics of the particle</a:t>
                </a:r>
              </a:p>
              <a:p>
                <a:pPr lvl="2">
                  <a:buClr>
                    <a:srgbClr val="7030A0"/>
                  </a:buClr>
                  <a:buFont typeface="Wingdings" panose="05000000000000000000" pitchFamily="2" charset="2"/>
                  <a:buChar char="Ø"/>
                </a:pPr>
                <a:r>
                  <a:rPr lang="en-US" sz="2000" dirty="0" err="1" smtClean="0"/>
                  <a:t>Paczynski</a:t>
                </a:r>
                <a:r>
                  <a:rPr lang="en-US" sz="2000" dirty="0" smtClean="0"/>
                  <a:t>-Wiita potential</a:t>
                </a:r>
              </a:p>
              <a:p>
                <a:pPr lvl="2">
                  <a:buClr>
                    <a:srgbClr val="7030A0"/>
                  </a:buClr>
                  <a:buFont typeface="Wingdings" panose="05000000000000000000" pitchFamily="2" charset="2"/>
                  <a:buChar char="Ø"/>
                </a:pPr>
                <a:r>
                  <a:rPr lang="en-US" sz="2000" dirty="0" smtClean="0"/>
                  <a:t>BHs are in motion =&gt; Potentials evaluated at retarded position</a:t>
                </a:r>
              </a:p>
              <a:p>
                <a:pPr lvl="2">
                  <a:buClr>
                    <a:srgbClr val="7030A0"/>
                  </a:buClr>
                  <a:buFont typeface="Wingdings" panose="05000000000000000000" pitchFamily="2" charset="2"/>
                  <a:buChar char="Ø"/>
                </a:pPr>
                <a:r>
                  <a:rPr lang="en-US" sz="2000" dirty="0" smtClean="0"/>
                  <a:t>Time dependent positions of BHs</a:t>
                </a:r>
                <a:endParaRPr lang="en-US" dirty="0" smtClean="0"/>
              </a:p>
              <a:p>
                <a:pPr>
                  <a:buClr>
                    <a:srgbClr val="7030A0"/>
                  </a:buClr>
                  <a:buFont typeface="Wingdings" panose="05000000000000000000" pitchFamily="2" charset="2"/>
                  <a:buChar char="Ø"/>
                </a:pPr>
                <a:r>
                  <a:rPr lang="en-ZA" dirty="0" smtClean="0"/>
                  <a:t>Momentum and Force equations with which to model the dynamics of the particles</a:t>
                </a:r>
              </a:p>
              <a:p>
                <a:pPr>
                  <a:buClr>
                    <a:srgbClr val="7030A0"/>
                  </a:buClr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Numerical solver to calculate the Dynamics ODEs</a:t>
                </a:r>
              </a:p>
              <a:p>
                <a:pPr>
                  <a:buClr>
                    <a:srgbClr val="7030A0"/>
                  </a:buClr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A way to calculate the SED from the Numerically calculated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ZA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dirty="0" smtClean="0"/>
                  <a:t>-components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29" t="-1818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4" y="6176963"/>
            <a:ext cx="2242489" cy="543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08" y="5882368"/>
            <a:ext cx="2196591" cy="85906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87408-018E-4B96-944A-9FD7807CC08E}" type="slidenum">
              <a:rPr lang="en-ZA" smtClean="0"/>
              <a:t>3</a:t>
            </a:fld>
            <a:endParaRPr lang="en-Z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smtClean="0"/>
              <a:t>Slide: 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6133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>
                <a:solidFill>
                  <a:srgbClr val="7030A0"/>
                </a:solidFill>
              </a:rPr>
              <a:t>Building the model</a:t>
            </a:r>
            <a:br>
              <a:rPr lang="en-ZA" dirty="0" smtClean="0">
                <a:solidFill>
                  <a:srgbClr val="7030A0"/>
                </a:solidFill>
              </a:rPr>
            </a:br>
            <a:r>
              <a:rPr lang="en-ZA" sz="3200" dirty="0" err="1">
                <a:solidFill>
                  <a:srgbClr val="7030A0"/>
                </a:solidFill>
              </a:rPr>
              <a:t>Paczynski</a:t>
            </a:r>
            <a:r>
              <a:rPr lang="en-ZA" sz="3200" dirty="0">
                <a:solidFill>
                  <a:srgbClr val="7030A0"/>
                </a:solidFill>
              </a:rPr>
              <a:t>-Wiita Potential</a:t>
            </a:r>
            <a:endParaRPr lang="en-ZA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dirty="0" smtClean="0"/>
                  <a:t>For a preliminary look at the possible accelerations of test particles in a BBH system</a:t>
                </a:r>
                <a:r>
                  <a:rPr lang="en-US" dirty="0"/>
                  <a:t>, we </a:t>
                </a:r>
                <a:r>
                  <a:rPr lang="en-US" dirty="0" smtClean="0"/>
                  <a:t>use </a:t>
                </a:r>
                <a:r>
                  <a:rPr lang="en-US" dirty="0"/>
                  <a:t>the pseudo-Newtonian </a:t>
                </a:r>
                <a:r>
                  <a:rPr lang="en-US" dirty="0" err="1"/>
                  <a:t>Paczynski</a:t>
                </a:r>
                <a:r>
                  <a:rPr lang="en-US" dirty="0"/>
                  <a:t>-Wiita potential</a:t>
                </a:r>
                <a:r>
                  <a:rPr lang="en-US" dirty="0" smtClean="0"/>
                  <a:t>:</a:t>
                </a:r>
                <a:endParaRPr lang="en-ZA" dirty="0" smtClean="0"/>
              </a:p>
              <a:p>
                <a:pPr marL="0" indent="0" algn="ctr">
                  <a:buNone/>
                </a:pPr>
                <a:endParaRPr lang="en-ZA" b="0" i="1" dirty="0" smtClean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ZA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ZA" b="0" i="1" smtClean="0">
                              <a:latin typeface="Cambria Math" panose="02040503050406030204" pitchFamily="18" charset="0"/>
                            </a:rPr>
                            <m:t>𝑃𝑊</m:t>
                          </m:r>
                        </m:sub>
                      </m:sSub>
                      <m:r>
                        <a:rPr lang="en-ZA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ZA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ZA" b="0" i="1" smtClean="0"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r>
                            <a:rPr lang="en-ZA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ZA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Z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ZA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en-ZA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ZA" i="0">
                          <a:latin typeface="Cambria Math" panose="02040503050406030204" pitchFamily="18" charset="0"/>
                        </a:rPr>
                        <m:t>with</m:t>
                      </m:r>
                      <m:r>
                        <a:rPr lang="en-ZA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Z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ZA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ZA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ZA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ZA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Z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ZA" b="0" i="1" smtClean="0"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en-ZA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ZA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ZA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ZA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ZA" b="0" dirty="0" smtClean="0"/>
              </a:p>
              <a:p>
                <a:pPr>
                  <a:buClr>
                    <a:srgbClr val="7030A0"/>
                  </a:buClr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Exactly reproduces the position of marginally bound and marginally stable circular orbit &amp; form of the </a:t>
                </a:r>
                <a:r>
                  <a:rPr lang="en-US" dirty="0" err="1" smtClean="0"/>
                  <a:t>Keplerian</a:t>
                </a:r>
                <a:r>
                  <a:rPr lang="en-US" dirty="0" smtClean="0"/>
                  <a:t> angular momentum of a Schwarzschild BH</a:t>
                </a:r>
              </a:p>
              <a:p>
                <a:pPr>
                  <a:buClr>
                    <a:srgbClr val="7030A0"/>
                  </a:buClr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Orbits are expected to be more chaotic than fully relativistic case for radii&lt;</a:t>
                </a:r>
                <a14:m>
                  <m:oMath xmlns:m="http://schemas.openxmlformats.org/officeDocument/2006/math">
                    <m:r>
                      <a:rPr lang="en-ZA" b="0" i="1" smtClean="0">
                        <a:latin typeface="Cambria Math" panose="02040503050406030204" pitchFamily="18" charset="0"/>
                      </a:rPr>
                      <m:t>6</m:t>
                    </m:r>
                    <m:sSub>
                      <m:sSubPr>
                        <m:ctrlPr>
                          <a:rPr lang="en-Z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ZA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29" t="-1818" r="-81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4" y="6176963"/>
            <a:ext cx="2242489" cy="543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08" y="5882368"/>
            <a:ext cx="2196591" cy="85906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87408-018E-4B96-944A-9FD7807CC08E}" type="slidenum">
              <a:rPr lang="en-ZA" smtClean="0"/>
              <a:t>4</a:t>
            </a:fld>
            <a:endParaRPr lang="en-Z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smtClean="0"/>
              <a:t>Slide: 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2252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903" y="776571"/>
            <a:ext cx="4592022" cy="1019951"/>
          </a:xfrm>
        </p:spPr>
        <p:txBody>
          <a:bodyPr>
            <a:normAutofit fontScale="90000"/>
          </a:bodyPr>
          <a:lstStyle/>
          <a:p>
            <a:r>
              <a:rPr lang="en-ZA" sz="4800" dirty="0">
                <a:solidFill>
                  <a:srgbClr val="7030A0"/>
                </a:solidFill>
              </a:rPr>
              <a:t>Building the model</a:t>
            </a:r>
            <a:r>
              <a:rPr lang="en-ZA" dirty="0">
                <a:solidFill>
                  <a:srgbClr val="7030A0"/>
                </a:solidFill>
              </a:rPr>
              <a:t/>
            </a:r>
            <a:br>
              <a:rPr lang="en-ZA" dirty="0">
                <a:solidFill>
                  <a:srgbClr val="7030A0"/>
                </a:solidFill>
              </a:rPr>
            </a:br>
            <a:r>
              <a:rPr lang="en-ZA" sz="3200" dirty="0" smtClean="0">
                <a:solidFill>
                  <a:srgbClr val="7030A0"/>
                </a:solidFill>
              </a:rPr>
              <a:t>Position of BBH </a:t>
            </a:r>
            <a:endParaRPr lang="en-ZA" sz="44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1863634"/>
            <a:ext cx="4340352" cy="4445726"/>
          </a:xfrm>
        </p:spPr>
        <p:txBody>
          <a:bodyPr>
            <a:normAutofit/>
          </a:bodyPr>
          <a:lstStyle/>
          <a:p>
            <a:pPr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 T</a:t>
            </a:r>
            <a:r>
              <a:rPr lang="en-ZA" sz="2600" dirty="0" err="1" smtClean="0"/>
              <a:t>ime</a:t>
            </a:r>
            <a:r>
              <a:rPr lang="en-ZA" sz="2600" dirty="0" smtClean="0"/>
              <a:t> dependent description of BBH motion</a:t>
            </a:r>
            <a:endParaRPr lang="en-US" sz="2600" dirty="0"/>
          </a:p>
          <a:p>
            <a:pPr lvl="2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Classical effective one-body problem  </a:t>
            </a:r>
            <a:endParaRPr lang="en-US" sz="2200" dirty="0"/>
          </a:p>
          <a:p>
            <a:pPr>
              <a:buClr>
                <a:srgbClr val="7030A0"/>
              </a:buClr>
              <a:buFont typeface="Arial" panose="020B0604020202020204" pitchFamily="34" charset="0"/>
              <a:buChar char="•"/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4" y="6176963"/>
            <a:ext cx="2242489" cy="543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08" y="5882368"/>
            <a:ext cx="2196591" cy="8590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971" y="1127762"/>
            <a:ext cx="4685210" cy="468521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87408-018E-4B96-944A-9FD7807CC08E}" type="slidenum">
              <a:rPr lang="en-ZA" smtClean="0"/>
              <a:t>5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smtClean="0"/>
              <a:t>Slide: 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0739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7177177" y="2780827"/>
            <a:ext cx="2436491" cy="1213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dirty="0" smtClean="0">
                <a:solidFill>
                  <a:srgbClr val="7030A0"/>
                </a:solidFill>
              </a:rPr>
              <a:t>.</a:t>
            </a:r>
            <a:r>
              <a:rPr lang="en-ZA" sz="4400" dirty="0" smtClean="0">
                <a:solidFill>
                  <a:srgbClr val="7030A0"/>
                </a:solidFill>
              </a:rPr>
              <a:t/>
            </a:r>
            <a:br>
              <a:rPr lang="en-ZA" sz="4400" dirty="0" smtClean="0">
                <a:solidFill>
                  <a:srgbClr val="7030A0"/>
                </a:solidFill>
              </a:rPr>
            </a:br>
            <a:endParaRPr lang="en-ZA" sz="4400" dirty="0">
              <a:solidFill>
                <a:srgbClr val="7030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971" y="1127762"/>
            <a:ext cx="4685210" cy="468521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 flipH="1">
            <a:off x="737813" y="792641"/>
            <a:ext cx="4391242" cy="990321"/>
          </a:xfrm>
        </p:spPr>
        <p:txBody>
          <a:bodyPr>
            <a:normAutofit fontScale="90000"/>
          </a:bodyPr>
          <a:lstStyle/>
          <a:p>
            <a:r>
              <a:rPr lang="en-ZA" sz="4800" dirty="0">
                <a:solidFill>
                  <a:srgbClr val="7030A0"/>
                </a:solidFill>
              </a:rPr>
              <a:t>Building the model</a:t>
            </a:r>
            <a:r>
              <a:rPr lang="en-ZA" dirty="0">
                <a:solidFill>
                  <a:srgbClr val="7030A0"/>
                </a:solidFill>
              </a:rPr>
              <a:t/>
            </a:r>
            <a:br>
              <a:rPr lang="en-ZA" dirty="0">
                <a:solidFill>
                  <a:srgbClr val="7030A0"/>
                </a:solidFill>
              </a:rPr>
            </a:br>
            <a:r>
              <a:rPr lang="en-ZA" sz="3200" dirty="0">
                <a:solidFill>
                  <a:srgbClr val="7030A0"/>
                </a:solidFill>
              </a:rPr>
              <a:t>Position of </a:t>
            </a:r>
            <a:r>
              <a:rPr lang="en-ZA" sz="3200" dirty="0" smtClean="0">
                <a:solidFill>
                  <a:srgbClr val="7030A0"/>
                </a:solidFill>
              </a:rPr>
              <a:t>BBH (…Then)</a:t>
            </a:r>
            <a:endParaRPr lang="en-Z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24129" y="1863634"/>
                <a:ext cx="4588106" cy="4445726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rgbClr val="7030A0"/>
                  </a:buClr>
                  <a:buFont typeface="Arial" panose="020B0604020202020204" pitchFamily="34" charset="0"/>
                  <a:buChar char="•"/>
                </a:pPr>
                <a:r>
                  <a:rPr lang="en-US" sz="2600" dirty="0" smtClean="0"/>
                  <a:t> </a:t>
                </a:r>
                <a:r>
                  <a:rPr lang="en-US" sz="2600" dirty="0"/>
                  <a:t>T</a:t>
                </a:r>
                <a:r>
                  <a:rPr lang="en-ZA" sz="2600" dirty="0" err="1" smtClean="0"/>
                  <a:t>ime</a:t>
                </a:r>
                <a:r>
                  <a:rPr lang="en-ZA" sz="2600" dirty="0" smtClean="0"/>
                  <a:t> dependent description of BBH motion</a:t>
                </a:r>
                <a:endParaRPr lang="en-US" sz="2600" dirty="0"/>
              </a:p>
              <a:p>
                <a:pPr lvl="2">
                  <a:buClr>
                    <a:srgbClr val="7030A0"/>
                  </a:buClr>
                  <a:buFont typeface="Arial" panose="020B0604020202020204" pitchFamily="34" charset="0"/>
                  <a:buChar char="•"/>
                </a:pPr>
                <a:r>
                  <a:rPr lang="en-US" sz="1800" dirty="0" smtClean="0"/>
                  <a:t>Classical effective one-body problem</a:t>
                </a:r>
              </a:p>
              <a:p>
                <a:pPr marL="128016" lvl="1" indent="0">
                  <a:buClr>
                    <a:srgbClr val="7030A0"/>
                  </a:buClr>
                  <a:buNone/>
                </a:pPr>
                <a:r>
                  <a:rPr lang="en-US" sz="2200" dirty="0" smtClean="0"/>
                  <a:t>  </a:t>
                </a:r>
              </a:p>
              <a:p>
                <a:pPr lvl="2">
                  <a:buClr>
                    <a:srgbClr val="7030A0"/>
                  </a:buClr>
                  <a:buFont typeface="Arial" panose="020B0604020202020204" pitchFamily="34" charset="0"/>
                  <a:buChar char="•"/>
                </a:pPr>
                <a:r>
                  <a:rPr lang="en-US" sz="1800" dirty="0" smtClean="0"/>
                  <a:t>Replace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 baseline="-25000" dirty="0" smtClean="0"/>
                  <a:t>1</a:t>
                </a:r>
                <a:r>
                  <a:rPr lang="en-US" sz="2000" dirty="0" smtClean="0"/>
                  <a:t>&amp;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 baseline="-25000" dirty="0" smtClean="0"/>
                  <a:t>2</a:t>
                </a:r>
                <a:r>
                  <a:rPr lang="en-US" sz="2000" baseline="30000" dirty="0" smtClean="0"/>
                  <a:t> </a:t>
                </a:r>
                <a:r>
                  <a:rPr lang="en-US" sz="2000" dirty="0" smtClean="0"/>
                  <a:t>with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µ</m:t>
                    </m:r>
                    <m:r>
                      <a:rPr lang="en-ZA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ZA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ZA" sz="2000" b="0" i="1" baseline="-2500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ZA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ZA" sz="2000" b="0" i="1" baseline="-2500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ZA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ZA" sz="2000" b="0" i="1" baseline="-2500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ZA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ZA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ZA" sz="2000" b="0" i="1" baseline="-2500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ZA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ZA" sz="2000" b="0" i="1" dirty="0" smtClean="0">
                  <a:latin typeface="Cambria Math" panose="02040503050406030204" pitchFamily="18" charset="0"/>
                </a:endParaRPr>
              </a:p>
              <a:p>
                <a:pPr marL="310896" lvl="2" indent="0">
                  <a:buClr>
                    <a:srgbClr val="7030A0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000" b="0" i="1" smtClean="0">
                          <a:latin typeface="Cambria Math" panose="02040503050406030204" pitchFamily="18" charset="0"/>
                        </a:rPr>
                        <m:t>&amp;  </m:t>
                      </m:r>
                      <m:r>
                        <a:rPr lang="en-ZA" sz="20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ZA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 dirty="0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m:rPr>
                          <m:nor/>
                        </m:rPr>
                        <a:rPr lang="en-US" sz="2000" baseline="-25000" dirty="0"/>
                        <m:t>1</m:t>
                      </m:r>
                      <m:r>
                        <m:rPr>
                          <m:nor/>
                        </m:rPr>
                        <a:rPr lang="en-ZA" sz="2000" b="0" i="0" dirty="0" smtClean="0"/>
                        <m:t>+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m:rPr>
                          <m:nor/>
                        </m:rPr>
                        <a:rPr lang="en-US" sz="2000" baseline="-25000" dirty="0"/>
                        <m:t>2</m:t>
                      </m:r>
                    </m:oMath>
                  </m:oMathPara>
                </a14:m>
                <a:endParaRPr lang="en-ZA" sz="2000" baseline="-25000" dirty="0" smtClean="0"/>
              </a:p>
              <a:p>
                <a:pPr lvl="1">
                  <a:buClr>
                    <a:srgbClr val="7030A0"/>
                  </a:buClr>
                  <a:buFont typeface="Arial" panose="020B0604020202020204" pitchFamily="34" charset="0"/>
                  <a:buChar char="•"/>
                </a:pPr>
                <a:endParaRPr lang="en-ZA" sz="2400" baseline="-25000" dirty="0" smtClean="0"/>
              </a:p>
              <a:p>
                <a:pPr lvl="2">
                  <a:buClr>
                    <a:srgbClr val="7030A0"/>
                  </a:buClr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Solve using </a:t>
                </a:r>
                <a:r>
                  <a:rPr lang="en-US" sz="2200" dirty="0" err="1" smtClean="0"/>
                  <a:t>Lagrangian</a:t>
                </a:r>
                <a:r>
                  <a:rPr lang="en-US" sz="2200" dirty="0" smtClean="0"/>
                  <a:t> mechanics</a:t>
                </a:r>
                <a:endParaRPr lang="en-US" sz="2200" dirty="0"/>
              </a:p>
              <a:p>
                <a:pPr>
                  <a:buClr>
                    <a:srgbClr val="7030A0"/>
                  </a:buClr>
                  <a:buFont typeface="Arial" panose="020B0604020202020204" pitchFamily="34" charset="0"/>
                  <a:buChar char="•"/>
                </a:pPr>
                <a:endParaRPr lang="en-US" sz="26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4129" y="1863634"/>
                <a:ext cx="4588106" cy="4445726"/>
              </a:xfrm>
              <a:blipFill>
                <a:blip r:embed="rId3"/>
                <a:stretch>
                  <a:fillRect l="-3054" t="-219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4" y="6176963"/>
            <a:ext cx="2242489" cy="543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08" y="5882368"/>
            <a:ext cx="2196591" cy="85906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87408-018E-4B96-944A-9FD7807CC08E}" type="slidenum">
              <a:rPr lang="en-ZA" smtClean="0"/>
              <a:t>6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smtClean="0"/>
              <a:t>Slide: </a:t>
            </a:r>
            <a:endParaRPr lang="en-Z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78" y="4695394"/>
            <a:ext cx="5612235" cy="140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5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7177177" y="2780827"/>
            <a:ext cx="2436491" cy="1213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dirty="0" smtClean="0">
                <a:solidFill>
                  <a:srgbClr val="7030A0"/>
                </a:solidFill>
              </a:rPr>
              <a:t>.</a:t>
            </a:r>
            <a:r>
              <a:rPr lang="en-ZA" sz="4400" dirty="0" smtClean="0">
                <a:solidFill>
                  <a:srgbClr val="7030A0"/>
                </a:solidFill>
              </a:rPr>
              <a:t/>
            </a:r>
            <a:br>
              <a:rPr lang="en-ZA" sz="4400" dirty="0" smtClean="0">
                <a:solidFill>
                  <a:srgbClr val="7030A0"/>
                </a:solidFill>
              </a:rPr>
            </a:br>
            <a:endParaRPr lang="en-ZA" sz="4400" dirty="0">
              <a:solidFill>
                <a:srgbClr val="7030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971" y="1107347"/>
            <a:ext cx="4685210" cy="4119973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 flipH="1">
            <a:off x="737813" y="792641"/>
            <a:ext cx="4391242" cy="990321"/>
          </a:xfrm>
        </p:spPr>
        <p:txBody>
          <a:bodyPr>
            <a:normAutofit fontScale="90000"/>
          </a:bodyPr>
          <a:lstStyle/>
          <a:p>
            <a:r>
              <a:rPr lang="en-ZA" sz="4800" dirty="0">
                <a:solidFill>
                  <a:srgbClr val="7030A0"/>
                </a:solidFill>
              </a:rPr>
              <a:t>Building the model</a:t>
            </a:r>
            <a:r>
              <a:rPr lang="en-ZA" dirty="0">
                <a:solidFill>
                  <a:srgbClr val="7030A0"/>
                </a:solidFill>
              </a:rPr>
              <a:t/>
            </a:r>
            <a:br>
              <a:rPr lang="en-ZA" dirty="0">
                <a:solidFill>
                  <a:srgbClr val="7030A0"/>
                </a:solidFill>
              </a:rPr>
            </a:br>
            <a:r>
              <a:rPr lang="en-ZA" sz="3200" dirty="0">
                <a:solidFill>
                  <a:srgbClr val="7030A0"/>
                </a:solidFill>
              </a:rPr>
              <a:t>Position of </a:t>
            </a:r>
            <a:r>
              <a:rPr lang="en-ZA" sz="3200" dirty="0" smtClean="0">
                <a:solidFill>
                  <a:srgbClr val="7030A0"/>
                </a:solidFill>
              </a:rPr>
              <a:t>BBH (…Now)</a:t>
            </a:r>
            <a:endParaRPr lang="en-Z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24129" y="1863634"/>
                <a:ext cx="4588106" cy="4445726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rgbClr val="7030A0"/>
                  </a:buClr>
                  <a:buFont typeface="Arial" panose="020B0604020202020204" pitchFamily="34" charset="0"/>
                  <a:buChar char="•"/>
                </a:pPr>
                <a:r>
                  <a:rPr lang="en-US" sz="2600" dirty="0" smtClean="0"/>
                  <a:t> </a:t>
                </a:r>
                <a:r>
                  <a:rPr lang="en-US" sz="2600" dirty="0"/>
                  <a:t>T</a:t>
                </a:r>
                <a:r>
                  <a:rPr lang="en-ZA" sz="2600" dirty="0" err="1" smtClean="0"/>
                  <a:t>ime</a:t>
                </a:r>
                <a:r>
                  <a:rPr lang="en-ZA" sz="2600" dirty="0" smtClean="0"/>
                  <a:t> dependent description of BBH motion</a:t>
                </a:r>
                <a:endParaRPr lang="en-US" sz="2600" dirty="0"/>
              </a:p>
              <a:p>
                <a:pPr lvl="2">
                  <a:buClr>
                    <a:srgbClr val="7030A0"/>
                  </a:buClr>
                  <a:buFont typeface="Arial" panose="020B0604020202020204" pitchFamily="34" charset="0"/>
                  <a:buChar char="•"/>
                </a:pPr>
                <a:r>
                  <a:rPr lang="en-US" sz="1800" dirty="0" smtClean="0"/>
                  <a:t>Classical effective one-body problem</a:t>
                </a:r>
                <a:endParaRPr lang="en-US" sz="2200" dirty="0" smtClean="0"/>
              </a:p>
              <a:p>
                <a:pPr lvl="2">
                  <a:buClr>
                    <a:srgbClr val="7030A0"/>
                  </a:buClr>
                  <a:buFont typeface="Arial" panose="020B0604020202020204" pitchFamily="34" charset="0"/>
                  <a:buChar char="•"/>
                </a:pPr>
                <a:r>
                  <a:rPr lang="en-US" sz="1800" dirty="0" smtClean="0"/>
                  <a:t>Replace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 baseline="-25000" dirty="0" smtClean="0"/>
                  <a:t>1</a:t>
                </a:r>
                <a:r>
                  <a:rPr lang="en-US" sz="2000" dirty="0" smtClean="0"/>
                  <a:t>&amp;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 baseline="-25000" dirty="0" smtClean="0"/>
                  <a:t>2</a:t>
                </a:r>
                <a:r>
                  <a:rPr lang="en-US" sz="2000" baseline="30000" dirty="0" smtClean="0"/>
                  <a:t> </a:t>
                </a:r>
                <a:r>
                  <a:rPr lang="en-US" sz="2000" dirty="0" smtClean="0"/>
                  <a:t>with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µ</m:t>
                    </m:r>
                    <m:r>
                      <a:rPr lang="en-ZA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ZA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ZA" sz="2000" b="0" i="1" baseline="-2500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ZA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ZA" sz="2000" b="0" i="1" baseline="-2500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ZA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ZA" sz="2000" b="0" i="1" baseline="-2500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ZA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ZA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ZA" sz="2000" b="0" i="1" baseline="-2500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ZA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ZA" sz="2000" b="0" i="1" dirty="0" smtClean="0">
                  <a:latin typeface="Cambria Math" panose="02040503050406030204" pitchFamily="18" charset="0"/>
                </a:endParaRPr>
              </a:p>
              <a:p>
                <a:pPr marL="310896" lvl="2" indent="0">
                  <a:buClr>
                    <a:srgbClr val="7030A0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000" b="0" i="1" smtClean="0">
                          <a:latin typeface="Cambria Math" panose="02040503050406030204" pitchFamily="18" charset="0"/>
                        </a:rPr>
                        <m:t>&amp;  </m:t>
                      </m:r>
                      <m:r>
                        <a:rPr lang="en-ZA" sz="20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ZA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 dirty="0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m:rPr>
                          <m:nor/>
                        </m:rPr>
                        <a:rPr lang="en-US" sz="2000" baseline="-25000" dirty="0"/>
                        <m:t>1</m:t>
                      </m:r>
                      <m:r>
                        <m:rPr>
                          <m:nor/>
                        </m:rPr>
                        <a:rPr lang="en-ZA" sz="2000" b="0" i="0" dirty="0" smtClean="0"/>
                        <m:t>+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m:rPr>
                          <m:nor/>
                        </m:rPr>
                        <a:rPr lang="en-US" sz="2000" baseline="-25000" dirty="0"/>
                        <m:t>2</m:t>
                      </m:r>
                    </m:oMath>
                  </m:oMathPara>
                </a14:m>
                <a:endParaRPr lang="en-ZA" baseline="-25000" dirty="0" smtClean="0"/>
              </a:p>
              <a:p>
                <a:pPr lvl="2">
                  <a:buClr>
                    <a:srgbClr val="7030A0"/>
                  </a:buClr>
                  <a:buFont typeface="Arial" panose="020B0604020202020204" pitchFamily="34" charset="0"/>
                  <a:buChar char="•"/>
                </a:pPr>
                <a:r>
                  <a:rPr lang="en-US" sz="1800" dirty="0" smtClean="0"/>
                  <a:t>Take into account the energy loss due to GW to obtain 1PN accurate equations for the BHs</a:t>
                </a:r>
                <a:r>
                  <a:rPr lang="en-US" sz="2200" dirty="0" smtClean="0"/>
                  <a:t> </a:t>
                </a:r>
                <a:endParaRPr lang="en-US" sz="2200" dirty="0"/>
              </a:p>
              <a:p>
                <a:pPr>
                  <a:buClr>
                    <a:srgbClr val="7030A0"/>
                  </a:buClr>
                  <a:buFont typeface="Arial" panose="020B0604020202020204" pitchFamily="34" charset="0"/>
                  <a:buChar char="•"/>
                </a:pPr>
                <a:endParaRPr lang="en-US" sz="26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4129" y="1863634"/>
                <a:ext cx="4588106" cy="4445726"/>
              </a:xfrm>
              <a:blipFill>
                <a:blip r:embed="rId3"/>
                <a:stretch>
                  <a:fillRect l="-3054" t="-219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4" y="6176963"/>
            <a:ext cx="2242489" cy="543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08" y="5882368"/>
            <a:ext cx="2196591" cy="85906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87408-018E-4B96-944A-9FD7807CC08E}" type="slidenum">
              <a:rPr lang="en-ZA" smtClean="0"/>
              <a:t>7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smtClean="0"/>
              <a:t>Slide: </a:t>
            </a:r>
            <a:endParaRPr lang="en-Z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47" y="4781904"/>
            <a:ext cx="1970582" cy="1117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94" y="4814582"/>
            <a:ext cx="3016495" cy="106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7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>
                <a:solidFill>
                  <a:srgbClr val="7030A0"/>
                </a:solidFill>
              </a:rPr>
              <a:t>Building the model</a:t>
            </a:r>
            <a:br>
              <a:rPr lang="en-ZA" dirty="0" smtClean="0">
                <a:solidFill>
                  <a:srgbClr val="7030A0"/>
                </a:solidFill>
              </a:rPr>
            </a:br>
            <a:r>
              <a:rPr lang="en-ZA" sz="3200" dirty="0" smtClean="0">
                <a:solidFill>
                  <a:srgbClr val="7030A0"/>
                </a:solidFill>
              </a:rPr>
              <a:t>Retarded time </a:t>
            </a:r>
            <a:endParaRPr lang="en-ZA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71920"/>
            <a:ext cx="9720073" cy="4023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ZA" dirty="0" smtClean="0"/>
              <a:t>To account for the motion of the BH, the implicit definition of retarded time is used </a:t>
            </a:r>
          </a:p>
          <a:p>
            <a:pPr marL="0" indent="0" algn="ctr">
              <a:buNone/>
            </a:pPr>
            <a:endParaRPr lang="en-ZA" dirty="0" smtClean="0"/>
          </a:p>
          <a:p>
            <a:pPr marL="0" indent="0" algn="ctr">
              <a:buNone/>
            </a:pPr>
            <a:r>
              <a:rPr lang="en-ZA" dirty="0" smtClean="0"/>
              <a:t>Using the position equations for each BH as a function from the EOB problem, we can solve this numerically using Newton’s method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4" y="6176963"/>
            <a:ext cx="2242489" cy="543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08" y="5882368"/>
            <a:ext cx="2196591" cy="85906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87408-018E-4B96-944A-9FD7807CC08E}" type="slidenum">
              <a:rPr lang="en-ZA" smtClean="0"/>
              <a:t>8</a:t>
            </a:fld>
            <a:endParaRPr lang="en-Z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smtClean="0"/>
              <a:t>Slide: </a:t>
            </a:r>
            <a:endParaRPr lang="en-Z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44"/>
          <a:stretch/>
        </p:blipFill>
        <p:spPr>
          <a:xfrm>
            <a:off x="3306105" y="2154451"/>
            <a:ext cx="4638269" cy="9454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8"/>
          <a:stretch/>
        </p:blipFill>
        <p:spPr>
          <a:xfrm>
            <a:off x="3020879" y="3766656"/>
            <a:ext cx="5208720" cy="19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>
                <a:solidFill>
                  <a:srgbClr val="7030A0"/>
                </a:solidFill>
              </a:rPr>
              <a:t>Building the model</a:t>
            </a:r>
            <a:br>
              <a:rPr lang="en-ZA" dirty="0" smtClean="0">
                <a:solidFill>
                  <a:srgbClr val="7030A0"/>
                </a:solidFill>
              </a:rPr>
            </a:br>
            <a:r>
              <a:rPr lang="en-ZA" sz="2400" dirty="0" smtClean="0">
                <a:solidFill>
                  <a:srgbClr val="7030A0"/>
                </a:solidFill>
              </a:rPr>
              <a:t>Determining the position and acceleration evolution of a particle through the system</a:t>
            </a:r>
            <a:endParaRPr lang="en-ZA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71920"/>
            <a:ext cx="9720073" cy="4023360"/>
          </a:xfrm>
        </p:spPr>
        <p:txBody>
          <a:bodyPr>
            <a:normAutofit/>
          </a:bodyPr>
          <a:lstStyle/>
          <a:p>
            <a:pPr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ZA" sz="2000" dirty="0" smtClean="0"/>
              <a:t>The evolution of the position of a particle orbiting in the system is found by simultaneously solving the following set of coupled ODEs using the </a:t>
            </a:r>
            <a:r>
              <a:rPr lang="en-ZA" sz="2000" dirty="0" smtClean="0"/>
              <a:t>RKF7(8) </a:t>
            </a:r>
            <a:r>
              <a:rPr lang="en-ZA" sz="2000" dirty="0" smtClean="0"/>
              <a:t>adaptive time-step </a:t>
            </a:r>
            <a:r>
              <a:rPr lang="en-ZA" sz="2000" dirty="0" smtClean="0"/>
              <a:t>method, with upper and lower limits on the time step size:</a:t>
            </a:r>
            <a:endParaRPr lang="en-ZA" sz="2000" dirty="0" smtClean="0"/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Ø"/>
            </a:pPr>
            <a:endParaRPr lang="en-ZA" sz="2000" dirty="0" smtClean="0"/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Ø"/>
            </a:pPr>
            <a:endParaRPr lang="en-ZA" dirty="0" smtClean="0"/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Ø"/>
            </a:pPr>
            <a:endParaRPr lang="en-ZA" dirty="0" smtClean="0"/>
          </a:p>
          <a:p>
            <a:pPr marL="0" indent="0">
              <a:buClr>
                <a:srgbClr val="7030A0"/>
              </a:buClr>
              <a:buNone/>
            </a:pPr>
            <a:r>
              <a:rPr lang="en-ZA" sz="2000" dirty="0" smtClean="0"/>
              <a:t>       where we stop the solver once the particles plummets into a BH or the BHs get too close to </a:t>
            </a:r>
          </a:p>
          <a:p>
            <a:pPr marL="0" indent="0">
              <a:buClr>
                <a:srgbClr val="7030A0"/>
              </a:buClr>
              <a:buNone/>
            </a:pPr>
            <a:r>
              <a:rPr lang="en-ZA" sz="2000" dirty="0"/>
              <a:t> </a:t>
            </a:r>
            <a:r>
              <a:rPr lang="en-ZA" sz="2000" dirty="0" smtClean="0"/>
              <a:t>      one another.</a:t>
            </a: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ZA" sz="2000" dirty="0" smtClean="0"/>
              <a:t>The acceleration of the particle as a function of time is found using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4" y="6176963"/>
            <a:ext cx="2242489" cy="543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08" y="5882368"/>
            <a:ext cx="2196591" cy="85906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87408-018E-4B96-944A-9FD7807CC08E}" type="slidenum">
              <a:rPr lang="en-ZA" smtClean="0"/>
              <a:t>9</a:t>
            </a:fld>
            <a:endParaRPr lang="en-Z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11" y="2896699"/>
            <a:ext cx="5073703" cy="388836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smtClean="0"/>
              <a:t>Slide: 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1476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10327</TotalTime>
  <Words>563</Words>
  <Application>Microsoft Office PowerPoint</Application>
  <PresentationFormat>Widescreen</PresentationFormat>
  <Paragraphs>110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SimSun</vt:lpstr>
      <vt:lpstr>Arial</vt:lpstr>
      <vt:lpstr>Calibri</vt:lpstr>
      <vt:lpstr>Cambria Math</vt:lpstr>
      <vt:lpstr>Century Schoolbook</vt:lpstr>
      <vt:lpstr>CMSS17</vt:lpstr>
      <vt:lpstr>Corbel</vt:lpstr>
      <vt:lpstr>等线</vt:lpstr>
      <vt:lpstr>Tw Cen MT</vt:lpstr>
      <vt:lpstr>Tw Cen MT Condensed</vt:lpstr>
      <vt:lpstr>Wingdings</vt:lpstr>
      <vt:lpstr>Wingdings 3</vt:lpstr>
      <vt:lpstr>Integral</vt:lpstr>
      <vt:lpstr>Shaken, not stirred: Test particles in Binary-black-hole mergers</vt:lpstr>
      <vt:lpstr>Aims</vt:lpstr>
      <vt:lpstr>Building the model What do we need?</vt:lpstr>
      <vt:lpstr>Building the model Paczynski-Wiita Potential</vt:lpstr>
      <vt:lpstr>Building the model Position of BBH </vt:lpstr>
      <vt:lpstr>Building the model Position of BBH (…Then)</vt:lpstr>
      <vt:lpstr>Building the model Position of BBH (…Now)</vt:lpstr>
      <vt:lpstr>Building the model Retarded time </vt:lpstr>
      <vt:lpstr>Building the model Determining the position and acceleration evolution of a particle through the system</vt:lpstr>
      <vt:lpstr>Building the model Calculating the SED</vt:lpstr>
      <vt:lpstr>Example trajectories</vt:lpstr>
      <vt:lpstr>Example speed and acceleration components </vt:lpstr>
      <vt:lpstr>Example SED</vt:lpstr>
      <vt:lpstr>Final remarks and caveats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Pieter van der Merwe</dc:creator>
  <cp:lastModifiedBy>Pieter van der Merwe</cp:lastModifiedBy>
  <cp:revision>158</cp:revision>
  <dcterms:created xsi:type="dcterms:W3CDTF">2019-07-01T11:56:59Z</dcterms:created>
  <dcterms:modified xsi:type="dcterms:W3CDTF">2022-08-05T23:03:27Z</dcterms:modified>
</cp:coreProperties>
</file>