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4" r:id="rId6"/>
    <p:sldId id="269" r:id="rId7"/>
    <p:sldId id="333" r:id="rId8"/>
    <p:sldId id="337" r:id="rId9"/>
    <p:sldId id="336" r:id="rId10"/>
    <p:sldId id="338" r:id="rId11"/>
    <p:sldId id="326" r:id="rId12"/>
    <p:sldId id="346" r:id="rId13"/>
    <p:sldId id="339" r:id="rId14"/>
    <p:sldId id="345" r:id="rId15"/>
    <p:sldId id="317" r:id="rId16"/>
    <p:sldId id="341" r:id="rId17"/>
    <p:sldId id="34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CA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6" autoAdjust="0"/>
    <p:restoredTop sz="94625" autoAdjust="0"/>
  </p:normalViewPr>
  <p:slideViewPr>
    <p:cSldViewPr snapToGrid="0">
      <p:cViewPr>
        <p:scale>
          <a:sx n="69" d="100"/>
          <a:sy n="69" d="100"/>
        </p:scale>
        <p:origin x="452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D1723-37BF-97B4-C3A8-CF5D2F00F7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ABF23E-7C86-820C-66DE-72DF48CB7F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F5936-4D3A-ACCD-15BA-A831246D9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97866-4102-49F4-B27C-9F7E35894884}" type="datetimeFigureOut">
              <a:rPr lang="en-NZ" smtClean="0"/>
              <a:t>30/07/2026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FCE92B-95A4-3F9E-3373-0DC18045D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6A74C1-0FC3-3DF8-3216-42127C679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9A938-A935-4EB9-87ED-6371DB1F14E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0644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F4373-B8C7-F48F-D192-0C38469B6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1A374A-807C-4618-8C34-62AD8D2F9F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29CE2C-5BFB-3831-5A6C-A59457FCE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97866-4102-49F4-B27C-9F7E35894884}" type="datetimeFigureOut">
              <a:rPr lang="en-NZ" smtClean="0"/>
              <a:t>30/07/2026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9AC8FC-1AA5-412D-28BD-5F11B7EF3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FDD88E-0623-70CA-660F-3EE927B03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9A938-A935-4EB9-87ED-6371DB1F14E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70953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ECDA26-BBA1-D2AC-6460-FB8E5D7102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6F0ED7-8534-941F-2D8B-24AEBC9744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6326A5-55A9-49C9-534E-3003587F5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97866-4102-49F4-B27C-9F7E35894884}" type="datetimeFigureOut">
              <a:rPr lang="en-NZ" smtClean="0"/>
              <a:t>30/07/2026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0BB68-99D5-0DC2-F4A2-2071BCB0A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A7322-263B-EB27-0E25-DD4D64C61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9A938-A935-4EB9-87ED-6371DB1F14E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70001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93867-2D79-2AAC-1407-C456CA5AB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6ABDE-DA94-54A0-8448-4408A53620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4253E8-777B-815A-F6E2-A20AF92F2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97866-4102-49F4-B27C-9F7E35894884}" type="datetimeFigureOut">
              <a:rPr lang="en-NZ" smtClean="0"/>
              <a:t>30/07/2026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2A3717-08C8-0C82-DF83-46F07A6BD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34A98A-8DDD-458A-2A57-6BC67B5F2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9A938-A935-4EB9-87ED-6371DB1F14E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94247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FF5EE-9BCC-294F-7585-5BEDE92AA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EFD55-14DA-3AA2-9331-7C063D75EF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FF36C3-7626-77B6-280B-2BBFA8D03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97866-4102-49F4-B27C-9F7E35894884}" type="datetimeFigureOut">
              <a:rPr lang="en-NZ" smtClean="0"/>
              <a:t>30/07/2026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36840F-5055-C2F9-57B3-972603833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35E232-65F9-DDFE-B6F2-04F014B32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9A938-A935-4EB9-87ED-6371DB1F14E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2150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EF281-3302-CE88-40C6-3002CAEC8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AB066-DA99-AE7F-B583-3413294A6A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AB9E68-76E3-A6F8-6321-5056567BEB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179367-0A01-0758-2C06-0EC3AD898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97866-4102-49F4-B27C-9F7E35894884}" type="datetimeFigureOut">
              <a:rPr lang="en-NZ" smtClean="0"/>
              <a:t>30/07/2026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13946F-134C-EFD7-7689-525FF60DD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FD770F-DFBB-CFF2-7775-D771EE183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9A938-A935-4EB9-87ED-6371DB1F14E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44321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C92BC-2A88-866E-C0FD-984DD2FE0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2C5E3E-484B-64B2-F8DF-A7A50C6D9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CD26C6-3A9E-D511-1D4D-1F0919F283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54BD10-175F-262F-7FCB-6C87B2BBE6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294A73-EDF1-A62D-8B6F-4E4E476F86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2F1998-283C-4C19-0123-D45250B66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97866-4102-49F4-B27C-9F7E35894884}" type="datetimeFigureOut">
              <a:rPr lang="en-NZ" smtClean="0"/>
              <a:t>30/07/2026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24A80B-F103-11C6-428E-0C1255FFC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5CB590-A16D-8B46-B32B-CB666B5B4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9A938-A935-4EB9-87ED-6371DB1F14E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36913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82B78-C02C-E1F7-44AF-195D612C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2AE128-FCAB-8320-4CF6-7DF7B156A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97866-4102-49F4-B27C-9F7E35894884}" type="datetimeFigureOut">
              <a:rPr lang="en-NZ" smtClean="0"/>
              <a:t>30/07/2026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CBEC60-07EE-9DB7-4F31-AF2752C8A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2537AA-9EAA-1A8F-5DCA-3A36EE152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9A938-A935-4EB9-87ED-6371DB1F14E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01786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A688F2-72D9-56C3-E025-FC5F38B2A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97866-4102-49F4-B27C-9F7E35894884}" type="datetimeFigureOut">
              <a:rPr lang="en-NZ" smtClean="0"/>
              <a:t>30/07/2026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002EB2-80F7-9AB6-65BA-A33180E33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0CE8B8-CEFE-8003-38AF-39B5F5F09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9A938-A935-4EB9-87ED-6371DB1F14E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97722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BD5FD-E0E9-1744-349F-7C3E1D640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77A7EF-7EDB-8BDD-D81B-9D7FE5BFB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2146FC-4CC0-E00A-F24F-E336457650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D16F0F-356C-6AC8-FEEA-C8A498A07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97866-4102-49F4-B27C-9F7E35894884}" type="datetimeFigureOut">
              <a:rPr lang="en-NZ" smtClean="0"/>
              <a:t>30/07/2026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1431DC-F244-9480-53BE-F48EE589A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69DAA-ED09-CC95-509C-970B11B80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9A938-A935-4EB9-87ED-6371DB1F14E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78528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E47B2-2842-DAEA-866C-2744513B9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3C5B3B-6EF5-66E1-6C7F-78398F844B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5F1F54-D1BC-B194-C5BB-BE87DF75E2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BBC1DD-24DF-3A03-7E26-D8950A4AC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97866-4102-49F4-B27C-9F7E35894884}" type="datetimeFigureOut">
              <a:rPr lang="en-NZ" smtClean="0"/>
              <a:t>30/07/2026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75019A-27DC-32E7-0009-1601A9759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A28B08-E870-DFFA-3F13-CFACBDDDC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9A938-A935-4EB9-87ED-6371DB1F14E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73300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A07EB8-C224-FF5C-5F73-3DF236D1F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BB1546-DF89-9F50-1859-B65CE67FF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5AD25-24A0-BB0D-94E8-32FB95D1B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E97866-4102-49F4-B27C-9F7E35894884}" type="datetimeFigureOut">
              <a:rPr lang="en-NZ" smtClean="0"/>
              <a:t>30/07/2026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10FF32-E76E-2470-691A-5AAFCB40DA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2EF98E-7620-E337-3512-8459BBF99D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F9A938-A935-4EB9-87ED-6371DB1F14E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81732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hyperlink" Target="https://doi.org/10.48550/arXiv.1412.5106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8452/21611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8452/19458" TargetMode="External"/><Relationship Id="rId13" Type="http://schemas.openxmlformats.org/officeDocument/2006/relationships/image" Target="../media/image13.png"/><Relationship Id="rId3" Type="http://schemas.openxmlformats.org/officeDocument/2006/relationships/tags" Target="../tags/tag4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12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11.png"/><Relationship Id="rId5" Type="http://schemas.openxmlformats.org/officeDocument/2006/relationships/tags" Target="../tags/tag6.xml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tags" Target="../tags/tag5.xml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doi.org/10.1103/PhysRevD.97.072009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24D3496-4B25-EDC4-1D45-455E8D5C70F9}"/>
              </a:ext>
            </a:extLst>
          </p:cNvPr>
          <p:cNvSpPr/>
          <p:nvPr/>
        </p:nvSpPr>
        <p:spPr>
          <a:xfrm>
            <a:off x="-2" y="0"/>
            <a:ext cx="12192001" cy="685800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8FD558-CD87-F6C8-283A-A519F28992FD}"/>
              </a:ext>
            </a:extLst>
          </p:cNvPr>
          <p:cNvSpPr txBox="1"/>
          <p:nvPr/>
        </p:nvSpPr>
        <p:spPr>
          <a:xfrm>
            <a:off x="4668088" y="2119817"/>
            <a:ext cx="73042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High-energy neutrino reconstruction in IceCube with bright and DeepCore DOMs </a:t>
            </a:r>
            <a:endParaRPr lang="en-NZ" sz="3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02A038-7E4A-4CE5-7CA8-29464DDFA7CA}"/>
              </a:ext>
            </a:extLst>
          </p:cNvPr>
          <p:cNvSpPr txBox="1"/>
          <p:nvPr/>
        </p:nvSpPr>
        <p:spPr>
          <a:xfrm>
            <a:off x="4850968" y="4160057"/>
            <a:ext cx="7341026" cy="974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600"/>
              </a:spcAft>
            </a:pPr>
            <a:r>
              <a:rPr lang="en-NZ" sz="2200" dirty="0">
                <a:latin typeface="Avenir Next LT Pro" panose="020B0504020202020204" pitchFamily="34" charset="0"/>
              </a:rPr>
              <a:t>Christopher Eldridge for the IceCube Collaboration</a:t>
            </a:r>
          </a:p>
          <a:p>
            <a:pPr algn="ctr">
              <a:spcAft>
                <a:spcPts val="1600"/>
              </a:spcAft>
            </a:pPr>
            <a:r>
              <a:rPr lang="en-NZ" sz="2200" dirty="0">
                <a:latin typeface="Avenir Next LT Pro" panose="020B0504020202020204" pitchFamily="34" charset="0"/>
              </a:rPr>
              <a:t>ISCRA 2026</a:t>
            </a:r>
          </a:p>
        </p:txBody>
      </p:sp>
      <p:pic>
        <p:nvPicPr>
          <p:cNvPr id="7" name="Picture 6" descr="A logo with text on it&#10;&#10;AI-generated content may be incorrect.">
            <a:extLst>
              <a:ext uri="{FF2B5EF4-FFF2-40B4-BE49-F238E27FC236}">
                <a16:creationId xmlns:a16="http://schemas.microsoft.com/office/drawing/2014/main" id="{E7BC7BCC-C2CC-9338-F23E-042C03F113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239" y="268013"/>
            <a:ext cx="4697835" cy="1096042"/>
          </a:xfrm>
          <a:prstGeom prst="rect">
            <a:avLst/>
          </a:prstGeom>
        </p:spPr>
      </p:pic>
      <p:pic>
        <p:nvPicPr>
          <p:cNvPr id="8" name="Picture 7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5A4971CD-141F-6AEF-D61F-1351F0337A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100" y="-92616"/>
            <a:ext cx="2115900" cy="169307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0BBA46B-835B-6803-C3E5-367E0104112F}"/>
              </a:ext>
            </a:extLst>
          </p:cNvPr>
          <p:cNvGrpSpPr/>
          <p:nvPr/>
        </p:nvGrpSpPr>
        <p:grpSpPr>
          <a:xfrm>
            <a:off x="-196121" y="-354952"/>
            <a:ext cx="5003023" cy="7567904"/>
            <a:chOff x="-152053" y="-354952"/>
            <a:chExt cx="5003023" cy="7567904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84DB6E0-0C88-5420-AFD7-250411E21EE0}"/>
                </a:ext>
              </a:extLst>
            </p:cNvPr>
            <p:cNvGrpSpPr/>
            <p:nvPr/>
          </p:nvGrpSpPr>
          <p:grpSpPr>
            <a:xfrm>
              <a:off x="352619" y="-354952"/>
              <a:ext cx="4498351" cy="7567904"/>
              <a:chOff x="-87219" y="-359067"/>
              <a:chExt cx="4498351" cy="7567904"/>
            </a:xfrm>
          </p:grpSpPr>
          <p:pic>
            <p:nvPicPr>
              <p:cNvPr id="12" name="Picture 11" descr="A diagram of a solar system&#10;&#10;AI-generated content may be incorrect.">
                <a:extLst>
                  <a:ext uri="{FF2B5EF4-FFF2-40B4-BE49-F238E27FC236}">
                    <a16:creationId xmlns:a16="http://schemas.microsoft.com/office/drawing/2014/main" id="{5EA851A2-3F3B-9890-6DC7-CCE7EF7DF9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76201" y="2161775"/>
                <a:ext cx="4487333" cy="2523531"/>
              </a:xfrm>
              <a:prstGeom prst="rect">
                <a:avLst/>
              </a:prstGeom>
            </p:spPr>
          </p:pic>
          <p:pic>
            <p:nvPicPr>
              <p:cNvPr id="13" name="Picture 12" descr="A diagram of a solar system&#10;&#10;AI-generated content may be incorrect.">
                <a:extLst>
                  <a:ext uri="{FF2B5EF4-FFF2-40B4-BE49-F238E27FC236}">
                    <a16:creationId xmlns:a16="http://schemas.microsoft.com/office/drawing/2014/main" id="{F8C04F2E-F604-04B6-CA7B-2AABC87420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53"/>
              <a:stretch>
                <a:fillRect/>
              </a:stretch>
            </p:blipFill>
            <p:spPr>
              <a:xfrm>
                <a:off x="-76201" y="901354"/>
                <a:ext cx="4487333" cy="1260421"/>
              </a:xfrm>
              <a:prstGeom prst="rect">
                <a:avLst/>
              </a:prstGeom>
            </p:spPr>
          </p:pic>
          <p:pic>
            <p:nvPicPr>
              <p:cNvPr id="14" name="Picture 13" descr="A diagram of a solar system&#10;&#10;AI-generated content may be incorrect.">
                <a:extLst>
                  <a:ext uri="{FF2B5EF4-FFF2-40B4-BE49-F238E27FC236}">
                    <a16:creationId xmlns:a16="http://schemas.microsoft.com/office/drawing/2014/main" id="{58A089CA-ECE2-72B9-9FE3-36D378983A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53"/>
              <a:stretch>
                <a:fillRect/>
              </a:stretch>
            </p:blipFill>
            <p:spPr>
              <a:xfrm>
                <a:off x="-76201" y="-359067"/>
                <a:ext cx="4487333" cy="1260421"/>
              </a:xfrm>
              <a:prstGeom prst="rect">
                <a:avLst/>
              </a:prstGeom>
            </p:spPr>
          </p:pic>
          <p:pic>
            <p:nvPicPr>
              <p:cNvPr id="15" name="Picture 14" descr="A diagram of a solar system&#10;&#10;AI-generated content may be incorrect.">
                <a:extLst>
                  <a:ext uri="{FF2B5EF4-FFF2-40B4-BE49-F238E27FC236}">
                    <a16:creationId xmlns:a16="http://schemas.microsoft.com/office/drawing/2014/main" id="{9B3C425E-A3CB-BE0E-400A-D20F16284A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53"/>
              <a:stretch>
                <a:fillRect/>
              </a:stretch>
            </p:blipFill>
            <p:spPr>
              <a:xfrm>
                <a:off x="-87219" y="4685306"/>
                <a:ext cx="4487333" cy="1260421"/>
              </a:xfrm>
              <a:prstGeom prst="rect">
                <a:avLst/>
              </a:prstGeom>
            </p:spPr>
          </p:pic>
          <p:pic>
            <p:nvPicPr>
              <p:cNvPr id="16" name="Picture 15" descr="A diagram of a solar system&#10;&#10;AI-generated content may be incorrect.">
                <a:extLst>
                  <a:ext uri="{FF2B5EF4-FFF2-40B4-BE49-F238E27FC236}">
                    <a16:creationId xmlns:a16="http://schemas.microsoft.com/office/drawing/2014/main" id="{1A3DD10B-3A6A-C716-8B6A-89C01B03D4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0053"/>
              <a:stretch>
                <a:fillRect/>
              </a:stretch>
            </p:blipFill>
            <p:spPr>
              <a:xfrm>
                <a:off x="-76203" y="5948416"/>
                <a:ext cx="4487333" cy="1260421"/>
              </a:xfrm>
              <a:prstGeom prst="rect">
                <a:avLst/>
              </a:prstGeom>
            </p:spPr>
          </p:pic>
        </p:grpSp>
        <p:pic>
          <p:nvPicPr>
            <p:cNvPr id="11" name="Picture 10" descr="A diagram of a solar system&#10;&#10;AI-generated content may be incorrect.">
              <a:extLst>
                <a:ext uri="{FF2B5EF4-FFF2-40B4-BE49-F238E27FC236}">
                  <a16:creationId xmlns:a16="http://schemas.microsoft.com/office/drawing/2014/main" id="{707C95DF-1A39-DBD3-F165-292B19AEF0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60" t="19026" r="76352" b="72219"/>
            <a:stretch>
              <a:fillRect/>
            </a:stretch>
          </p:blipFill>
          <p:spPr>
            <a:xfrm>
              <a:off x="-152053" y="2512080"/>
              <a:ext cx="515502" cy="2209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89354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81D87-FD03-2DBB-8B9A-10BCDB67C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E7C0F6A-1108-4DE4-4251-05589A4CA981}"/>
              </a:ext>
            </a:extLst>
          </p:cNvPr>
          <p:cNvSpPr/>
          <p:nvPr/>
        </p:nvSpPr>
        <p:spPr>
          <a:xfrm>
            <a:off x="-2" y="0"/>
            <a:ext cx="12192001" cy="116607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7F8375-45C1-4950-EF09-A9133C180618}"/>
              </a:ext>
            </a:extLst>
          </p:cNvPr>
          <p:cNvSpPr txBox="1"/>
          <p:nvPr/>
        </p:nvSpPr>
        <p:spPr>
          <a:xfrm>
            <a:off x="0" y="259869"/>
            <a:ext cx="12191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MS Reference Sans Serif" panose="020B0604030504040204" pitchFamily="34" charset="0"/>
              </a:rPr>
              <a:t>DeepCore</a:t>
            </a:r>
            <a:endParaRPr lang="en-NZ" sz="3600" b="1" dirty="0">
              <a:latin typeface="MS Reference Sans Serif" panose="020B060403050404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F65B736-E4FF-07F1-3786-634B48B9DC9D}"/>
              </a:ext>
            </a:extLst>
          </p:cNvPr>
          <p:cNvGrpSpPr/>
          <p:nvPr/>
        </p:nvGrpSpPr>
        <p:grpSpPr>
          <a:xfrm>
            <a:off x="-1" y="6248400"/>
            <a:ext cx="12192001" cy="609600"/>
            <a:chOff x="-1" y="6248400"/>
            <a:chExt cx="12192001" cy="609600"/>
          </a:xfrm>
          <a:solidFill>
            <a:schemeClr val="tx2">
              <a:lumMod val="25000"/>
              <a:lumOff val="75000"/>
            </a:schemeClr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8C8467E-1E11-E0F2-BE83-E7C6D381C6AE}"/>
                </a:ext>
              </a:extLst>
            </p:cNvPr>
            <p:cNvSpPr/>
            <p:nvPr/>
          </p:nvSpPr>
          <p:spPr>
            <a:xfrm>
              <a:off x="0" y="6248400"/>
              <a:ext cx="12192000" cy="609600"/>
            </a:xfrm>
            <a:prstGeom prst="rect">
              <a:avLst/>
            </a:prstGeom>
            <a:grpFill/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443A1BA-8908-8ED1-F034-AA78B3A74556}"/>
                </a:ext>
              </a:extLst>
            </p:cNvPr>
            <p:cNvSpPr txBox="1"/>
            <p:nvPr/>
          </p:nvSpPr>
          <p:spPr>
            <a:xfrm>
              <a:off x="-1" y="6368534"/>
              <a:ext cx="12191999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ISCRA 2026</a:t>
              </a:r>
              <a:endParaRPr lang="en-NZ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4F060B1-578F-3232-682D-F183E8361476}"/>
                </a:ext>
              </a:extLst>
            </p:cNvPr>
            <p:cNvSpPr txBox="1"/>
            <p:nvPr/>
          </p:nvSpPr>
          <p:spPr>
            <a:xfrm>
              <a:off x="109538" y="6391275"/>
              <a:ext cx="2281238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NZ" dirty="0"/>
                <a:t>Christopher Eldridge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656AD0B-E2F5-CC69-E1BE-C06DB8081D51}"/>
                </a:ext>
              </a:extLst>
            </p:cNvPr>
            <p:cNvSpPr txBox="1"/>
            <p:nvPr/>
          </p:nvSpPr>
          <p:spPr>
            <a:xfrm>
              <a:off x="11009745" y="6364069"/>
              <a:ext cx="984202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NZ" dirty="0"/>
                <a:t>8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05D84A7-BA83-14EF-A9F7-F6BCE3B4EE11}"/>
              </a:ext>
            </a:extLst>
          </p:cNvPr>
          <p:cNvSpPr txBox="1"/>
          <p:nvPr/>
        </p:nvSpPr>
        <p:spPr>
          <a:xfrm>
            <a:off x="0" y="1360305"/>
            <a:ext cx="121919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NZ" sz="2000" dirty="0">
                <a:latin typeface="Avenir Next LT Pro" panose="020B0504020202020204" pitchFamily="34" charset="0"/>
              </a:rPr>
              <a:t>Energy reconstruction worsened slightly for Taupede, more severely for Monopod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188F2C-DC8B-AB63-6909-6A26A171F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5342" y="2062511"/>
            <a:ext cx="5262705" cy="40039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0492AC7-79E7-14B0-7B9D-1B443EF2B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10791" y="2062511"/>
            <a:ext cx="5119405" cy="400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848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AC593-5109-1172-C749-D39FB0E7B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9E26346-922A-0E57-4912-F0FF2CB4C63D}"/>
              </a:ext>
            </a:extLst>
          </p:cNvPr>
          <p:cNvSpPr/>
          <p:nvPr/>
        </p:nvSpPr>
        <p:spPr>
          <a:xfrm>
            <a:off x="-2" y="0"/>
            <a:ext cx="12192001" cy="116607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397332-E650-4431-E6BA-2CFE998C934B}"/>
              </a:ext>
            </a:extLst>
          </p:cNvPr>
          <p:cNvSpPr txBox="1"/>
          <p:nvPr/>
        </p:nvSpPr>
        <p:spPr>
          <a:xfrm>
            <a:off x="0" y="259869"/>
            <a:ext cx="121919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MS Reference Sans Serif" panose="020B0604030504040204" pitchFamily="34" charset="0"/>
              </a:rPr>
              <a:t>Data-Monte Carlo agreement</a:t>
            </a:r>
          </a:p>
          <a:p>
            <a:pPr algn="ctr"/>
            <a:endParaRPr lang="en-NZ" sz="3600" b="1" dirty="0">
              <a:latin typeface="MS Reference Sans Serif" panose="020B060403050404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84B063E-3920-3B11-107C-BC53C11C22C9}"/>
              </a:ext>
            </a:extLst>
          </p:cNvPr>
          <p:cNvGrpSpPr/>
          <p:nvPr/>
        </p:nvGrpSpPr>
        <p:grpSpPr>
          <a:xfrm>
            <a:off x="-1" y="6248400"/>
            <a:ext cx="12192001" cy="609600"/>
            <a:chOff x="-1" y="6248400"/>
            <a:chExt cx="12192001" cy="609600"/>
          </a:xfrm>
          <a:solidFill>
            <a:schemeClr val="tx2">
              <a:lumMod val="25000"/>
              <a:lumOff val="75000"/>
            </a:schemeClr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17C92CE-E4B7-BA96-B6E0-2FFE9FA74884}"/>
                </a:ext>
              </a:extLst>
            </p:cNvPr>
            <p:cNvSpPr/>
            <p:nvPr/>
          </p:nvSpPr>
          <p:spPr>
            <a:xfrm>
              <a:off x="0" y="6248400"/>
              <a:ext cx="12192000" cy="609600"/>
            </a:xfrm>
            <a:prstGeom prst="rect">
              <a:avLst/>
            </a:prstGeom>
            <a:grpFill/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EF7E8F3-D047-2413-2B6E-BBEA41B9F1CF}"/>
                </a:ext>
              </a:extLst>
            </p:cNvPr>
            <p:cNvSpPr txBox="1"/>
            <p:nvPr/>
          </p:nvSpPr>
          <p:spPr>
            <a:xfrm>
              <a:off x="-1" y="6368534"/>
              <a:ext cx="12191999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ISCRA 2026</a:t>
              </a:r>
              <a:endParaRPr lang="en-NZ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70CDA48-2F24-4385-E86F-AE2B49006DE4}"/>
                </a:ext>
              </a:extLst>
            </p:cNvPr>
            <p:cNvSpPr txBox="1"/>
            <p:nvPr/>
          </p:nvSpPr>
          <p:spPr>
            <a:xfrm>
              <a:off x="109538" y="6391275"/>
              <a:ext cx="2281238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NZ" dirty="0"/>
                <a:t>Christopher Eldridge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C7DAD90-B6DD-132D-4D67-B35EB23802C2}"/>
                </a:ext>
              </a:extLst>
            </p:cNvPr>
            <p:cNvSpPr txBox="1"/>
            <p:nvPr/>
          </p:nvSpPr>
          <p:spPr>
            <a:xfrm>
              <a:off x="11009745" y="6364069"/>
              <a:ext cx="984202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NZ" dirty="0"/>
                <a:t>9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D6B30696-2785-0CEE-310A-FCD13480AA0B}"/>
              </a:ext>
            </a:extLst>
          </p:cNvPr>
          <p:cNvSpPr txBox="1"/>
          <p:nvPr/>
        </p:nvSpPr>
        <p:spPr>
          <a:xfrm>
            <a:off x="266700" y="1425939"/>
            <a:ext cx="4076700" cy="3811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NZ" sz="2000" dirty="0">
                <a:latin typeface="Avenir Next LT Pro" panose="020B0504020202020204" pitchFamily="34" charset="0"/>
              </a:rPr>
              <a:t>Stony Brook level 6 selection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NZ" sz="2000" dirty="0">
                <a:latin typeface="Avenir Next LT Pro" panose="020B0504020202020204" pitchFamily="34" charset="0"/>
              </a:rPr>
              <a:t>Burn sample: 10% of events (</a:t>
            </a:r>
            <a:r>
              <a:rPr lang="en-NZ" sz="2000" dirty="0" err="1">
                <a:latin typeface="Avenir Next LT Pro" panose="020B0504020202020204" pitchFamily="34" charset="0"/>
              </a:rPr>
              <a:t>livetime</a:t>
            </a:r>
            <a:r>
              <a:rPr lang="en-NZ" sz="2000" dirty="0">
                <a:latin typeface="Avenir Next LT Pro" panose="020B0504020202020204" pitchFamily="34" charset="0"/>
              </a:rPr>
              <a:t> ~1.2 years)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1604 events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Best-fit spectrum from 2020 Stony Brook cascade analysis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Good agreement when including bright &amp; DC DOMs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Promising outlook for high-energy analysis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1457BEF-C30E-D711-1A8E-9522E0FA7F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42048" y="1172261"/>
            <a:ext cx="7984190" cy="495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677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42F79-E238-8E9B-A4F6-29238EB8B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FAB3666-E434-2998-3F28-25A6FFD93C61}"/>
              </a:ext>
            </a:extLst>
          </p:cNvPr>
          <p:cNvSpPr/>
          <p:nvPr/>
        </p:nvSpPr>
        <p:spPr>
          <a:xfrm>
            <a:off x="-2" y="0"/>
            <a:ext cx="12192001" cy="116607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37940E-E274-D3D5-C695-92AA65B3A7DE}"/>
              </a:ext>
            </a:extLst>
          </p:cNvPr>
          <p:cNvSpPr txBox="1"/>
          <p:nvPr/>
        </p:nvSpPr>
        <p:spPr>
          <a:xfrm>
            <a:off x="0" y="259869"/>
            <a:ext cx="12191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MS Reference Sans Serif" panose="020B0604030504040204" pitchFamily="34" charset="0"/>
              </a:rPr>
              <a:t>Data-Monte Carlo agreement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2E682CA-7AA5-5C44-C80E-98AADA79AA47}"/>
              </a:ext>
            </a:extLst>
          </p:cNvPr>
          <p:cNvSpPr txBox="1"/>
          <p:nvPr/>
        </p:nvSpPr>
        <p:spPr>
          <a:xfrm>
            <a:off x="266700" y="1425939"/>
            <a:ext cx="4076700" cy="3811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NZ" sz="2000" dirty="0">
                <a:latin typeface="Avenir Next LT Pro" panose="020B0504020202020204" pitchFamily="34" charset="0"/>
              </a:rPr>
              <a:t>Stony Brook level 6 selection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NZ" sz="2000" dirty="0">
                <a:latin typeface="Avenir Next LT Pro" panose="020B0504020202020204" pitchFamily="34" charset="0"/>
              </a:rPr>
              <a:t>Burn sample: 10% of events (</a:t>
            </a:r>
            <a:r>
              <a:rPr lang="en-NZ" sz="2000" dirty="0" err="1">
                <a:latin typeface="Avenir Next LT Pro" panose="020B0504020202020204" pitchFamily="34" charset="0"/>
              </a:rPr>
              <a:t>livetime</a:t>
            </a:r>
            <a:r>
              <a:rPr lang="en-NZ" sz="2000" dirty="0">
                <a:latin typeface="Avenir Next LT Pro" panose="020B0504020202020204" pitchFamily="34" charset="0"/>
              </a:rPr>
              <a:t> ~1.2 years)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1604 events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Best-fit spectrum from 2020 Stony Brook cascade analysis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Good agreement when including bright &amp; DC DOMs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Promising outlook for high-energy analysis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E915B06-D6C4-7CE1-F7D1-AC26C65C674C}"/>
              </a:ext>
            </a:extLst>
          </p:cNvPr>
          <p:cNvGrpSpPr/>
          <p:nvPr/>
        </p:nvGrpSpPr>
        <p:grpSpPr>
          <a:xfrm>
            <a:off x="-1" y="6248400"/>
            <a:ext cx="12192001" cy="609600"/>
            <a:chOff x="-1" y="6248400"/>
            <a:chExt cx="12192001" cy="609600"/>
          </a:xfrm>
          <a:solidFill>
            <a:schemeClr val="tx2">
              <a:lumMod val="25000"/>
              <a:lumOff val="7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461E7F2-F999-070D-6E2A-8D0F7198F1D9}"/>
                </a:ext>
              </a:extLst>
            </p:cNvPr>
            <p:cNvSpPr/>
            <p:nvPr/>
          </p:nvSpPr>
          <p:spPr>
            <a:xfrm>
              <a:off x="0" y="6248400"/>
              <a:ext cx="12192000" cy="609600"/>
            </a:xfrm>
            <a:prstGeom prst="rect">
              <a:avLst/>
            </a:prstGeom>
            <a:grpFill/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47727AF-3922-C94D-7D1D-001101807F48}"/>
                </a:ext>
              </a:extLst>
            </p:cNvPr>
            <p:cNvSpPr txBox="1"/>
            <p:nvPr/>
          </p:nvSpPr>
          <p:spPr>
            <a:xfrm>
              <a:off x="-1" y="6368534"/>
              <a:ext cx="12191999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ISCRA 2026</a:t>
              </a:r>
              <a:endParaRPr lang="en-NZ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A98CD88-C51D-3744-BE54-2E910B459E75}"/>
                </a:ext>
              </a:extLst>
            </p:cNvPr>
            <p:cNvSpPr txBox="1"/>
            <p:nvPr/>
          </p:nvSpPr>
          <p:spPr>
            <a:xfrm>
              <a:off x="109538" y="6391275"/>
              <a:ext cx="2281238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NZ" dirty="0"/>
                <a:t>Christopher Eldridge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757F51A-F669-5797-DFE9-F0C703987A4B}"/>
                </a:ext>
              </a:extLst>
            </p:cNvPr>
            <p:cNvSpPr txBox="1"/>
            <p:nvPr/>
          </p:nvSpPr>
          <p:spPr>
            <a:xfrm>
              <a:off x="11009745" y="6364069"/>
              <a:ext cx="984202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NZ" dirty="0"/>
                <a:t>9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DF34BFFB-0CF0-42E3-5441-3FB359393D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4897" y="1172261"/>
            <a:ext cx="7938492" cy="495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536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BAA10-07C6-4019-FABE-FE0C2F7C1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A9E8EAD-C9FD-1927-B87D-3AB4525368A7}"/>
              </a:ext>
            </a:extLst>
          </p:cNvPr>
          <p:cNvSpPr/>
          <p:nvPr/>
        </p:nvSpPr>
        <p:spPr>
          <a:xfrm>
            <a:off x="-2" y="0"/>
            <a:ext cx="12192001" cy="116607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6D0111-70FA-C276-17CE-DBEB509DFCCF}"/>
              </a:ext>
            </a:extLst>
          </p:cNvPr>
          <p:cNvSpPr txBox="1"/>
          <p:nvPr/>
        </p:nvSpPr>
        <p:spPr>
          <a:xfrm>
            <a:off x="0" y="259869"/>
            <a:ext cx="12191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MS Reference Sans Serif" panose="020B0604030504040204" pitchFamily="34" charset="0"/>
              </a:rPr>
              <a:t>Data-Monte Carlo agreement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BE49695-2345-1CC7-1206-F7C0A342F4C0}"/>
              </a:ext>
            </a:extLst>
          </p:cNvPr>
          <p:cNvSpPr txBox="1"/>
          <p:nvPr/>
        </p:nvSpPr>
        <p:spPr>
          <a:xfrm>
            <a:off x="266700" y="1425939"/>
            <a:ext cx="4076700" cy="3811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NZ" sz="2000" dirty="0">
                <a:latin typeface="Avenir Next LT Pro" panose="020B0504020202020204" pitchFamily="34" charset="0"/>
              </a:rPr>
              <a:t>Stony Brook level 6 selection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NZ" sz="2000" dirty="0">
                <a:latin typeface="Avenir Next LT Pro" panose="020B0504020202020204" pitchFamily="34" charset="0"/>
              </a:rPr>
              <a:t>Burn sample: 10% of events (</a:t>
            </a:r>
            <a:r>
              <a:rPr lang="en-NZ" sz="2000" dirty="0" err="1">
                <a:latin typeface="Avenir Next LT Pro" panose="020B0504020202020204" pitchFamily="34" charset="0"/>
              </a:rPr>
              <a:t>livetime</a:t>
            </a:r>
            <a:r>
              <a:rPr lang="en-NZ" sz="2000" dirty="0">
                <a:latin typeface="Avenir Next LT Pro" panose="020B0504020202020204" pitchFamily="34" charset="0"/>
              </a:rPr>
              <a:t> ~1.2 years)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1604 events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Best-fit spectrum from 2020 Stony Brook cascade analysis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Good agreement when including bright &amp; DC DOMs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Promising outlook for high-energy analysis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02F142D-A408-6ACC-70DE-84CA8E99BCEA}"/>
              </a:ext>
            </a:extLst>
          </p:cNvPr>
          <p:cNvGrpSpPr/>
          <p:nvPr/>
        </p:nvGrpSpPr>
        <p:grpSpPr>
          <a:xfrm>
            <a:off x="-1" y="6248400"/>
            <a:ext cx="12192001" cy="609600"/>
            <a:chOff x="-1" y="6248400"/>
            <a:chExt cx="12192001" cy="609600"/>
          </a:xfrm>
          <a:solidFill>
            <a:schemeClr val="tx2">
              <a:lumMod val="25000"/>
              <a:lumOff val="7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36007F7-62FE-500A-D926-AE7E5005B8C6}"/>
                </a:ext>
              </a:extLst>
            </p:cNvPr>
            <p:cNvSpPr/>
            <p:nvPr/>
          </p:nvSpPr>
          <p:spPr>
            <a:xfrm>
              <a:off x="0" y="6248400"/>
              <a:ext cx="12192000" cy="609600"/>
            </a:xfrm>
            <a:prstGeom prst="rect">
              <a:avLst/>
            </a:prstGeom>
            <a:grpFill/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61875F4-BE53-0A02-B2C5-CAFDB18C8AA4}"/>
                </a:ext>
              </a:extLst>
            </p:cNvPr>
            <p:cNvSpPr txBox="1"/>
            <p:nvPr/>
          </p:nvSpPr>
          <p:spPr>
            <a:xfrm>
              <a:off x="-1" y="6368534"/>
              <a:ext cx="12191999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ISCRA 2026</a:t>
              </a:r>
              <a:endParaRPr lang="en-NZ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66217B-F8AD-39AA-CA77-B031910EB13C}"/>
                </a:ext>
              </a:extLst>
            </p:cNvPr>
            <p:cNvSpPr txBox="1"/>
            <p:nvPr/>
          </p:nvSpPr>
          <p:spPr>
            <a:xfrm>
              <a:off x="109538" y="6391275"/>
              <a:ext cx="2281238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NZ" dirty="0"/>
                <a:t>Christopher Eldridge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3E60CE8-AA06-5A58-474B-BFC4F09D9136}"/>
                </a:ext>
              </a:extLst>
            </p:cNvPr>
            <p:cNvSpPr txBox="1"/>
            <p:nvPr/>
          </p:nvSpPr>
          <p:spPr>
            <a:xfrm>
              <a:off x="11009745" y="6364069"/>
              <a:ext cx="984202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dirty="0"/>
                <a:t>9</a:t>
              </a:r>
              <a:endParaRPr lang="en-NZ" dirty="0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13EFD5FC-AA68-B9D3-A576-95A93CC017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42049" y="1172261"/>
            <a:ext cx="7984188" cy="495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042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CA2C8-64ED-F641-A1FD-79CCADF7F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52C7826-5004-9350-413A-8F572007B710}"/>
              </a:ext>
            </a:extLst>
          </p:cNvPr>
          <p:cNvSpPr/>
          <p:nvPr/>
        </p:nvSpPr>
        <p:spPr>
          <a:xfrm>
            <a:off x="-2" y="0"/>
            <a:ext cx="12192001" cy="116607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2F7FD1-0433-3177-0B4F-CA44CF0E806D}"/>
              </a:ext>
            </a:extLst>
          </p:cNvPr>
          <p:cNvSpPr txBox="1"/>
          <p:nvPr/>
        </p:nvSpPr>
        <p:spPr>
          <a:xfrm>
            <a:off x="0" y="259869"/>
            <a:ext cx="121919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MS Reference Sans Serif" panose="020B0604030504040204" pitchFamily="34" charset="0"/>
              </a:rPr>
              <a:t>Data-Monte Carlo agreement</a:t>
            </a:r>
          </a:p>
          <a:p>
            <a:pPr algn="ctr"/>
            <a:endParaRPr lang="en-NZ" sz="3600" b="1" dirty="0">
              <a:latin typeface="MS Reference Sans Serif" panose="020B060403050404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0DFF861-2342-DD84-BD08-84ACA8E4546B}"/>
              </a:ext>
            </a:extLst>
          </p:cNvPr>
          <p:cNvGrpSpPr/>
          <p:nvPr/>
        </p:nvGrpSpPr>
        <p:grpSpPr>
          <a:xfrm>
            <a:off x="-1" y="6248400"/>
            <a:ext cx="12192001" cy="609600"/>
            <a:chOff x="-1" y="6248400"/>
            <a:chExt cx="12192001" cy="609600"/>
          </a:xfrm>
          <a:solidFill>
            <a:schemeClr val="tx2">
              <a:lumMod val="25000"/>
              <a:lumOff val="75000"/>
            </a:schemeClr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8F39657-CB36-AF51-C1C6-A6909BD83D2C}"/>
                </a:ext>
              </a:extLst>
            </p:cNvPr>
            <p:cNvSpPr/>
            <p:nvPr/>
          </p:nvSpPr>
          <p:spPr>
            <a:xfrm>
              <a:off x="0" y="6248400"/>
              <a:ext cx="12192000" cy="609600"/>
            </a:xfrm>
            <a:prstGeom prst="rect">
              <a:avLst/>
            </a:prstGeom>
            <a:grpFill/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280EA05-DDFD-B53D-849E-28B7DB3911AA}"/>
                </a:ext>
              </a:extLst>
            </p:cNvPr>
            <p:cNvSpPr txBox="1"/>
            <p:nvPr/>
          </p:nvSpPr>
          <p:spPr>
            <a:xfrm>
              <a:off x="-1" y="6368534"/>
              <a:ext cx="12191999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ISCRA 2026</a:t>
              </a:r>
              <a:endParaRPr lang="en-NZ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E0BD562-38FC-1697-0185-3018EB4C470D}"/>
                </a:ext>
              </a:extLst>
            </p:cNvPr>
            <p:cNvSpPr txBox="1"/>
            <p:nvPr/>
          </p:nvSpPr>
          <p:spPr>
            <a:xfrm>
              <a:off x="109538" y="6391275"/>
              <a:ext cx="2281238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NZ" dirty="0"/>
                <a:t>Christopher Eldridge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A567B4D-3B7E-3A2A-26A6-8C519B133513}"/>
                </a:ext>
              </a:extLst>
            </p:cNvPr>
            <p:cNvSpPr txBox="1"/>
            <p:nvPr/>
          </p:nvSpPr>
          <p:spPr>
            <a:xfrm>
              <a:off x="11009745" y="6364069"/>
              <a:ext cx="984202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dirty="0"/>
                <a:t>9</a:t>
              </a:r>
              <a:endParaRPr lang="en-NZ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F629DCCA-AFA6-8FB4-29FD-E3F3370EEDFB}"/>
              </a:ext>
            </a:extLst>
          </p:cNvPr>
          <p:cNvSpPr txBox="1"/>
          <p:nvPr/>
        </p:nvSpPr>
        <p:spPr>
          <a:xfrm>
            <a:off x="266700" y="1425939"/>
            <a:ext cx="4076700" cy="3811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NZ" sz="2000" dirty="0">
                <a:latin typeface="Avenir Next LT Pro" panose="020B0504020202020204" pitchFamily="34" charset="0"/>
              </a:rPr>
              <a:t>Stony Brook level 6 selection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NZ" sz="2000" dirty="0">
                <a:latin typeface="Avenir Next LT Pro" panose="020B0504020202020204" pitchFamily="34" charset="0"/>
              </a:rPr>
              <a:t>Burn sample: 10% of events (</a:t>
            </a:r>
            <a:r>
              <a:rPr lang="en-NZ" sz="2000" dirty="0" err="1">
                <a:latin typeface="Avenir Next LT Pro" panose="020B0504020202020204" pitchFamily="34" charset="0"/>
              </a:rPr>
              <a:t>livetime</a:t>
            </a:r>
            <a:r>
              <a:rPr lang="en-NZ" sz="2000" dirty="0">
                <a:latin typeface="Avenir Next LT Pro" panose="020B0504020202020204" pitchFamily="34" charset="0"/>
              </a:rPr>
              <a:t> ~1.2 years)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1604 events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Best-fit spectrum from 2020 Stony Brook cascade analysis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Good agreement when including bright &amp; DC DOMs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Promising outlook for high-energy analysis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3F5117F-16EB-8499-BAB7-BC9B0ADC3C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4897" y="1172261"/>
            <a:ext cx="7938492" cy="495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551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E7457-1D02-3038-F163-3745A5008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6EF0E57-8DBE-6365-8792-405556210FA8}"/>
              </a:ext>
            </a:extLst>
          </p:cNvPr>
          <p:cNvSpPr/>
          <p:nvPr/>
        </p:nvSpPr>
        <p:spPr>
          <a:xfrm>
            <a:off x="-2" y="0"/>
            <a:ext cx="12192001" cy="116607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5DF59A-D7BE-6B95-6EF7-DB2719F204BD}"/>
              </a:ext>
            </a:extLst>
          </p:cNvPr>
          <p:cNvSpPr txBox="1"/>
          <p:nvPr/>
        </p:nvSpPr>
        <p:spPr>
          <a:xfrm>
            <a:off x="310590" y="1209115"/>
            <a:ext cx="11214347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venir Next LT Pro" panose="020B0504020202020204" pitchFamily="34" charset="0"/>
              </a:rPr>
              <a:t>The inclusion of bright DOMs improves Taupede length reconstruction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NZ" sz="2400" dirty="0">
                <a:latin typeface="Avenir Next LT Pro" panose="020B0504020202020204" pitchFamily="34" charset="0"/>
              </a:rPr>
              <a:t>The inclusion of DeepCore DOMs improves the reconstruction for most parameters; for energy it worsens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NZ" sz="2400" dirty="0">
                <a:latin typeface="Avenir Next LT Pro" panose="020B0504020202020204" pitchFamily="34" charset="0"/>
              </a:rPr>
              <a:t>Good data/MC agreement with the Stony Brook cascade selection for both Monopod and Taupede with and without bright/DC DOMs.</a:t>
            </a:r>
            <a:endParaRPr lang="mi-NZ" sz="300" dirty="0">
              <a:latin typeface="Avenir Next LT Pro" panose="020B05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mi-NZ" sz="500" dirty="0">
              <a:latin typeface="Avenir Next LT Pro" panose="020B0504020202020204" pitchFamily="34" charset="0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NZ" sz="2400" dirty="0">
                <a:latin typeface="Avenir Next LT Pro" panose="020B0504020202020204" pitchFamily="34" charset="0"/>
              </a:rPr>
              <a:t>Test statistics: </a:t>
            </a:r>
            <a:r>
              <a:rPr lang="en-NZ" sz="2400" dirty="0" err="1">
                <a:latin typeface="Avenir Next LT Pro" panose="020B0504020202020204" pitchFamily="34" charset="0"/>
              </a:rPr>
              <a:t>rlogl</a:t>
            </a:r>
            <a:r>
              <a:rPr lang="en-NZ" sz="2400" dirty="0">
                <a:latin typeface="Avenir Next LT Pro" panose="020B0504020202020204" pitchFamily="34" charset="0"/>
              </a:rPr>
              <a:t>-based and waveform-based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NZ" sz="2400" dirty="0">
                <a:latin typeface="Avenir Next LT Pro" panose="020B0504020202020204" pitchFamily="34" charset="0"/>
              </a:rPr>
              <a:t>Long-term: analysis!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NZ" sz="2400" dirty="0">
                <a:latin typeface="Avenir Next LT Pro" panose="020B0504020202020204" pitchFamily="34" charset="0"/>
              </a:rPr>
              <a:t>Inclusive tau search and flavour composition measurement</a:t>
            </a:r>
          </a:p>
          <a:p>
            <a:pPr>
              <a:spcAft>
                <a:spcPts val="1200"/>
              </a:spcAft>
            </a:pPr>
            <a:endParaRPr lang="mi-NZ" sz="300" dirty="0">
              <a:latin typeface="Avenir Next LT Pro" panose="020B05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1AFABB-3FD5-426D-0C09-D0749DEADF0C}"/>
              </a:ext>
            </a:extLst>
          </p:cNvPr>
          <p:cNvSpPr txBox="1"/>
          <p:nvPr/>
        </p:nvSpPr>
        <p:spPr>
          <a:xfrm>
            <a:off x="0" y="259869"/>
            <a:ext cx="12191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MS Reference Sans Serif" panose="020B0604030504040204" pitchFamily="34" charset="0"/>
              </a:rPr>
              <a:t>Summary and next steps</a:t>
            </a:r>
            <a:endParaRPr lang="en-NZ" sz="3600" b="1" dirty="0">
              <a:latin typeface="MS Reference Sans Serif" panose="020B060403050404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6ECC92-1C07-F6C2-656C-2BC751F01B2A}"/>
              </a:ext>
            </a:extLst>
          </p:cNvPr>
          <p:cNvSpPr txBox="1"/>
          <p:nvPr/>
        </p:nvSpPr>
        <p:spPr>
          <a:xfrm>
            <a:off x="-1" y="6368534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Bochum 2026 diffuse session</a:t>
            </a:r>
            <a:endParaRPr lang="en-NZ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5E7304C-7A41-0047-8541-47B364BF6C24}"/>
              </a:ext>
            </a:extLst>
          </p:cNvPr>
          <p:cNvGrpSpPr/>
          <p:nvPr/>
        </p:nvGrpSpPr>
        <p:grpSpPr>
          <a:xfrm>
            <a:off x="-1" y="6248400"/>
            <a:ext cx="12192001" cy="609600"/>
            <a:chOff x="-1" y="6248400"/>
            <a:chExt cx="12192001" cy="609600"/>
          </a:xfrm>
          <a:solidFill>
            <a:schemeClr val="tx2">
              <a:lumMod val="25000"/>
              <a:lumOff val="75000"/>
            </a:schemeClr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6690170-BAC6-0733-9D75-C43B62EFA6A3}"/>
                </a:ext>
              </a:extLst>
            </p:cNvPr>
            <p:cNvSpPr/>
            <p:nvPr/>
          </p:nvSpPr>
          <p:spPr>
            <a:xfrm>
              <a:off x="0" y="6248400"/>
              <a:ext cx="12192000" cy="609600"/>
            </a:xfrm>
            <a:prstGeom prst="rect">
              <a:avLst/>
            </a:prstGeom>
            <a:grpFill/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AC2050F-F3D9-EA05-F428-F2AA2D3B1C5F}"/>
                </a:ext>
              </a:extLst>
            </p:cNvPr>
            <p:cNvSpPr txBox="1"/>
            <p:nvPr/>
          </p:nvSpPr>
          <p:spPr>
            <a:xfrm>
              <a:off x="-1" y="6368534"/>
              <a:ext cx="12191999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ISCRA 2026</a:t>
              </a:r>
              <a:endParaRPr lang="en-NZ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C69194A-87F0-F9E2-C027-57DBF7B9A277}"/>
                </a:ext>
              </a:extLst>
            </p:cNvPr>
            <p:cNvSpPr txBox="1"/>
            <p:nvPr/>
          </p:nvSpPr>
          <p:spPr>
            <a:xfrm>
              <a:off x="109538" y="6391275"/>
              <a:ext cx="2281238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NZ" dirty="0"/>
                <a:t>Christopher Eldridge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BC9436E-07A5-AD5C-FB10-9DB005DAE988}"/>
                </a:ext>
              </a:extLst>
            </p:cNvPr>
            <p:cNvSpPr txBox="1"/>
            <p:nvPr/>
          </p:nvSpPr>
          <p:spPr>
            <a:xfrm>
              <a:off x="11009745" y="6364069"/>
              <a:ext cx="984202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NZ" dirty="0"/>
                <a:t>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27781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2BA87A5-5586-F4A1-069A-699C86F6D44E}"/>
              </a:ext>
            </a:extLst>
          </p:cNvPr>
          <p:cNvSpPr/>
          <p:nvPr/>
        </p:nvSpPr>
        <p:spPr>
          <a:xfrm>
            <a:off x="-2" y="0"/>
            <a:ext cx="12192001" cy="685800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ECE792-D63F-170C-DF56-B3A6E19B22D0}"/>
              </a:ext>
            </a:extLst>
          </p:cNvPr>
          <p:cNvSpPr txBox="1"/>
          <p:nvPr/>
        </p:nvSpPr>
        <p:spPr>
          <a:xfrm>
            <a:off x="-2" y="2921168"/>
            <a:ext cx="121551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Backup</a:t>
            </a:r>
            <a:endParaRPr lang="en-NZ" sz="6000" b="1" dirty="0"/>
          </a:p>
        </p:txBody>
      </p:sp>
    </p:spTree>
    <p:extLst>
      <p:ext uri="{BB962C8B-B14F-4D97-AF65-F5344CB8AC3E}">
        <p14:creationId xmlns:p14="http://schemas.microsoft.com/office/powerpoint/2010/main" val="3362583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50C11-13E6-7972-9C6A-603E4BF33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373F6CB-5A33-D0E0-32C6-5BA5741480B0}"/>
              </a:ext>
            </a:extLst>
          </p:cNvPr>
          <p:cNvSpPr/>
          <p:nvPr/>
        </p:nvSpPr>
        <p:spPr>
          <a:xfrm>
            <a:off x="-2" y="0"/>
            <a:ext cx="12192001" cy="116607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CC8A60-1677-F4D5-DF90-A8049A434570}"/>
              </a:ext>
            </a:extLst>
          </p:cNvPr>
          <p:cNvSpPr txBox="1"/>
          <p:nvPr/>
        </p:nvSpPr>
        <p:spPr>
          <a:xfrm>
            <a:off x="0" y="259869"/>
            <a:ext cx="12191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MS Reference Sans Serif" panose="020B0604030504040204" pitchFamily="34" charset="0"/>
              </a:rPr>
              <a:t>Data-Monte Carlo agreement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A57F3F9-70CC-2876-4CB8-F27BDD49DFB6}"/>
              </a:ext>
            </a:extLst>
          </p:cNvPr>
          <p:cNvGrpSpPr/>
          <p:nvPr/>
        </p:nvGrpSpPr>
        <p:grpSpPr>
          <a:xfrm>
            <a:off x="-1" y="6248400"/>
            <a:ext cx="12192001" cy="609600"/>
            <a:chOff x="-1" y="6248400"/>
            <a:chExt cx="12192001" cy="609600"/>
          </a:xfrm>
          <a:solidFill>
            <a:schemeClr val="tx2">
              <a:lumMod val="25000"/>
              <a:lumOff val="75000"/>
            </a:schemeClr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A53EA71-EBFF-FB05-80E8-EF939067FE0A}"/>
                </a:ext>
              </a:extLst>
            </p:cNvPr>
            <p:cNvSpPr/>
            <p:nvPr/>
          </p:nvSpPr>
          <p:spPr>
            <a:xfrm>
              <a:off x="0" y="6248400"/>
              <a:ext cx="12192000" cy="609600"/>
            </a:xfrm>
            <a:prstGeom prst="rect">
              <a:avLst/>
            </a:prstGeom>
            <a:grpFill/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573D685-ADD1-33CD-8322-DC7D863D2448}"/>
                </a:ext>
              </a:extLst>
            </p:cNvPr>
            <p:cNvSpPr txBox="1"/>
            <p:nvPr/>
          </p:nvSpPr>
          <p:spPr>
            <a:xfrm>
              <a:off x="-1" y="6368534"/>
              <a:ext cx="12191999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ISCRA 2026</a:t>
              </a:r>
              <a:endParaRPr lang="en-NZ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AED8955-096E-6B2C-817E-B305DB0CB32E}"/>
                </a:ext>
              </a:extLst>
            </p:cNvPr>
            <p:cNvSpPr txBox="1"/>
            <p:nvPr/>
          </p:nvSpPr>
          <p:spPr>
            <a:xfrm>
              <a:off x="109538" y="6391275"/>
              <a:ext cx="2281238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NZ" dirty="0"/>
                <a:t>Christopher Eldridge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467D440-28C2-0B9F-1EF7-D1449E68FF59}"/>
                </a:ext>
              </a:extLst>
            </p:cNvPr>
            <p:cNvSpPr txBox="1"/>
            <p:nvPr/>
          </p:nvSpPr>
          <p:spPr>
            <a:xfrm>
              <a:off x="11009745" y="6364069"/>
              <a:ext cx="984202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NZ" dirty="0"/>
                <a:t>11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CFDCA61-5EF5-27E2-AB75-3B2006258A70}"/>
              </a:ext>
            </a:extLst>
          </p:cNvPr>
          <p:cNvSpPr txBox="1"/>
          <p:nvPr/>
        </p:nvSpPr>
        <p:spPr>
          <a:xfrm>
            <a:off x="148610" y="1425939"/>
            <a:ext cx="4179550" cy="2375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NZ" sz="2000" dirty="0">
                <a:latin typeface="Avenir Next LT Pro" panose="020B0504020202020204" pitchFamily="34" charset="0"/>
              </a:rPr>
              <a:t>The difference in reduced log-likelihood between Monopod and Taupede is a key quantity for event classification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NZ" sz="2000" dirty="0">
                <a:latin typeface="Avenir Next LT Pro" panose="020B0504020202020204" pitchFamily="34" charset="0"/>
              </a:rPr>
              <a:t>Data-MC agreement continues to hold when bright/DC DOMs are included</a:t>
            </a:r>
            <a:endParaRPr lang="en-US" sz="2000" dirty="0">
              <a:latin typeface="Avenir Next LT Pro" panose="020B05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3B4605-41FA-5F85-182B-16EEB5B74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24897" y="1232217"/>
            <a:ext cx="7818493" cy="483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256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E38FDDB-3310-ECA6-8217-F498F8CD0956}"/>
              </a:ext>
            </a:extLst>
          </p:cNvPr>
          <p:cNvSpPr/>
          <p:nvPr/>
        </p:nvSpPr>
        <p:spPr>
          <a:xfrm>
            <a:off x="-2" y="0"/>
            <a:ext cx="12192001" cy="1089892"/>
          </a:xfrm>
          <a:prstGeom prst="rect">
            <a:avLst/>
          </a:prstGeom>
          <a:solidFill>
            <a:srgbClr val="A6CAEC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F964A0-D741-4C4D-6205-43708F019DA1}"/>
              </a:ext>
            </a:extLst>
          </p:cNvPr>
          <p:cNvSpPr txBox="1"/>
          <p:nvPr/>
        </p:nvSpPr>
        <p:spPr>
          <a:xfrm>
            <a:off x="0" y="259869"/>
            <a:ext cx="12191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600" b="1" dirty="0">
                <a:latin typeface="MS Reference Sans Serif" panose="020B0604030504040204" pitchFamily="34" charset="0"/>
              </a:rPr>
              <a:t>Motivation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39AA2B-AD6D-9CA3-6EF9-DE5FF9F18830}"/>
              </a:ext>
            </a:extLst>
          </p:cNvPr>
          <p:cNvSpPr/>
          <p:nvPr/>
        </p:nvSpPr>
        <p:spPr>
          <a:xfrm>
            <a:off x="0" y="6248400"/>
            <a:ext cx="12192000" cy="609600"/>
          </a:xfrm>
          <a:prstGeom prst="rect">
            <a:avLst/>
          </a:prstGeom>
          <a:solidFill>
            <a:srgbClr val="A6CAEC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6DDE18-FF48-F460-35DA-FF746E9B4EAE}"/>
              </a:ext>
            </a:extLst>
          </p:cNvPr>
          <p:cNvSpPr txBox="1"/>
          <p:nvPr/>
        </p:nvSpPr>
        <p:spPr>
          <a:xfrm>
            <a:off x="-1" y="6368534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dirty="0"/>
              <a:t>ISCRA 2026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D2948B-C960-F770-FAFE-04BD66DE925D}"/>
              </a:ext>
            </a:extLst>
          </p:cNvPr>
          <p:cNvSpPr txBox="1"/>
          <p:nvPr/>
        </p:nvSpPr>
        <p:spPr>
          <a:xfrm>
            <a:off x="109538" y="6391275"/>
            <a:ext cx="2281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Christopher Eldridge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ADCFBC-596E-467F-A2A3-01F51EF15F61}"/>
              </a:ext>
            </a:extLst>
          </p:cNvPr>
          <p:cNvSpPr txBox="1"/>
          <p:nvPr/>
        </p:nvSpPr>
        <p:spPr>
          <a:xfrm>
            <a:off x="11260521" y="6364069"/>
            <a:ext cx="733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dirty="0"/>
              <a:t>1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116CC9A-BD14-6F48-067D-DDDA822A1F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890"/>
          <a:stretch>
            <a:fillRect/>
          </a:stretch>
        </p:blipFill>
        <p:spPr>
          <a:xfrm>
            <a:off x="209764" y="1668965"/>
            <a:ext cx="4571961" cy="400036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5CFAFF4-3818-461A-9A6F-94435EA47906}"/>
                  </a:ext>
                </a:extLst>
              </p:cNvPr>
              <p:cNvSpPr txBox="1"/>
              <p:nvPr/>
            </p:nvSpPr>
            <p:spPr>
              <a:xfrm>
                <a:off x="5192481" y="1331402"/>
                <a:ext cx="6904925" cy="40934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NZ" sz="2000" noProof="0" dirty="0">
                    <a:latin typeface="Avenir Next LT Pro" panose="020B0504020202020204" pitchFamily="34" charset="0"/>
                  </a:rPr>
                  <a:t>In the main scenarios of neutrino production, the tau neutrino component is zero or negligible at the source </a:t>
                </a:r>
              </a:p>
              <a:p>
                <a:pPr marL="285750" indent="-28575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NZ" sz="2000" noProof="0" dirty="0">
                    <a:latin typeface="Avenir Next LT Pro" panose="020B0504020202020204" pitchFamily="34" charset="0"/>
                  </a:rPr>
                  <a:t>Significant only after oscillation over long distances</a:t>
                </a:r>
              </a:p>
              <a:p>
                <a:pPr marL="285750" indent="-28575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NZ" sz="2000" dirty="0">
                    <a:latin typeface="Avenir Next LT Pro" panose="020B0504020202020204" pitchFamily="34" charset="0"/>
                  </a:rPr>
                  <a:t>e.g. pion decay: </a:t>
                </a:r>
                <a:endParaRPr lang="en-NZ" sz="2000" noProof="0" dirty="0">
                  <a:latin typeface="Avenir Next LT Pro" panose="020B0504020202020204" pitchFamily="34" charset="0"/>
                </a:endParaRPr>
              </a:p>
              <a:p>
                <a:pPr algn="ctr">
                  <a:spcAft>
                    <a:spcPts val="1200"/>
                  </a:spcAft>
                </a:pPr>
                <a:endParaRPr lang="en-NZ" sz="2000" noProof="0" dirty="0">
                  <a:latin typeface="Avenir Next LT Pro" panose="020B0504020202020204" pitchFamily="34" charset="0"/>
                </a:endParaRPr>
              </a:p>
              <a:p>
                <a:pPr marL="285750" indent="-28575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NZ" sz="2000" noProof="0" dirty="0">
                    <a:latin typeface="Avenir Next LT Pro" panose="020B0504020202020204" pitchFamily="34" charset="0"/>
                  </a:rPr>
                  <a:t>At the relevant energies, atmospheric neutrinos do not oscillate significantly before detection</a:t>
                </a:r>
                <a:endParaRPr lang="en-NZ" sz="2000" dirty="0">
                  <a:latin typeface="Avenir Next LT Pro" panose="020B0504020202020204" pitchFamily="34" charset="0"/>
                </a:endParaRPr>
              </a:p>
              <a:p>
                <a:pPr marL="285750" indent="-28575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NZ" sz="2000" dirty="0">
                    <a:latin typeface="Avenir Next LT Pro" panose="020B0504020202020204" pitchFamily="34" charset="0"/>
                  </a:rPr>
                  <a:t>High astrophysical purity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NZ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NZ" sz="2000" b="0" i="1" smtClean="0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NZ" sz="2000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</m:sSub>
                  </m:oMath>
                </a14:m>
                <a:endParaRPr lang="en-NZ" sz="2000" dirty="0">
                  <a:latin typeface="Avenir Next LT Pro" panose="020B0504020202020204" pitchFamily="34" charset="0"/>
                </a:endParaRPr>
              </a:p>
              <a:p>
                <a:pPr marL="285750" indent="-28575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NZ" sz="2000" dirty="0">
                    <a:latin typeface="Avenir Next LT Pro" panose="020B0504020202020204" pitchFamily="34" charset="0"/>
                  </a:rPr>
                  <a:t>Flavour ratio tells us about sources and oscillation processes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5CFAFF4-3818-461A-9A6F-94435EA479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2481" y="1331402"/>
                <a:ext cx="6904925" cy="4093428"/>
              </a:xfrm>
              <a:prstGeom prst="rect">
                <a:avLst/>
              </a:prstGeom>
              <a:blipFill>
                <a:blip r:embed="rId4"/>
                <a:stretch>
                  <a:fillRect l="-795" t="-595" b="-1786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 descr="&#10;\documentclass{article}&#10;\usepackage{amsmath}&#10;\pagestyle{empty}&#10;\begin{document}&#10;&#10;$(\nu_e:\nu_\mu:\nu_\tau)_s = (1:2:0) \longrightarrow(\nu_e:\nu_\mu:\nu_\tau)_\oplus \approx (1:1:1)$&#10;&#10;&#10;&#10;&#10;\end{document}&#10;&#10;&#10;" title="IguanaTex Picture Display">
            <a:extLst>
              <a:ext uri="{FF2B5EF4-FFF2-40B4-BE49-F238E27FC236}">
                <a16:creationId xmlns:a16="http://schemas.microsoft.com/office/drawing/2014/main" id="{6809F6BE-5DE6-1CEC-97E6-E2B0B857944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093" y="3088997"/>
            <a:ext cx="6274812" cy="27523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EAC4C62-3525-89E5-B70F-CEBAF4B9DF0E}"/>
              </a:ext>
            </a:extLst>
          </p:cNvPr>
          <p:cNvSpPr txBox="1"/>
          <p:nvPr/>
        </p:nvSpPr>
        <p:spPr>
          <a:xfrm>
            <a:off x="0" y="5670297"/>
            <a:ext cx="70863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venir Next LT Pro" panose="020B0504020202020204" pitchFamily="34" charset="0"/>
              </a:rPr>
              <a:t>Image: IceCube Collaboration (2014),</a:t>
            </a:r>
          </a:p>
          <a:p>
            <a:r>
              <a:rPr lang="en-US" sz="1400" dirty="0">
                <a:latin typeface="Avenir Next LT Pro" panose="020B0504020202020204" pitchFamily="34" charset="0"/>
              </a:rPr>
              <a:t>“</a:t>
            </a:r>
            <a:r>
              <a:rPr lang="en-GB" sz="1400" dirty="0">
                <a:latin typeface="Avenir Next LT Pro" panose="020B0504020202020204" pitchFamily="34" charset="0"/>
                <a:hlinkClick r:id="rId6"/>
              </a:rPr>
              <a:t>IceCube-Gen2: A Vision for the Future of Neutrino Astronomy in Antarctica</a:t>
            </a:r>
            <a:r>
              <a:rPr lang="en-GB" sz="1400" dirty="0">
                <a:latin typeface="Avenir Next LT Pro" panose="020B0504020202020204" pitchFamily="34" charset="0"/>
              </a:rPr>
              <a:t>”</a:t>
            </a:r>
            <a:endParaRPr lang="en-NZ" sz="1400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881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1DF66-5836-B0E5-4D97-9E347252E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CFAE67F-BCD0-2FC1-39F3-41A416E409C8}"/>
              </a:ext>
            </a:extLst>
          </p:cNvPr>
          <p:cNvSpPr/>
          <p:nvPr/>
        </p:nvSpPr>
        <p:spPr>
          <a:xfrm>
            <a:off x="0" y="6248400"/>
            <a:ext cx="12192000" cy="609600"/>
          </a:xfrm>
          <a:prstGeom prst="rect">
            <a:avLst/>
          </a:prstGeom>
          <a:solidFill>
            <a:srgbClr val="A6CAEC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735E75-6ACD-4438-9546-2B736B0AD11E}"/>
              </a:ext>
            </a:extLst>
          </p:cNvPr>
          <p:cNvSpPr/>
          <p:nvPr/>
        </p:nvSpPr>
        <p:spPr>
          <a:xfrm>
            <a:off x="-2" y="0"/>
            <a:ext cx="12192001" cy="1166070"/>
          </a:xfrm>
          <a:prstGeom prst="rect">
            <a:avLst/>
          </a:prstGeom>
          <a:solidFill>
            <a:srgbClr val="A6CAEC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4EFC12-8E38-52A6-8436-CFCABBDEF6EA}"/>
              </a:ext>
            </a:extLst>
          </p:cNvPr>
          <p:cNvSpPr txBox="1"/>
          <p:nvPr/>
        </p:nvSpPr>
        <p:spPr>
          <a:xfrm>
            <a:off x="0" y="259869"/>
            <a:ext cx="12191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600" b="1" dirty="0">
                <a:latin typeface="MS Reference Sans Serif" panose="020B0604030504040204" pitchFamily="34" charset="0"/>
              </a:rPr>
              <a:t>Neutrino interactions in IceCube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521E35-AA9E-81C3-422F-CA57E08C5553}"/>
              </a:ext>
            </a:extLst>
          </p:cNvPr>
          <p:cNvSpPr txBox="1"/>
          <p:nvPr/>
        </p:nvSpPr>
        <p:spPr>
          <a:xfrm>
            <a:off x="109538" y="6391275"/>
            <a:ext cx="2281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Christopher Eldridge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0715EF6-6879-57BD-261C-735B880CDF83}"/>
              </a:ext>
            </a:extLst>
          </p:cNvPr>
          <p:cNvSpPr txBox="1"/>
          <p:nvPr/>
        </p:nvSpPr>
        <p:spPr>
          <a:xfrm>
            <a:off x="11260521" y="6364069"/>
            <a:ext cx="733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AEC5F1-FC29-5648-0878-5629A444021C}"/>
                  </a:ext>
                </a:extLst>
              </p:cNvPr>
              <p:cNvSpPr txBox="1"/>
              <p:nvPr/>
            </p:nvSpPr>
            <p:spPr>
              <a:xfrm>
                <a:off x="677339" y="1251094"/>
                <a:ext cx="10689744" cy="1723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GB" sz="1900" dirty="0">
                    <a:latin typeface="Avenir Next LT Pro" panose="020B0504020202020204" pitchFamily="34" charset="0"/>
                  </a:rPr>
                  <a:t>Morphology depends on neutrino flavour and type of interaction</a:t>
                </a:r>
              </a:p>
              <a:p>
                <a:pPr marL="285750" indent="-28575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GB" sz="1900" dirty="0">
                    <a:latin typeface="Avenir Next LT Pro" panose="020B0504020202020204" pitchFamily="34" charset="0"/>
                  </a:rPr>
                  <a:t>Main classifications: single cascades, double cascades, tracks</a:t>
                </a:r>
              </a:p>
              <a:p>
                <a:pPr marL="285750" indent="-28575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GB" sz="1900" dirty="0">
                    <a:latin typeface="Avenir Next LT Pro" panose="020B0504020202020204" pitchFamily="34" charset="0"/>
                  </a:rPr>
                  <a:t>Double cascades are characteristic of (though not exclusive to) high-energy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NZ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NZ" sz="1900" i="1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NZ" sz="1900" i="1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en-GB" sz="1900" dirty="0">
                    <a:latin typeface="Avenir Next LT Pro" panose="020B0504020202020204" pitchFamily="34" charset="0"/>
                  </a:rPr>
                  <a:t> CC events </a:t>
                </a:r>
              </a:p>
              <a:p>
                <a:pPr marL="285750" indent="-28575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GB" sz="1900" dirty="0">
                    <a:latin typeface="Avenir Next LT Pro" panose="020B0504020202020204" pitchFamily="34" charset="0"/>
                  </a:rPr>
                  <a:t>They are therefore highly useful for tau neutrino analyses in IceCube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2AEC5F1-FC29-5648-0878-5629A44402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339" y="1251094"/>
                <a:ext cx="10689744" cy="1723549"/>
              </a:xfrm>
              <a:prstGeom prst="rect">
                <a:avLst/>
              </a:prstGeom>
              <a:blipFill>
                <a:blip r:embed="rId2"/>
                <a:stretch>
                  <a:fillRect l="-399" t="-1767" b="-4947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270FD117-51D5-D8E3-C175-4FE6D480396B}"/>
              </a:ext>
            </a:extLst>
          </p:cNvPr>
          <p:cNvSpPr txBox="1"/>
          <p:nvPr/>
        </p:nvSpPr>
        <p:spPr>
          <a:xfrm>
            <a:off x="475445" y="5905381"/>
            <a:ext cx="8678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venir Next LT Pro" panose="020B0504020202020204" pitchFamily="34" charset="0"/>
              </a:rPr>
              <a:t>Images: J. Stachurska, PhD thesis (2020), ”</a:t>
            </a:r>
            <a:r>
              <a:rPr lang="en-US" sz="1400" dirty="0">
                <a:latin typeface="Avenir Next LT Pro" panose="020B0504020202020204" pitchFamily="34" charset="0"/>
                <a:hlinkClick r:id="rId3"/>
              </a:rPr>
              <a:t>Astrophysical Tau Neutrinos in IceCube</a:t>
            </a:r>
            <a:r>
              <a:rPr lang="en-US" sz="1400" dirty="0">
                <a:latin typeface="Avenir Next LT Pro" panose="020B0504020202020204" pitchFamily="34" charset="0"/>
              </a:rPr>
              <a:t>”</a:t>
            </a:r>
          </a:p>
          <a:p>
            <a:r>
              <a:rPr lang="en-US" sz="1400" dirty="0">
                <a:latin typeface="Avenir Next LT Pro" panose="020B0504020202020204" pitchFamily="34" charset="0"/>
              </a:rPr>
              <a:t> </a:t>
            </a:r>
            <a:endParaRPr lang="en-NZ" sz="1400" dirty="0">
              <a:latin typeface="Avenir Next LT Pro" panose="020B05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CC17479-826A-D0C7-5DD7-FF2922E6F49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6119"/>
          <a:stretch>
            <a:fillRect/>
          </a:stretch>
        </p:blipFill>
        <p:spPr>
          <a:xfrm>
            <a:off x="475445" y="3145504"/>
            <a:ext cx="3167849" cy="284927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D977F86-9F42-F2DF-9790-33223ED920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933" r="33053"/>
          <a:stretch>
            <a:fillRect/>
          </a:stretch>
        </p:blipFill>
        <p:spPr>
          <a:xfrm>
            <a:off x="4535101" y="3145503"/>
            <a:ext cx="3086667" cy="284927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F3C5CBA-4CA6-9C0C-DE4B-30EDBA4E55D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6644"/>
          <a:stretch>
            <a:fillRect/>
          </a:stretch>
        </p:blipFill>
        <p:spPr>
          <a:xfrm>
            <a:off x="8360229" y="3145503"/>
            <a:ext cx="3118806" cy="284927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89D56AF-E7D2-AFD9-367A-0E94D8EDA439}"/>
              </a:ext>
            </a:extLst>
          </p:cNvPr>
          <p:cNvSpPr txBox="1"/>
          <p:nvPr/>
        </p:nvSpPr>
        <p:spPr>
          <a:xfrm>
            <a:off x="-1" y="6368534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dirty="0"/>
              <a:t>ISCRA 2026</a:t>
            </a:r>
          </a:p>
        </p:txBody>
      </p:sp>
    </p:spTree>
    <p:extLst>
      <p:ext uri="{BB962C8B-B14F-4D97-AF65-F5344CB8AC3E}">
        <p14:creationId xmlns:p14="http://schemas.microsoft.com/office/powerpoint/2010/main" val="3188948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0E659-92BE-F35A-3C87-C9670FA49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F659A3F5-4A36-279A-39FB-4C3285D78422}"/>
              </a:ext>
            </a:extLst>
          </p:cNvPr>
          <p:cNvSpPr/>
          <p:nvPr/>
        </p:nvSpPr>
        <p:spPr>
          <a:xfrm>
            <a:off x="0" y="6248400"/>
            <a:ext cx="12192000" cy="609600"/>
          </a:xfrm>
          <a:prstGeom prst="rect">
            <a:avLst/>
          </a:prstGeom>
          <a:solidFill>
            <a:srgbClr val="A6CAEC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30CDB23-FA02-0E07-EF00-43DB492BBB51}"/>
              </a:ext>
            </a:extLst>
          </p:cNvPr>
          <p:cNvSpPr/>
          <p:nvPr/>
        </p:nvSpPr>
        <p:spPr>
          <a:xfrm>
            <a:off x="-2" y="0"/>
            <a:ext cx="12192001" cy="1166070"/>
          </a:xfrm>
          <a:prstGeom prst="rect">
            <a:avLst/>
          </a:prstGeom>
          <a:solidFill>
            <a:srgbClr val="A6CAEC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DDE9A1-57E9-4A3C-B810-0756928A5BAE}"/>
              </a:ext>
            </a:extLst>
          </p:cNvPr>
          <p:cNvSpPr txBox="1"/>
          <p:nvPr/>
        </p:nvSpPr>
        <p:spPr>
          <a:xfrm>
            <a:off x="0" y="259869"/>
            <a:ext cx="12191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600" b="1" dirty="0">
                <a:latin typeface="MS Reference Sans Serif" panose="020B0604030504040204" pitchFamily="34" charset="0"/>
              </a:rPr>
              <a:t>Event reconstruction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8D13B4-F96F-B4D1-1BFE-892BA1D706BD}"/>
              </a:ext>
            </a:extLst>
          </p:cNvPr>
          <p:cNvSpPr/>
          <p:nvPr/>
        </p:nvSpPr>
        <p:spPr>
          <a:xfrm>
            <a:off x="0" y="6364068"/>
            <a:ext cx="12192000" cy="493931"/>
          </a:xfrm>
          <a:prstGeom prst="rect">
            <a:avLst/>
          </a:prstGeom>
          <a:solidFill>
            <a:srgbClr val="A6CAEC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F3C14F-C3E7-EEF7-57AA-0DBFB886D9AA}"/>
              </a:ext>
            </a:extLst>
          </p:cNvPr>
          <p:cNvSpPr txBox="1"/>
          <p:nvPr/>
        </p:nvSpPr>
        <p:spPr>
          <a:xfrm>
            <a:off x="109538" y="6391275"/>
            <a:ext cx="2281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Christopher Eldridge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1D44C4-1873-11FE-CC02-068BFCFEF993}"/>
              </a:ext>
            </a:extLst>
          </p:cNvPr>
          <p:cNvSpPr txBox="1"/>
          <p:nvPr/>
        </p:nvSpPr>
        <p:spPr>
          <a:xfrm>
            <a:off x="11260521" y="6364069"/>
            <a:ext cx="733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dirty="0"/>
              <a:t>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44F97C-9549-8B63-0841-AB79788A8527}"/>
              </a:ext>
            </a:extLst>
          </p:cNvPr>
          <p:cNvSpPr txBox="1"/>
          <p:nvPr/>
        </p:nvSpPr>
        <p:spPr>
          <a:xfrm>
            <a:off x="677339" y="1259346"/>
            <a:ext cx="11316608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We reconstruct events using the likelihood-based                       framework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Source model depends on the event hypothesis: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Single cascade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Track 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Double cascade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Other parameters of interest: energy asymmetry and energy confinement, from                           </a:t>
            </a:r>
            <a:r>
              <a:rPr lang="en-US" sz="2000" dirty="0">
                <a:solidFill>
                  <a:schemeClr val="bg1"/>
                </a:solidFill>
                <a:latin typeface="Avenir Next LT Pro" panose="020B0504020202020204" pitchFamily="34" charset="0"/>
              </a:rPr>
              <a:t>.                 </a:t>
            </a:r>
            <a:r>
              <a:rPr lang="en-US" sz="2000" dirty="0">
                <a:latin typeface="Avenir Next LT Pro" panose="020B0504020202020204" pitchFamily="34" charset="0"/>
              </a:rPr>
              <a:t>and	             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5F460-CF7B-BFD2-4881-9ECD0F727885}"/>
              </a:ext>
            </a:extLst>
          </p:cNvPr>
          <p:cNvSpPr txBox="1"/>
          <p:nvPr/>
        </p:nvSpPr>
        <p:spPr>
          <a:xfrm>
            <a:off x="109537" y="5670233"/>
            <a:ext cx="119081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venir Next LT Pro" panose="020B0504020202020204" pitchFamily="34" charset="0"/>
              </a:rPr>
              <a:t>Images: </a:t>
            </a:r>
            <a:r>
              <a:rPr lang="en-GB" sz="1400" dirty="0">
                <a:latin typeface="Avenir Next LT Pro" panose="020B0504020202020204" pitchFamily="34" charset="0"/>
              </a:rPr>
              <a:t>M. </a:t>
            </a:r>
            <a:r>
              <a:rPr lang="en-US" sz="1400" dirty="0">
                <a:latin typeface="Avenir Next LT Pro" panose="020B0504020202020204" pitchFamily="34" charset="0"/>
              </a:rPr>
              <a:t>Usner, PhD thesis (2018), “</a:t>
            </a:r>
            <a:r>
              <a:rPr lang="en-GB" sz="1400" dirty="0">
                <a:latin typeface="Avenir Next LT Pro" panose="020B0504020202020204" pitchFamily="34" charset="0"/>
                <a:hlinkClick r:id="rId8"/>
              </a:rPr>
              <a:t>Search for Astrophysical Tau-Neutrinos in Six Years of High-Energy Starting Events in the IceCube Detector</a:t>
            </a:r>
            <a:r>
              <a:rPr lang="en-US" sz="1400" dirty="0">
                <a:latin typeface="Avenir Next LT Pro" panose="020B0504020202020204" pitchFamily="34" charset="0"/>
              </a:rPr>
              <a:t>“</a:t>
            </a:r>
            <a:endParaRPr lang="en-NZ" sz="1400" dirty="0">
              <a:latin typeface="Avenir Next LT Pro" panose="020B05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726CBC-2D92-4389-02A5-7F5EB47AABB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51104"/>
          <a:stretch>
            <a:fillRect/>
          </a:stretch>
        </p:blipFill>
        <p:spPr>
          <a:xfrm>
            <a:off x="174274" y="4384233"/>
            <a:ext cx="5349966" cy="12299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4967B1E-598A-A7E2-4EB6-C9FB85BF8FC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50000"/>
          <a:stretch>
            <a:fillRect/>
          </a:stretch>
        </p:blipFill>
        <p:spPr>
          <a:xfrm>
            <a:off x="5910555" y="4389364"/>
            <a:ext cx="5349966" cy="125768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02FE9329-DA86-08E2-8D51-1E7BCD9B3788}"/>
              </a:ext>
            </a:extLst>
          </p:cNvPr>
          <p:cNvGrpSpPr/>
          <p:nvPr/>
        </p:nvGrpSpPr>
        <p:grpSpPr>
          <a:xfrm>
            <a:off x="3489979" y="3136294"/>
            <a:ext cx="5314932" cy="320894"/>
            <a:chOff x="3377020" y="2472133"/>
            <a:chExt cx="5314932" cy="320894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E9A3282-CB47-311B-6CDB-89AC1182E2AB}"/>
                </a:ext>
              </a:extLst>
            </p:cNvPr>
            <p:cNvSpPr/>
            <p:nvPr/>
          </p:nvSpPr>
          <p:spPr>
            <a:xfrm>
              <a:off x="7628151" y="2505795"/>
              <a:ext cx="982975" cy="28723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14" name="Picture 13" descr="\documentclass{article}&#10;\usepackage{amsmath}&#10;\pagestyle{empty}&#10;\begin{document}&#10;&#10;$\texttt{(taupede):}$ $\vec{h}_\text{dc} = (x_s, y_s, z_s, t_s, \theta_s, \phi_s, L, E_1, E_2)$&#10;&#10;&#10;\end{document}" title="IguanaTex Picture Display">
              <a:extLst>
                <a:ext uri="{FF2B5EF4-FFF2-40B4-BE49-F238E27FC236}">
                  <a16:creationId xmlns:a16="http://schemas.microsoft.com/office/drawing/2014/main" id="{6E08499A-1341-7310-DB1D-E89DFD34284E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7020" y="2472133"/>
              <a:ext cx="5314932" cy="315512"/>
            </a:xfrm>
            <a:prstGeom prst="rect">
              <a:avLst/>
            </a:prstGeom>
          </p:spPr>
        </p:pic>
      </p:grpSp>
      <p:pic>
        <p:nvPicPr>
          <p:cNvPr id="15" name="Picture 14" descr="\documentclass{article}&#10;\usepackage{amsmath}&#10;\pagestyle{empty}&#10;\begin{document}&#10;&#10;\texttt{taupede}&#10;&#10;&#10;\end{document}" title="IguanaTex Picture Display">
            <a:extLst>
              <a:ext uri="{FF2B5EF4-FFF2-40B4-BE49-F238E27FC236}">
                <a16:creationId xmlns:a16="http://schemas.microsoft.com/office/drawing/2014/main" id="{EFE5AA87-7DD4-DD60-E1F2-3935181E61B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97" y="3965533"/>
            <a:ext cx="1005980" cy="238082"/>
          </a:xfrm>
          <a:prstGeom prst="rect">
            <a:avLst/>
          </a:prstGeom>
        </p:spPr>
      </p:pic>
      <p:pic>
        <p:nvPicPr>
          <p:cNvPr id="17" name="Picture 16" descr="\documentclass{article}&#10;\usepackage{amsmath}&#10;\pagestyle{empty}&#10;\begin{document}&#10;&#10;\texttt{mumillipede}&#10;&#10;&#10;\end{document}" title="IguanaTex Picture Display">
            <a:extLst>
              <a:ext uri="{FF2B5EF4-FFF2-40B4-BE49-F238E27FC236}">
                <a16:creationId xmlns:a16="http://schemas.microsoft.com/office/drawing/2014/main" id="{FE0BB1C2-11F7-EC80-CB41-54B0FA308B9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619" y="3962589"/>
            <a:ext cx="1597832" cy="238082"/>
          </a:xfrm>
          <a:prstGeom prst="rect">
            <a:avLst/>
          </a:prstGeom>
        </p:spPr>
      </p:pic>
      <p:pic>
        <p:nvPicPr>
          <p:cNvPr id="18" name="Picture 17" descr="\documentclass{article}&#10;\usepackage{amsmath}&#10;\pagestyle{empty}&#10;\begin{document}&#10;&#10;\texttt{millipede}&#10;&#10;&#10;\end{document}" title="IguanaTex Picture Display">
            <a:extLst>
              <a:ext uri="{FF2B5EF4-FFF2-40B4-BE49-F238E27FC236}">
                <a16:creationId xmlns:a16="http://schemas.microsoft.com/office/drawing/2014/main" id="{42E87FC8-3064-B3D2-4E1E-D39A2262D34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902" y="1365443"/>
            <a:ext cx="1306098" cy="238082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98177AAC-6806-9F35-19E7-F585829003D4}"/>
              </a:ext>
            </a:extLst>
          </p:cNvPr>
          <p:cNvGrpSpPr/>
          <p:nvPr/>
        </p:nvGrpSpPr>
        <p:grpSpPr>
          <a:xfrm>
            <a:off x="3319041" y="2217506"/>
            <a:ext cx="4580260" cy="315513"/>
            <a:chOff x="3311185" y="1589588"/>
            <a:chExt cx="4580260" cy="315513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6F25BE0-9F26-8A0F-55D8-1F5D4FB9CA54}"/>
                </a:ext>
              </a:extLst>
            </p:cNvPr>
            <p:cNvSpPr/>
            <p:nvPr/>
          </p:nvSpPr>
          <p:spPr>
            <a:xfrm>
              <a:off x="7524809" y="1643503"/>
              <a:ext cx="294968" cy="26159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21" name="Picture 20" descr="\documentclass{article}&#10;\usepackage{amsmath}&#10;\pagestyle{empty}&#10;\begin{document}&#10;&#10;$\texttt{(monopod):}$ $\vec{h}_\text{sc} = (x_s, y_s, z_s, t_s, \theta_s, \phi_s, E_s)$&#10;&#10;&#10;\end{document}" title="IguanaTex Picture Display">
              <a:extLst>
                <a:ext uri="{FF2B5EF4-FFF2-40B4-BE49-F238E27FC236}">
                  <a16:creationId xmlns:a16="http://schemas.microsoft.com/office/drawing/2014/main" id="{473CC964-2525-AD57-4FD4-E4C0D48C7B7C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11185" y="1589588"/>
              <a:ext cx="4580260" cy="315512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22664C2-9AEB-A15D-3068-3540A4D18CE0}"/>
              </a:ext>
            </a:extLst>
          </p:cNvPr>
          <p:cNvGrpSpPr/>
          <p:nvPr/>
        </p:nvGrpSpPr>
        <p:grpSpPr>
          <a:xfrm>
            <a:off x="2228355" y="2663640"/>
            <a:ext cx="5785912" cy="334959"/>
            <a:chOff x="2240763" y="2047692"/>
            <a:chExt cx="5785912" cy="334959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3438188-4E34-7361-D93A-4D34FDE1EA0F}"/>
                </a:ext>
              </a:extLst>
            </p:cNvPr>
            <p:cNvSpPr/>
            <p:nvPr/>
          </p:nvSpPr>
          <p:spPr>
            <a:xfrm>
              <a:off x="6880165" y="2081665"/>
              <a:ext cx="1070714" cy="30098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pic>
          <p:nvPicPr>
            <p:cNvPr id="24" name="Picture 23" descr="\documentclass{article}&#10;\usepackage{amsmath}&#10;\pagestyle{empty}&#10;\begin{document}&#10;&#10;$\texttt{(mumillipede):}$ $\vec{h}_\text{t} = (x_s, y_s, z_s, t_s, \theta_s, \phi_s, \Delta L, \{E_k\})$&#10;&#10;&#10;\end{document}" title="IguanaTex Picture Display">
              <a:extLst>
                <a:ext uri="{FF2B5EF4-FFF2-40B4-BE49-F238E27FC236}">
                  <a16:creationId xmlns:a16="http://schemas.microsoft.com/office/drawing/2014/main" id="{FF9CB500-6344-E95C-012B-7DB5F96881B4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0763" y="2047692"/>
              <a:ext cx="5785912" cy="315512"/>
            </a:xfrm>
            <a:prstGeom prst="rect">
              <a:avLst/>
            </a:prstGeom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DBE02CD-CB90-9EFE-B437-5EF556C10849}"/>
              </a:ext>
            </a:extLst>
          </p:cNvPr>
          <p:cNvSpPr txBox="1"/>
          <p:nvPr/>
        </p:nvSpPr>
        <p:spPr>
          <a:xfrm>
            <a:off x="-1" y="6368534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dirty="0"/>
              <a:t>ISCRA 2026</a:t>
            </a:r>
          </a:p>
        </p:txBody>
      </p:sp>
    </p:spTree>
    <p:extLst>
      <p:ext uri="{BB962C8B-B14F-4D97-AF65-F5344CB8AC3E}">
        <p14:creationId xmlns:p14="http://schemas.microsoft.com/office/powerpoint/2010/main" val="3846964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7A228-8895-68B6-FDBD-485E0E774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3C4ACCB-854B-F12A-5252-9BE94421854C}"/>
              </a:ext>
            </a:extLst>
          </p:cNvPr>
          <p:cNvSpPr/>
          <p:nvPr/>
        </p:nvSpPr>
        <p:spPr>
          <a:xfrm>
            <a:off x="0" y="6248400"/>
            <a:ext cx="12192000" cy="609600"/>
          </a:xfrm>
          <a:prstGeom prst="rect">
            <a:avLst/>
          </a:prstGeom>
          <a:solidFill>
            <a:srgbClr val="A6CAEC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66207B-40FF-35A2-0BB1-2E7777244709}"/>
              </a:ext>
            </a:extLst>
          </p:cNvPr>
          <p:cNvSpPr/>
          <p:nvPr/>
        </p:nvSpPr>
        <p:spPr>
          <a:xfrm>
            <a:off x="-2" y="0"/>
            <a:ext cx="12192001" cy="1166070"/>
          </a:xfrm>
          <a:prstGeom prst="rect">
            <a:avLst/>
          </a:prstGeom>
          <a:solidFill>
            <a:srgbClr val="A6CAEC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98401F-DE8F-3284-2AB6-B7C5EAD0076C}"/>
              </a:ext>
            </a:extLst>
          </p:cNvPr>
          <p:cNvSpPr/>
          <p:nvPr/>
        </p:nvSpPr>
        <p:spPr>
          <a:xfrm>
            <a:off x="0" y="6364068"/>
            <a:ext cx="12192000" cy="493931"/>
          </a:xfrm>
          <a:prstGeom prst="rect">
            <a:avLst/>
          </a:prstGeom>
          <a:solidFill>
            <a:srgbClr val="A6CAEC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876017-BE7C-3A4C-B765-063E13099113}"/>
              </a:ext>
            </a:extLst>
          </p:cNvPr>
          <p:cNvSpPr txBox="1"/>
          <p:nvPr/>
        </p:nvSpPr>
        <p:spPr>
          <a:xfrm>
            <a:off x="-1" y="6368534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dirty="0"/>
              <a:t>ISCRA 2026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FBEEC1-4D7D-E07D-198E-D5A4DBF10860}"/>
              </a:ext>
            </a:extLst>
          </p:cNvPr>
          <p:cNvSpPr txBox="1"/>
          <p:nvPr/>
        </p:nvSpPr>
        <p:spPr>
          <a:xfrm>
            <a:off x="109538" y="6391275"/>
            <a:ext cx="2281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Christopher Eldridge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5FCCD4-8E52-B1EE-EF87-372382A555F3}"/>
              </a:ext>
            </a:extLst>
          </p:cNvPr>
          <p:cNvSpPr txBox="1"/>
          <p:nvPr/>
        </p:nvSpPr>
        <p:spPr>
          <a:xfrm>
            <a:off x="11260521" y="6364069"/>
            <a:ext cx="733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dirty="0"/>
              <a:t>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CB454F-FC09-0C7C-CF0C-9246B4147912}"/>
              </a:ext>
            </a:extLst>
          </p:cNvPr>
          <p:cNvSpPr txBox="1"/>
          <p:nvPr/>
        </p:nvSpPr>
        <p:spPr>
          <a:xfrm>
            <a:off x="6133337" y="1235596"/>
            <a:ext cx="562051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A DOM is </a:t>
            </a:r>
            <a:r>
              <a:rPr lang="en-US" sz="2000" i="1" dirty="0">
                <a:latin typeface="Avenir Next LT Pro" panose="020B0504020202020204" pitchFamily="34" charset="0"/>
              </a:rPr>
              <a:t>bright</a:t>
            </a:r>
            <a:r>
              <a:rPr lang="en-US" sz="2000" dirty="0">
                <a:latin typeface="Avenir Next LT Pro" panose="020B0504020202020204" pitchFamily="34" charset="0"/>
              </a:rPr>
              <a:t> if the amount of light it collects exceeds the average by a threshold factor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Excluded from previous analyses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Concerns include potential reconstruction bias due to high weight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and DeepCore is a subarray within IceCube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Denser instrumentation, higher quantum efficiency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8 strings, 480 DOMs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venir Next LT Pro" panose="020B0504020202020204" pitchFamily="34" charset="0"/>
              </a:rPr>
              <a:t>Excluded for homogeneity reasons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6F92A5D-95A8-D062-9778-5D17F5A5950D}"/>
              </a:ext>
            </a:extLst>
          </p:cNvPr>
          <p:cNvSpPr txBox="1"/>
          <p:nvPr/>
        </p:nvSpPr>
        <p:spPr>
          <a:xfrm>
            <a:off x="0" y="259869"/>
            <a:ext cx="12191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600" b="1" dirty="0">
                <a:latin typeface="MS Reference Sans Serif" panose="020B0604030504040204" pitchFamily="34" charset="0"/>
              </a:rPr>
              <a:t>Bright and DeepCore DOMs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B4FEE59-91A2-A4AB-4AC4-ADA8EE70DB80}"/>
              </a:ext>
            </a:extLst>
          </p:cNvPr>
          <p:cNvSpPr txBox="1"/>
          <p:nvPr/>
        </p:nvSpPr>
        <p:spPr>
          <a:xfrm>
            <a:off x="105775" y="5694338"/>
            <a:ext cx="6987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venir Next LT Pro" panose="020B0504020202020204" pitchFamily="34" charset="0"/>
              </a:rPr>
              <a:t>Image: IceCube Collaboration (2018),</a:t>
            </a:r>
          </a:p>
          <a:p>
            <a:r>
              <a:rPr lang="en-US" sz="1400" dirty="0">
                <a:latin typeface="Avenir Next LT Pro" panose="020B0504020202020204" pitchFamily="34" charset="0"/>
              </a:rPr>
              <a:t>“</a:t>
            </a:r>
            <a:r>
              <a:rPr lang="en-NZ" sz="1400" dirty="0">
                <a:latin typeface="Avenir Next LT Pro" panose="020B0504020202020204" pitchFamily="34" charset="0"/>
                <a:hlinkClick r:id="rId2"/>
              </a:rPr>
              <a:t>Search for nonstandard neutrino interactions with IceCube DeepCore</a:t>
            </a:r>
            <a:r>
              <a:rPr lang="en-US" sz="1400" dirty="0">
                <a:latin typeface="Avenir Next LT Pro" panose="020B0504020202020204" pitchFamily="34" charset="0"/>
              </a:rPr>
              <a:t>“</a:t>
            </a:r>
            <a:endParaRPr lang="en-NZ" sz="1400" dirty="0">
              <a:latin typeface="Avenir Next LT Pro" panose="020B0504020202020204" pitchFamily="34" charset="0"/>
            </a:endParaRPr>
          </a:p>
        </p:txBody>
      </p:sp>
      <p:pic>
        <p:nvPicPr>
          <p:cNvPr id="14" name="Picture 13" descr="A diagram of a diagram of a structure&#10;&#10;AI-generated content may be incorrect.">
            <a:extLst>
              <a:ext uri="{FF2B5EF4-FFF2-40B4-BE49-F238E27FC236}">
                <a16:creationId xmlns:a16="http://schemas.microsoft.com/office/drawing/2014/main" id="{C7DB1B3D-C770-D642-64A7-E3D73EEEDC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71" t="6634" b="5249"/>
          <a:stretch>
            <a:fillRect/>
          </a:stretch>
        </p:blipFill>
        <p:spPr>
          <a:xfrm>
            <a:off x="105775" y="1392243"/>
            <a:ext cx="5712903" cy="428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179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7FB13-D9E2-15FB-5C77-E53C675F8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EEC24F1-32F0-6525-1251-9FAC37679E8D}"/>
              </a:ext>
            </a:extLst>
          </p:cNvPr>
          <p:cNvSpPr/>
          <p:nvPr/>
        </p:nvSpPr>
        <p:spPr>
          <a:xfrm>
            <a:off x="0" y="6266486"/>
            <a:ext cx="12192000" cy="591514"/>
          </a:xfrm>
          <a:prstGeom prst="rect">
            <a:avLst/>
          </a:prstGeom>
          <a:solidFill>
            <a:srgbClr val="A6CAEC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E0C6AD2-5FFA-7A7B-1047-ABC852435494}"/>
              </a:ext>
            </a:extLst>
          </p:cNvPr>
          <p:cNvSpPr/>
          <p:nvPr/>
        </p:nvSpPr>
        <p:spPr>
          <a:xfrm>
            <a:off x="-4" y="-10815"/>
            <a:ext cx="12192001" cy="1166070"/>
          </a:xfrm>
          <a:prstGeom prst="rect">
            <a:avLst/>
          </a:prstGeom>
          <a:solidFill>
            <a:srgbClr val="A6CAEC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F213C4-D771-F579-B30E-F81A2699692F}"/>
              </a:ext>
            </a:extLst>
          </p:cNvPr>
          <p:cNvSpPr txBox="1"/>
          <p:nvPr/>
        </p:nvSpPr>
        <p:spPr>
          <a:xfrm>
            <a:off x="0" y="259869"/>
            <a:ext cx="12191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MS Reference Sans Serif" panose="020B0604030504040204" pitchFamily="34" charset="0"/>
              </a:rPr>
              <a:t>Simulations, reconstructions and event selection</a:t>
            </a:r>
            <a:endParaRPr lang="en-NZ" sz="3600" b="1" dirty="0">
              <a:latin typeface="MS Reference Sans Serif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D28DFB-9A38-E7A6-9B96-DB94E825ED64}"/>
              </a:ext>
            </a:extLst>
          </p:cNvPr>
          <p:cNvSpPr/>
          <p:nvPr/>
        </p:nvSpPr>
        <p:spPr>
          <a:xfrm>
            <a:off x="0" y="6364068"/>
            <a:ext cx="12192000" cy="493931"/>
          </a:xfrm>
          <a:prstGeom prst="rect">
            <a:avLst/>
          </a:prstGeom>
          <a:solidFill>
            <a:srgbClr val="A6CAEC"/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18E583-FA97-A170-4A9A-A36162AEDD52}"/>
              </a:ext>
            </a:extLst>
          </p:cNvPr>
          <p:cNvSpPr txBox="1"/>
          <p:nvPr/>
        </p:nvSpPr>
        <p:spPr>
          <a:xfrm>
            <a:off x="-1" y="6368534"/>
            <a:ext cx="12191999" cy="369332"/>
          </a:xfrm>
          <a:prstGeom prst="rect">
            <a:avLst/>
          </a:prstGeom>
          <a:solidFill>
            <a:srgbClr val="A6CAE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NZ" dirty="0"/>
              <a:t>ISCRA 2026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ECE8AF-8620-16FB-A29D-B734E393448C}"/>
              </a:ext>
            </a:extLst>
          </p:cNvPr>
          <p:cNvSpPr txBox="1"/>
          <p:nvPr/>
        </p:nvSpPr>
        <p:spPr>
          <a:xfrm>
            <a:off x="109538" y="6391275"/>
            <a:ext cx="2281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Christopher Eldridge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83FA196-DA4C-5E6D-3019-02C1E59E1250}"/>
              </a:ext>
            </a:extLst>
          </p:cNvPr>
          <p:cNvSpPr txBox="1"/>
          <p:nvPr/>
        </p:nvSpPr>
        <p:spPr>
          <a:xfrm>
            <a:off x="11260521" y="6364069"/>
            <a:ext cx="733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NZ" dirty="0"/>
              <a:t>5</a:t>
            </a:r>
          </a:p>
        </p:txBody>
      </p:sp>
      <p:pic>
        <p:nvPicPr>
          <p:cNvPr id="2" name="Picture 1" descr="A diagram of a square with dots and lines&#10;&#10;AI-generated content may be incorrect.">
            <a:extLst>
              <a:ext uri="{FF2B5EF4-FFF2-40B4-BE49-F238E27FC236}">
                <a16:creationId xmlns:a16="http://schemas.microsoft.com/office/drawing/2014/main" id="{F10D8A9A-983F-D341-F61F-A2412B1087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9" b="9169"/>
          <a:stretch>
            <a:fillRect/>
          </a:stretch>
        </p:blipFill>
        <p:spPr>
          <a:xfrm>
            <a:off x="1035080" y="3654227"/>
            <a:ext cx="2925274" cy="2612259"/>
          </a:xfrm>
          <a:prstGeom prst="rect">
            <a:avLst/>
          </a:prstGeom>
        </p:spPr>
      </p:pic>
      <p:pic>
        <p:nvPicPr>
          <p:cNvPr id="9" name="Picture 8" descr="A diagram of a diagram of a molecule&#10;&#10;AI-generated content may be incorrect.">
            <a:extLst>
              <a:ext uri="{FF2B5EF4-FFF2-40B4-BE49-F238E27FC236}">
                <a16:creationId xmlns:a16="http://schemas.microsoft.com/office/drawing/2014/main" id="{F03A5B6B-3474-443B-C27A-B481C611A2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9" b="9169"/>
          <a:stretch>
            <a:fillRect/>
          </a:stretch>
        </p:blipFill>
        <p:spPr>
          <a:xfrm>
            <a:off x="8275972" y="3654227"/>
            <a:ext cx="2845251" cy="2612259"/>
          </a:xfrm>
          <a:prstGeom prst="rect">
            <a:avLst/>
          </a:prstGeom>
        </p:spPr>
      </p:pic>
      <p:pic>
        <p:nvPicPr>
          <p:cNvPr id="10" name="Picture 9" descr="A diagram of a diagram of a square with dots and lines&#10;&#10;AI-generated content may be incorrect.">
            <a:extLst>
              <a:ext uri="{FF2B5EF4-FFF2-40B4-BE49-F238E27FC236}">
                <a16:creationId xmlns:a16="http://schemas.microsoft.com/office/drawing/2014/main" id="{30920656-4419-FDD7-3BCE-3CE565960D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9" b="9169"/>
          <a:stretch>
            <a:fillRect/>
          </a:stretch>
        </p:blipFill>
        <p:spPr>
          <a:xfrm>
            <a:off x="4532593" y="3657599"/>
            <a:ext cx="3126813" cy="261225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DB73AC2-3A8D-11B9-83A0-0FCAAAFC2C07}"/>
                  </a:ext>
                </a:extLst>
              </p:cNvPr>
              <p:cNvSpPr txBox="1"/>
              <p:nvPr/>
            </p:nvSpPr>
            <p:spPr>
              <a:xfrm>
                <a:off x="448409" y="1169957"/>
                <a:ext cx="8893554" cy="25340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spcAft>
                    <a:spcPts val="1000"/>
                  </a:spcAft>
                  <a:buFont typeface="Arial" panose="020B0604020202020204" pitchFamily="34" charset="0"/>
                  <a:buChar char="•"/>
                </a:pPr>
                <a:r>
                  <a:rPr lang="en-NZ" sz="2000" dirty="0">
                    <a:latin typeface="Avenir Next LT Pro" panose="020B0504020202020204" pitchFamily="34" charset="0"/>
                  </a:rPr>
                  <a:t>Monte Carlo simulations with energies of 10</a:t>
                </a:r>
                <a:r>
                  <a:rPr lang="en-NZ" sz="2000" baseline="30000" dirty="0">
                    <a:latin typeface="Avenir Next LT Pro" panose="020B0504020202020204" pitchFamily="34" charset="0"/>
                  </a:rPr>
                  <a:t>4</a:t>
                </a:r>
                <a:r>
                  <a:rPr lang="en-NZ" sz="2000" dirty="0">
                    <a:latin typeface="Avenir Next LT Pro" panose="020B0504020202020204" pitchFamily="34" charset="0"/>
                  </a:rPr>
                  <a:t> – 10</a:t>
                </a:r>
                <a:r>
                  <a:rPr lang="en-NZ" sz="2000" baseline="30000" dirty="0">
                    <a:latin typeface="Avenir Next LT Pro" panose="020B0504020202020204" pitchFamily="34" charset="0"/>
                  </a:rPr>
                  <a:t>8</a:t>
                </a:r>
                <a:r>
                  <a:rPr lang="en-NZ" sz="2000" dirty="0">
                    <a:latin typeface="Avenir Next LT Pro" panose="020B0504020202020204" pitchFamily="34" charset="0"/>
                  </a:rPr>
                  <a:t> GeV,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NZ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NZ" sz="2000" b="0" i="1" smtClean="0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NZ" sz="2000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en-NZ" sz="2000" dirty="0">
                    <a:latin typeface="Avenir Next LT Pro" panose="020B0504020202020204" pitchFamily="34" charset="0"/>
                  </a:rPr>
                  <a:t> CC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NZ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NZ" sz="2000" b="0" i="1" smtClean="0"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lang="en-NZ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endParaRPr lang="en-NZ" sz="2000" dirty="0">
                  <a:latin typeface="Avenir Next LT Pro" panose="020B0504020202020204" pitchFamily="34" charset="0"/>
                </a:endParaRPr>
              </a:p>
              <a:p>
                <a:pPr marL="285750" indent="-285750">
                  <a:spcAft>
                    <a:spcPts val="1000"/>
                  </a:spcAft>
                  <a:buFont typeface="Arial" panose="020B0604020202020204" pitchFamily="34" charset="0"/>
                  <a:buChar char="•"/>
                </a:pPr>
                <a:r>
                  <a:rPr lang="en-NZ" sz="2000" dirty="0">
                    <a:latin typeface="Avenir Next LT Pro" panose="020B0504020202020204" pitchFamily="34" charset="0"/>
                  </a:rPr>
                  <a:t>Reconstructions with Monopod and Taupede</a:t>
                </a:r>
              </a:p>
              <a:p>
                <a:pPr marL="285750" indent="-285750">
                  <a:spcAft>
                    <a:spcPts val="1000"/>
                  </a:spcAft>
                  <a:buFont typeface="Arial" panose="020B0604020202020204" pitchFamily="34" charset="0"/>
                  <a:buChar char="•"/>
                </a:pPr>
                <a:r>
                  <a:rPr lang="en-NZ" sz="2000" dirty="0">
                    <a:latin typeface="Avenir Next LT Pro" panose="020B0504020202020204" pitchFamily="34" charset="0"/>
                  </a:rPr>
                  <a:t>HESE cuts: self-veto and minimum total charge 6000 photoelectrons</a:t>
                </a:r>
              </a:p>
              <a:p>
                <a:pPr marL="285750" indent="-285750">
                  <a:spcAft>
                    <a:spcPts val="1000"/>
                  </a:spcAft>
                  <a:buFont typeface="Arial" panose="020B0604020202020204" pitchFamily="34" charset="0"/>
                  <a:buChar char="•"/>
                </a:pPr>
                <a:r>
                  <a:rPr lang="en-NZ" sz="1900" dirty="0">
                    <a:latin typeface="Avenir Next LT Pro" panose="020B0504020202020204" pitchFamily="34" charset="0"/>
                  </a:rPr>
                  <a:t>Energy asymmetry |A| &lt; 0.98</a:t>
                </a:r>
              </a:p>
              <a:p>
                <a:pPr marL="285750" indent="-285750">
                  <a:spcAft>
                    <a:spcPts val="1000"/>
                  </a:spcAft>
                  <a:buFont typeface="Arial" panose="020B0604020202020204" pitchFamily="34" charset="0"/>
                  <a:buChar char="•"/>
                </a:pPr>
                <a:r>
                  <a:rPr lang="en-NZ" sz="1900" dirty="0">
                    <a:latin typeface="Avenir Next LT Pro" panose="020B0504020202020204" pitchFamily="34" charset="0"/>
                  </a:rPr>
                  <a:t>1 TeV energy threshold for both cascades</a:t>
                </a:r>
              </a:p>
              <a:p>
                <a:pPr marL="285750" indent="-285750">
                  <a:spcAft>
                    <a:spcPts val="1000"/>
                  </a:spcAft>
                  <a:buFont typeface="Arial" panose="020B0604020202020204" pitchFamily="34" charset="0"/>
                  <a:buChar char="•"/>
                </a:pPr>
                <a:r>
                  <a:rPr lang="en-NZ" sz="1900" dirty="0">
                    <a:latin typeface="Avenir Next LT Pro" panose="020B0504020202020204" pitchFamily="34" charset="0"/>
                  </a:rPr>
                  <a:t>Containment: both events within 50m of the detector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DB73AC2-3A8D-11B9-83A0-0FCAAAFC2C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409" y="1169957"/>
                <a:ext cx="8893554" cy="2534027"/>
              </a:xfrm>
              <a:prstGeom prst="rect">
                <a:avLst/>
              </a:prstGeom>
              <a:blipFill>
                <a:blip r:embed="rId5"/>
                <a:stretch>
                  <a:fillRect l="-617" t="-1202" b="-3125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A35BD873-6326-A2B8-48AB-5407F8A39BB2}"/>
              </a:ext>
            </a:extLst>
          </p:cNvPr>
          <p:cNvSpPr txBox="1"/>
          <p:nvPr/>
        </p:nvSpPr>
        <p:spPr>
          <a:xfrm>
            <a:off x="0" y="5566233"/>
            <a:ext cx="1958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venir Next LT Pro" panose="020B0504020202020204" pitchFamily="34" charset="0"/>
              </a:rPr>
              <a:t>Images:</a:t>
            </a:r>
          </a:p>
          <a:p>
            <a:r>
              <a:rPr lang="en-US" sz="1400" dirty="0">
                <a:latin typeface="Avenir Next LT Pro" panose="020B0504020202020204" pitchFamily="34" charset="0"/>
              </a:rPr>
              <a:t>IceCube gallery</a:t>
            </a:r>
            <a:endParaRPr lang="en-NZ" sz="1400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708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FDB980-B6ED-A4CB-6A30-29F94C861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6CAAF31-F591-FB54-D00B-8BA13B5E47AC}"/>
              </a:ext>
            </a:extLst>
          </p:cNvPr>
          <p:cNvSpPr/>
          <p:nvPr/>
        </p:nvSpPr>
        <p:spPr>
          <a:xfrm>
            <a:off x="-2" y="0"/>
            <a:ext cx="12192001" cy="116607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F2FB91-35CB-0323-4609-AA79F5325DAC}"/>
              </a:ext>
            </a:extLst>
          </p:cNvPr>
          <p:cNvSpPr txBox="1"/>
          <p:nvPr/>
        </p:nvSpPr>
        <p:spPr>
          <a:xfrm>
            <a:off x="0" y="259869"/>
            <a:ext cx="12191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MS Reference Sans Serif" panose="020B0604030504040204" pitchFamily="34" charset="0"/>
              </a:rPr>
              <a:t>Bright DOMs</a:t>
            </a:r>
            <a:endParaRPr lang="en-NZ" sz="3600" b="1" dirty="0">
              <a:latin typeface="MS Reference Sans Serif" panose="020B060403050404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EF4477C-8E77-E29B-B10F-87694FE13F92}"/>
              </a:ext>
            </a:extLst>
          </p:cNvPr>
          <p:cNvGrpSpPr/>
          <p:nvPr/>
        </p:nvGrpSpPr>
        <p:grpSpPr>
          <a:xfrm>
            <a:off x="-1" y="6248400"/>
            <a:ext cx="12192001" cy="609600"/>
            <a:chOff x="-1" y="6248400"/>
            <a:chExt cx="12192001" cy="609600"/>
          </a:xfrm>
          <a:solidFill>
            <a:schemeClr val="tx2">
              <a:lumMod val="25000"/>
              <a:lumOff val="75000"/>
            </a:schemeClr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9575CF5-28B3-1793-BF20-493D8394A9D6}"/>
                </a:ext>
              </a:extLst>
            </p:cNvPr>
            <p:cNvSpPr/>
            <p:nvPr/>
          </p:nvSpPr>
          <p:spPr>
            <a:xfrm>
              <a:off x="0" y="6248400"/>
              <a:ext cx="12192000" cy="609600"/>
            </a:xfrm>
            <a:prstGeom prst="rect">
              <a:avLst/>
            </a:prstGeom>
            <a:grpFill/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4988011-5FC9-8158-0D00-077ECA6F4991}"/>
                </a:ext>
              </a:extLst>
            </p:cNvPr>
            <p:cNvSpPr txBox="1"/>
            <p:nvPr/>
          </p:nvSpPr>
          <p:spPr>
            <a:xfrm>
              <a:off x="-1" y="6368534"/>
              <a:ext cx="12191999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ISCRA 2026</a:t>
              </a:r>
              <a:endParaRPr lang="en-NZ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BAAD54F-389B-8FEB-6CE5-8F8E434653E4}"/>
                </a:ext>
              </a:extLst>
            </p:cNvPr>
            <p:cNvSpPr txBox="1"/>
            <p:nvPr/>
          </p:nvSpPr>
          <p:spPr>
            <a:xfrm>
              <a:off x="109538" y="6391275"/>
              <a:ext cx="2281238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NZ" dirty="0"/>
                <a:t>Christopher Eldridge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EB5707D-F547-649C-E0D0-BA3EC7C88AA4}"/>
                </a:ext>
              </a:extLst>
            </p:cNvPr>
            <p:cNvSpPr txBox="1"/>
            <p:nvPr/>
          </p:nvSpPr>
          <p:spPr>
            <a:xfrm>
              <a:off x="11009745" y="6364069"/>
              <a:ext cx="984202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NZ" dirty="0"/>
                <a:t>6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C9E244D-B077-F1D7-7CEC-1B0FBF4D690C}"/>
              </a:ext>
            </a:extLst>
          </p:cNvPr>
          <p:cNvSpPr txBox="1"/>
          <p:nvPr/>
        </p:nvSpPr>
        <p:spPr>
          <a:xfrm>
            <a:off x="198053" y="1281739"/>
            <a:ext cx="4031047" cy="183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NZ" sz="2000" dirty="0">
                <a:latin typeface="Avenir Next LT Pro" panose="020B0504020202020204" pitchFamily="34" charset="0"/>
              </a:rPr>
              <a:t>Neutral to positive effects for all parameters</a:t>
            </a:r>
          </a:p>
          <a:p>
            <a:pPr marL="285750" indent="-28575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NZ" sz="2000" dirty="0">
                <a:latin typeface="Avenir Next LT Pro" panose="020B0504020202020204" pitchFamily="34" charset="0"/>
              </a:rPr>
              <a:t>Improvement in Taupede length reconstruction for both single and double cascades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593C47-67E4-0529-155D-82437D0B57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2060" y="1227259"/>
            <a:ext cx="7562704" cy="500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13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82C64-8322-1CFC-B6FE-367C9DA29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B584767-E4B9-FF12-D1B1-DF25332BC868}"/>
              </a:ext>
            </a:extLst>
          </p:cNvPr>
          <p:cNvSpPr/>
          <p:nvPr/>
        </p:nvSpPr>
        <p:spPr>
          <a:xfrm>
            <a:off x="-2" y="0"/>
            <a:ext cx="12192001" cy="116607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03CE61-A692-DC43-888B-C4B5B7B41FA2}"/>
              </a:ext>
            </a:extLst>
          </p:cNvPr>
          <p:cNvSpPr txBox="1"/>
          <p:nvPr/>
        </p:nvSpPr>
        <p:spPr>
          <a:xfrm>
            <a:off x="0" y="259869"/>
            <a:ext cx="12191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MS Reference Sans Serif" panose="020B0604030504040204" pitchFamily="34" charset="0"/>
              </a:rPr>
              <a:t>Bright DOMs</a:t>
            </a:r>
            <a:endParaRPr lang="en-NZ" sz="3600" b="1" dirty="0">
              <a:latin typeface="MS Reference Sans Serif" panose="020B060403050404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EC46F3B-5945-BCB9-AAFF-32F2998C02BE}"/>
              </a:ext>
            </a:extLst>
          </p:cNvPr>
          <p:cNvGrpSpPr/>
          <p:nvPr/>
        </p:nvGrpSpPr>
        <p:grpSpPr>
          <a:xfrm>
            <a:off x="-1" y="6248400"/>
            <a:ext cx="12192001" cy="609600"/>
            <a:chOff x="-1" y="6248400"/>
            <a:chExt cx="12192001" cy="609600"/>
          </a:xfrm>
          <a:solidFill>
            <a:schemeClr val="tx2">
              <a:lumMod val="25000"/>
              <a:lumOff val="75000"/>
            </a:schemeClr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F41DBF6-1B34-C5E2-1DA5-245DE7971089}"/>
                </a:ext>
              </a:extLst>
            </p:cNvPr>
            <p:cNvSpPr/>
            <p:nvPr/>
          </p:nvSpPr>
          <p:spPr>
            <a:xfrm>
              <a:off x="0" y="6248400"/>
              <a:ext cx="12192000" cy="609600"/>
            </a:xfrm>
            <a:prstGeom prst="rect">
              <a:avLst/>
            </a:prstGeom>
            <a:grpFill/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46DBFDC-D1E1-C815-A6B2-7AACF272A08F}"/>
                </a:ext>
              </a:extLst>
            </p:cNvPr>
            <p:cNvSpPr txBox="1"/>
            <p:nvPr/>
          </p:nvSpPr>
          <p:spPr>
            <a:xfrm>
              <a:off x="-1" y="6368534"/>
              <a:ext cx="12191999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ISCRA 2026</a:t>
              </a:r>
              <a:endParaRPr lang="en-NZ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EFD20CC-08DB-E6F1-0006-8EF03813FC81}"/>
                </a:ext>
              </a:extLst>
            </p:cNvPr>
            <p:cNvSpPr txBox="1"/>
            <p:nvPr/>
          </p:nvSpPr>
          <p:spPr>
            <a:xfrm>
              <a:off x="109538" y="6391275"/>
              <a:ext cx="2281238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NZ" dirty="0"/>
                <a:t>Christopher Eldridge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649C14E-5034-0145-0D8D-F903DCE9C8A3}"/>
                </a:ext>
              </a:extLst>
            </p:cNvPr>
            <p:cNvSpPr txBox="1"/>
            <p:nvPr/>
          </p:nvSpPr>
          <p:spPr>
            <a:xfrm>
              <a:off x="11009745" y="6364069"/>
              <a:ext cx="984202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NZ" dirty="0"/>
                <a:t>6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693D9E1F-E145-774E-F6C9-112154223533}"/>
              </a:ext>
            </a:extLst>
          </p:cNvPr>
          <p:cNvSpPr txBox="1"/>
          <p:nvPr/>
        </p:nvSpPr>
        <p:spPr>
          <a:xfrm>
            <a:off x="198053" y="1281739"/>
            <a:ext cx="4031047" cy="183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NZ" sz="2000" dirty="0">
                <a:latin typeface="Avenir Next LT Pro" panose="020B0504020202020204" pitchFamily="34" charset="0"/>
              </a:rPr>
              <a:t>Neutral to positive effects for all parameters</a:t>
            </a:r>
          </a:p>
          <a:p>
            <a:pPr marL="285750" indent="-28575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NZ" sz="2000" dirty="0">
                <a:latin typeface="Avenir Next LT Pro" panose="020B0504020202020204" pitchFamily="34" charset="0"/>
              </a:rPr>
              <a:t>Improvement in Taupede length reconstruction for both single and double cascades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97A4030-EEC7-5AD7-0903-B1E6A6BC9C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42573" y="1231071"/>
            <a:ext cx="7821679" cy="499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105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68E0C-26DF-CE32-EEB1-9E243D60C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2774CE6-ACAD-004D-6C32-BA5C8DA0D89C}"/>
              </a:ext>
            </a:extLst>
          </p:cNvPr>
          <p:cNvSpPr/>
          <p:nvPr/>
        </p:nvSpPr>
        <p:spPr>
          <a:xfrm>
            <a:off x="-2" y="0"/>
            <a:ext cx="12192001" cy="116607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accent1">
                <a:shade val="15000"/>
                <a:alpha val="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837922-CE18-6C2E-5B3D-BBE57AD0DF7B}"/>
              </a:ext>
            </a:extLst>
          </p:cNvPr>
          <p:cNvSpPr txBox="1"/>
          <p:nvPr/>
        </p:nvSpPr>
        <p:spPr>
          <a:xfrm>
            <a:off x="0" y="259869"/>
            <a:ext cx="12191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MS Reference Sans Serif" panose="020B0604030504040204" pitchFamily="34" charset="0"/>
              </a:rPr>
              <a:t>DeepCore</a:t>
            </a:r>
            <a:endParaRPr lang="en-NZ" sz="3600" b="1" dirty="0">
              <a:latin typeface="MS Reference Sans Serif" panose="020B060403050404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1E58B7-C9CE-844A-2A64-AF721A2023C5}"/>
              </a:ext>
            </a:extLst>
          </p:cNvPr>
          <p:cNvGrpSpPr/>
          <p:nvPr/>
        </p:nvGrpSpPr>
        <p:grpSpPr>
          <a:xfrm>
            <a:off x="-1" y="6248400"/>
            <a:ext cx="12192001" cy="609600"/>
            <a:chOff x="-1" y="6248400"/>
            <a:chExt cx="12192001" cy="609600"/>
          </a:xfrm>
          <a:solidFill>
            <a:schemeClr val="tx2">
              <a:lumMod val="25000"/>
              <a:lumOff val="75000"/>
            </a:schemeClr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72FDE45-3008-6C20-37B6-987A73FFB3CA}"/>
                </a:ext>
              </a:extLst>
            </p:cNvPr>
            <p:cNvSpPr/>
            <p:nvPr/>
          </p:nvSpPr>
          <p:spPr>
            <a:xfrm>
              <a:off x="0" y="6248400"/>
              <a:ext cx="12192000" cy="609600"/>
            </a:xfrm>
            <a:prstGeom prst="rect">
              <a:avLst/>
            </a:prstGeom>
            <a:grpFill/>
            <a:ln>
              <a:solidFill>
                <a:schemeClr val="accent1">
                  <a:shade val="15000"/>
                  <a:alpha val="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A123911-D911-9F89-2D29-3483FAA0E7ED}"/>
                </a:ext>
              </a:extLst>
            </p:cNvPr>
            <p:cNvSpPr txBox="1"/>
            <p:nvPr/>
          </p:nvSpPr>
          <p:spPr>
            <a:xfrm>
              <a:off x="-1" y="6368534"/>
              <a:ext cx="12191999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ISCRA 2026</a:t>
              </a:r>
              <a:endParaRPr lang="en-NZ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A9DFE56-DF01-4BA8-37E2-B4C8F2058BBC}"/>
                </a:ext>
              </a:extLst>
            </p:cNvPr>
            <p:cNvSpPr txBox="1"/>
            <p:nvPr/>
          </p:nvSpPr>
          <p:spPr>
            <a:xfrm>
              <a:off x="109538" y="6391275"/>
              <a:ext cx="2281238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NZ" dirty="0"/>
                <a:t>Christopher Eldridge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3D0C5D9-1C7F-7B6B-887B-5E04F4F2DD08}"/>
                </a:ext>
              </a:extLst>
            </p:cNvPr>
            <p:cNvSpPr txBox="1"/>
            <p:nvPr/>
          </p:nvSpPr>
          <p:spPr>
            <a:xfrm>
              <a:off x="11009745" y="6364069"/>
              <a:ext cx="984202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NZ" dirty="0"/>
                <a:t>7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BA727D7-430C-C052-DD64-06C63F8F90C1}"/>
              </a:ext>
            </a:extLst>
          </p:cNvPr>
          <p:cNvSpPr txBox="1"/>
          <p:nvPr/>
        </p:nvSpPr>
        <p:spPr>
          <a:xfrm>
            <a:off x="198053" y="1281739"/>
            <a:ext cx="4446323" cy="2657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venir Next LT Pro" panose="020B0504020202020204" pitchFamily="34" charset="0"/>
              </a:rPr>
              <a:t>The fraction of signal on DeepCore DOMs is very small for most events (median 0.27%)</a:t>
            </a:r>
          </a:p>
          <a:p>
            <a:pPr marL="285750" indent="-28575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venir Next LT Pro" panose="020B0504020202020204" pitchFamily="34" charset="0"/>
              </a:rPr>
              <a:t>For all parameters except energy, reconstruction improved for DeepCore-heavy events</a:t>
            </a:r>
          </a:p>
          <a:p>
            <a:pPr marL="285750" indent="-285750">
              <a:spcAft>
                <a:spcPts val="1600"/>
              </a:spcAft>
              <a:buFont typeface="Arial" panose="020B0604020202020204" pitchFamily="34" charset="0"/>
              <a:buChar char="•"/>
            </a:pPr>
            <a:endParaRPr lang="en-NZ" sz="2000" dirty="0">
              <a:latin typeface="Avenir Next LT Pro" panose="020B05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9704D0-80C9-2B1E-14EB-8FF8F1D090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47743" y="1225080"/>
            <a:ext cx="7340888" cy="49216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726CFC3-8FBD-2B07-E65C-3D5A375139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865" y="3556078"/>
            <a:ext cx="4222307" cy="2618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9977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33.5187"/>
  <p:tag name="ORIGINALWIDTH" val=" 3043.925"/>
  <p:tag name="OUTPUTTYPE" val="PNG"/>
  <p:tag name="IGUANATEXVERSION" val="162"/>
  <p:tag name="LATEXADDIN" val="&#10;\documentclass{article}&#10;\usepackage{amsmath}&#10;\pagestyle{empty}&#10;\begin{document}&#10;&#10;$(\nu_e:\nu_\mu:\nu_\tau)_s = (1:2:0) \longrightarrow(\nu_e:\nu_\mu:\nu_\tau)_\oplus \approx (1:1:1)$&#10;&#10;&#10;&#10;&#10;\end{document}&#10;&#10;&#10;"/>
  <p:tag name="IGUANATEXSIZE" val="20"/>
  <p:tag name="IGUANATEXCURSOR" val="135"/>
  <p:tag name="TRANSPARENCY" val="True"/>
  <p:tag name="CHOOSECOLOR" val="False"/>
  <p:tag name="COLORHEX" val="000000"/>
  <p:tag name="LATEXENGINEID" val="1"/>
  <p:tag name="TEMPFOLDER" val="c:\temp\"/>
  <p:tag name="LATEXFORMHEIGHT" val=" 320"/>
  <p:tag name="LATEXFORMWIDTH" val=" 385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06.5149"/>
  <p:tag name="ORIGINALWIDTH" val=" 450.0628"/>
  <p:tag name="OUTPUTTYPE" val="PNG"/>
  <p:tag name="IGUANATEXVERSION" val="162"/>
  <p:tag name="LATEXADDIN" val="\documentclass{article}&#10;\usepackage{amsmath}&#10;\pagestyle{empty}&#10;\begin{document}&#10;&#10;\texttt{taupede}&#10;&#10;&#10;\end{document}"/>
  <p:tag name="IGUANATEXSIZE" val="22"/>
  <p:tag name="IGUANATEXCURSOR" val="97"/>
  <p:tag name="TRANSPARENCY" val="True"/>
  <p:tag name="CHOOSECOLOR" val="False"/>
  <p:tag name="COLORHEX" val="000000"/>
  <p:tag name="LATEXENGINEID" val="1"/>
  <p:tag name="TEMPFOLDER" val="c:\temp\"/>
  <p:tag name="LATEXFORMHEIGHT" val=" 320"/>
  <p:tag name="LATEXFORMWIDTH" val=" 385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06.5149"/>
  <p:tag name="ORIGINALWIDTH" val=" 714.8498"/>
  <p:tag name="OUTPUTTYPE" val="PNG"/>
  <p:tag name="IGUANATEXVERSION" val="162"/>
  <p:tag name="LATEXADDIN" val="\documentclass{article}&#10;\usepackage{amsmath}&#10;\pagestyle{empty}&#10;\begin{document}&#10;&#10;\texttt{mumillipede}&#10;&#10;&#10;\end{document}"/>
  <p:tag name="IGUANATEXSIZE" val="22"/>
  <p:tag name="IGUANATEXCURSOR" val="100"/>
  <p:tag name="TRANSPARENCY" val="True"/>
  <p:tag name="CHOOSECOLOR" val="False"/>
  <p:tag name="COLORHEX" val="000000"/>
  <p:tag name="LATEXENGINEID" val="1"/>
  <p:tag name="TEMPFOLDER" val="c:\temp\"/>
  <p:tag name="LATEXFORMHEIGHT" val=" 320"/>
  <p:tag name="LATEXFORMWIDTH" val=" 385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06.5149"/>
  <p:tag name="ORIGINALWIDTH" val=" 584.3316"/>
  <p:tag name="OUTPUTTYPE" val="PNG"/>
  <p:tag name="IGUANATEXVERSION" val="162"/>
  <p:tag name="LATEXADDIN" val="\documentclass{article}&#10;\usepackage{amsmath}&#10;\pagestyle{empty}&#10;\begin{document}&#10;&#10;\texttt{millipede}&#10;&#10;&#10;\end{document}"/>
  <p:tag name="IGUANATEXSIZE" val="22"/>
  <p:tag name="IGUANATEXCURSOR" val="99"/>
  <p:tag name="TRANSPARENCY" val="True"/>
  <p:tag name="CHOOSECOLOR" val="False"/>
  <p:tag name="COLORHEX" val="000000"/>
  <p:tag name="LATEXENGINEID" val="1"/>
  <p:tag name="TEMPFOLDER" val="c:\temp\"/>
  <p:tag name="LATEXFORMHEIGHT" val=" 320"/>
  <p:tag name="LATEXFORMWIDTH" val=" 385"/>
  <p:tag name="LATEXFORMWRAP" val="True"/>
  <p:tag name="BITMAPVECTOR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55.2717"/>
  <p:tag name="ORIGINALWIDTH" val=" 2847.397"/>
  <p:tag name="OUTPUTTYPE" val="PNG"/>
  <p:tag name="IGUANATEXVERSION" val="162"/>
  <p:tag name="LATEXADDIN" val="\documentclass{article}&#10;\usepackage{amsmath}&#10;\pagestyle{empty}&#10;\begin{document}&#10;&#10;$\texttt{(mumillipede):}$ $\vec{h}_\text{t} = (x_s, y_s, z_s, t_s, \theta_s, \phi_s, \Delta L, \{E_k\})$&#10;&#10;&#10;\end{document}"/>
  <p:tag name="IGUANATEXSIZE" val="20"/>
  <p:tag name="IGUANATEXCURSOR" val="105"/>
  <p:tag name="TRANSPARENCY" val="True"/>
  <p:tag name="CHOOSECOLOR" val="False"/>
  <p:tag name="COLORHEX" val="000000"/>
  <p:tag name="LATEXENGINEID" val="1"/>
  <p:tag name="TEMPFOLDER" val="c:\temp\"/>
  <p:tag name="LATEXFORMHEIGHT" val=" 320"/>
  <p:tag name="LATEXFORMWIDTH" val=" 385"/>
  <p:tag name="LATEXFORMWRAP" val="True"/>
  <p:tag name="BITMAPVECTOR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55.2717"/>
  <p:tag name="ORIGINALWIDTH" val=" 2254.064"/>
  <p:tag name="OUTPUTTYPE" val="PNG"/>
  <p:tag name="IGUANATEXVERSION" val="162"/>
  <p:tag name="LATEXADDIN" val="\documentclass{article}&#10;\usepackage{amsmath}&#10;\pagestyle{empty}&#10;\begin{document}&#10;&#10;$\texttt{(monopod):}$ $\vec{h}_\text{sc} = (x_s, y_s, z_s, t_s, \theta_s, \phi_s, E_s)$&#10;&#10;&#10;\end{document}"/>
  <p:tag name="IGUANATEXSIZE" val="20"/>
  <p:tag name="IGUANATEXCURSOR" val="102"/>
  <p:tag name="TRANSPARENCY" val="True"/>
  <p:tag name="CHOOSECOLOR" val="False"/>
  <p:tag name="COLORHEX" val="000000"/>
  <p:tag name="LATEXENGINEID" val="1"/>
  <p:tag name="TEMPFOLDER" val="c:\temp\"/>
  <p:tag name="LATEXFORMHEIGHT" val=" 320"/>
  <p:tag name="LATEXFORMWIDTH" val=" 385"/>
  <p:tag name="LATEXFORMWRAP" val="True"/>
  <p:tag name="BITMAPVECTOR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1200"/>
  <p:tag name="ORIGINALHEIGHT" val=" 155.2717"/>
  <p:tag name="ORIGINALWIDTH" val=" 2615.615"/>
  <p:tag name="OUTPUTTYPE" val="PNG"/>
  <p:tag name="IGUANATEXVERSION" val="162"/>
  <p:tag name="LATEXADDIN" val="\documentclass{article}&#10;\usepackage{amsmath}&#10;\pagestyle{empty}&#10;\begin{document}&#10;&#10;$\texttt{(taupede):}$ $\vec{h}_\text{dc} = (x_s, y_s, z_s, t_s, \theta_s, \phi_s, L, E_1, E_2)$&#10;&#10;&#10;\end{document}"/>
  <p:tag name="IGUANATEXSIZE" val="20"/>
  <p:tag name="IGUANATEXCURSOR" val="91"/>
  <p:tag name="TRANSPARENCY" val="True"/>
  <p:tag name="CHOOSECOLOR" val="False"/>
  <p:tag name="COLORHEX" val="000000"/>
  <p:tag name="LATEXENGINEID" val="1"/>
  <p:tag name="TEMPFOLDER" val="c:\temp\"/>
  <p:tag name="LATEXFORMHEIGHT" val=" 320"/>
  <p:tag name="LATEXFORMWIDTH" val=" 385"/>
  <p:tag name="LATEXFORMWRAP" val="True"/>
  <p:tag name="BITMAPVECTOR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2057</TotalTime>
  <Words>810</Words>
  <Application>Microsoft Office PowerPoint</Application>
  <PresentationFormat>Widescreen</PresentationFormat>
  <Paragraphs>144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Aptos</vt:lpstr>
      <vt:lpstr>Aptos Display</vt:lpstr>
      <vt:lpstr>Arial</vt:lpstr>
      <vt:lpstr>Avenir Next LT Pro</vt:lpstr>
      <vt:lpstr>Cambria Math</vt:lpstr>
      <vt:lpstr>MS Reference Sans Serif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Christopher Eldridge</dc:creator>
  <cp:lastModifiedBy>Christopher Eldridge</cp:lastModifiedBy>
  <cp:revision>276</cp:revision>
  <dcterms:created xsi:type="dcterms:W3CDTF">2026-07-09T13:11:25Z</dcterms:created>
  <dcterms:modified xsi:type="dcterms:W3CDTF">2026-07-30T12:57:42Z</dcterms:modified>
</cp:coreProperties>
</file>