
<file path=[Content_Types].xml><?xml version="1.0" encoding="utf-8"?>
<Types xmlns="http://schemas.openxmlformats.org/package/2006/content-types">
  <Default Extension="fntdata" ContentType="application/x-fontdata"/>
  <Default Extension="gif" ContentType="image/gif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7" r:id="rId1"/>
  </p:sldMasterIdLst>
  <p:notesMasterIdLst>
    <p:notesMasterId r:id="rId42"/>
  </p:notesMasterIdLst>
  <p:sldIdLst>
    <p:sldId id="256" r:id="rId2"/>
    <p:sldId id="296" r:id="rId3"/>
    <p:sldId id="297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95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embeddedFontLst>
    <p:embeddedFont>
      <p:font typeface="Comic Sans MS" panose="030F0702030302020204" pitchFamily="66" charset="0"/>
      <p:regular r:id="rId43"/>
      <p:bold r:id="rId44"/>
      <p:italic r:id="rId45"/>
      <p:boldItalic r:id="rId46"/>
    </p:embeddedFont>
    <p:embeddedFont>
      <p:font typeface="Libre Franklin" pitchFamily="2" charset="0"/>
      <p:regular r:id="rId47"/>
      <p:bold r:id="rId48"/>
      <p:italic r:id="rId49"/>
      <p:boldItalic r:id="rId50"/>
    </p:embeddedFont>
    <p:embeddedFont>
      <p:font typeface="Roboto" panose="02000000000000000000" pitchFamily="2" charset="0"/>
      <p:regular r:id="rId51"/>
      <p:bold r:id="rId52"/>
      <p:italic r:id="rId53"/>
      <p:boldItalic r:id="rId5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84DD789-B568-1877-6A0E-071A3FFE68F9}" v="1" dt="2026-07-31T20:05:03.530"/>
    <p1510:client id="{7BED1C42-5360-FA10-76B9-2D38E4896E38}" v="5" dt="2026-08-01T09:26:51.052"/>
    <p1510:client id="{9D3CEC8B-EC8F-EC36-525F-AB3AB277E31F}" v="1" dt="2026-08-01T07:03:46.084"/>
    <p1510:client id="{AE544614-E8D0-A71E-0500-642B4B5F709F}" v="2" dt="2026-08-01T07:04:36.637"/>
    <p1510:client id="{FA8FC97B-E00A-1B3A-B936-68585845A910}" v="13" dt="2026-07-31T18:21:50.351"/>
  </p1510:revLst>
</p1510:revInfo>
</file>

<file path=ppt/tableStyles.xml><?xml version="1.0" encoding="utf-8"?>
<a:tblStyleLst xmlns:a="http://schemas.openxmlformats.org/drawingml/2006/main" def="{2A4ABED9-90EE-4D27-9803-FDC02B851763}">
  <a:tblStyle styleId="{2A4ABED9-90EE-4D27-9803-FDC02B8517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 varScale="1">
        <p:scale>
          <a:sx n="100" d="100"/>
          <a:sy n="100" d="100"/>
        </p:scale>
        <p:origin x="0" y="0"/>
      </p:cViewPr>
      <p:guideLst>
        <p:guide orient="horz" pos="1620"/>
        <p:guide pos="2880"/>
      </p:guideLst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microsoft.com/office/2015/10/relationships/revisionInfo" Target="revisionInfo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12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g3c9b64df5e0_0_1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1" name="Google Shape;301;g3c9b64df5e0_0_1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3ce8c1baccd_0_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3ce8c1baccd_0_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Google Shape;326;g3e099b055a5_0_58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7" name="Google Shape;327;g3e099b055a5_0_58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Explain MI and LF rows better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map</a:t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" name="Google Shape;340;g3e099b055a5_0_1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1" name="Google Shape;341;g3e099b055a5_0_1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3e5aa08e789_0_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3e5aa08e789_0_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Sun vs galaxy. stacked map </a:t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g3e55c4026e8_0_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6" name="Google Shape;376;g3e55c4026e8_0_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g3e5aa08e789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1" name="Google Shape;391;g3e5aa08e789_0_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g3e55c4026e8_0_2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8" name="Google Shape;398;g3e55c4026e8_0_2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6" name="Google Shape;406;g3c9b64df5e0_0_2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7" name="Google Shape;407;g3c9b64df5e0_0_2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f616899d14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f616899d14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g3f59c15a3bb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Google Shape;103;g3f59c15a3bb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g3e099b055a5_0_29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3" name="Google Shape;413;g3e099b055a5_0_29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Error bar </a:t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Google Shape;428;g3c9b64df5e0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9" name="Google Shape;429;g3c9b64df5e0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3c9b64df5e0_0_1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3c9b64df5e0_0_1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3cd7ea02002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3cd7ea02002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Google Shape;467;g3e8d171d034_0_1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8" name="Google Shape;468;g3e8d171d034_0_1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4" name="Google Shape;484;g3e099b055a5_0_12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85" name="Google Shape;485;g3e099b055a5_0_12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Google Shape;506;g3e8d171d034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07" name="Google Shape;507;g3e8d171d034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Google Shape;519;g3e55c4026e8_0_2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0" name="Google Shape;520;g3e55c4026e8_0_2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g3e5aa08e789_0_1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45" name="Google Shape;545;g3e5aa08e789_0_1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" name="Google Shape;552;g3e5e81b3ce9_0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53" name="Google Shape;553;g3e5e81b3ce9_0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g3f6009758c3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2" name="Google Shape;122;g3f6009758c3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" name="Google Shape;573;g3e55c4026e8_0_1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4" name="Google Shape;574;g3e55c4026e8_0_1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9" name="Google Shape;589;g3f6009758c3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0" name="Google Shape;590;g3f6009758c3_0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6" name="Google Shape;596;g3f6009758c3_0_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97" name="Google Shape;597;g3f6009758c3_0_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g3f6009758c3_0_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4" name="Google Shape;604;g3f6009758c3_0_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g3f6009758c3_0_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1" name="Google Shape;611;g3f6009758c3_0_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7" name="Google Shape;617;g3f6009758c3_0_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8" name="Google Shape;618;g3f6009758c3_0_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" name="Google Shape;624;g3f6009758c3_0_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5" name="Google Shape;625;g3f6009758c3_0_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1" name="Google Shape;631;g3f6009758c3_0_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2" name="Google Shape;632;g3f6009758c3_0_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8" name="Google Shape;638;g3f6009758c3_0_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9" name="Google Shape;639;g3f6009758c3_0_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" name="Google Shape;645;g3f6009758c3_0_7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6" name="Google Shape;646;g3f6009758c3_0_7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f59338bb7e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f59338bb7e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2" name="Google Shape;652;g3f6009758c3_0_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3" name="Google Shape;653;g3f6009758c3_0_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g3f59338bb7e_0_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6" name="Google Shape;186;g3f59338bb7e_0_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3e8745feffa_0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7" name="Google Shape;207;g3e8745feffa_0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g3c9b64df5e0_0_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2" name="Google Shape;242;g3c9b64df5e0_0_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g3c9b64df5e0_0_1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6" name="Google Shape;256;g3c9b64df5e0_0_1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Maybe add another slide about Tau channel</a:t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3cd7ea02002_0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9" name="Google Shape;279;g3cd7ea02002_0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-40450" y="-64900"/>
            <a:ext cx="3425700" cy="54690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3338125" y="-64912"/>
            <a:ext cx="7436276" cy="52733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301725" y="1422825"/>
            <a:ext cx="6579900" cy="86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None/>
              <a:defRPr sz="4000">
                <a:solidFill>
                  <a:schemeClr val="lt1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None/>
              <a:defRPr sz="5300"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392625" y="2550925"/>
            <a:ext cx="63981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sz="2800">
                <a:solidFill>
                  <a:schemeClr val="lt1"/>
                </a:solidFill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1" name="Google Shape;61;p1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2" name="Google Shape;62;p1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63" name="Google Shape;63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66" name="Google Shape;66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Google Shape;68;p1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69" name="Google Shape;69;p1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0" name="Google Shape;70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2">
  <p:cSld name="TITLE_AND_BODY_2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 txBox="1">
            <a:spLocks noGrp="1"/>
          </p:cNvSpPr>
          <p:nvPr>
            <p:ph type="title"/>
          </p:nvPr>
        </p:nvSpPr>
        <p:spPr>
          <a:xfrm>
            <a:off x="311700" y="222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5"/>
          <p:cNvSpPr txBox="1">
            <a:spLocks noGrp="1"/>
          </p:cNvSpPr>
          <p:nvPr>
            <p:ph type="body" idx="1"/>
          </p:nvPr>
        </p:nvSpPr>
        <p:spPr>
          <a:xfrm>
            <a:off x="311700" y="1300763"/>
            <a:ext cx="8520600" cy="326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6" name="Google Shape;76;p15"/>
          <p:cNvSpPr txBox="1">
            <a:spLocks noGrp="1"/>
          </p:cNvSpPr>
          <p:nvPr>
            <p:ph type="sldNum" idx="12"/>
          </p:nvPr>
        </p:nvSpPr>
        <p:spPr>
          <a:xfrm>
            <a:off x="8472458" y="47796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3">
  <p:cSld name="TITLE_AND_BODY_3"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6"/>
          <p:cNvSpPr txBox="1">
            <a:spLocks noGrp="1"/>
          </p:cNvSpPr>
          <p:nvPr>
            <p:ph type="title"/>
          </p:nvPr>
        </p:nvSpPr>
        <p:spPr>
          <a:xfrm>
            <a:off x="311700" y="222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6"/>
          <p:cNvSpPr txBox="1">
            <a:spLocks noGrp="1"/>
          </p:cNvSpPr>
          <p:nvPr>
            <p:ph type="body" idx="1"/>
          </p:nvPr>
        </p:nvSpPr>
        <p:spPr>
          <a:xfrm>
            <a:off x="311700" y="1300763"/>
            <a:ext cx="8520600" cy="326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0" name="Google Shape;80;p16"/>
          <p:cNvSpPr txBox="1">
            <a:spLocks noGrp="1"/>
          </p:cNvSpPr>
          <p:nvPr>
            <p:ph type="sldNum" idx="12"/>
          </p:nvPr>
        </p:nvSpPr>
        <p:spPr>
          <a:xfrm>
            <a:off x="8472458" y="47796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Footer">
  <p:cSld name="Title and Content 2_3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7"/>
          <p:cNvSpPr/>
          <p:nvPr/>
        </p:nvSpPr>
        <p:spPr>
          <a:xfrm>
            <a:off x="0" y="4864050"/>
            <a:ext cx="9144000" cy="279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68575" tIns="68575" rIns="68575" bIns="6857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100">
              <a:latin typeface="Libre Franklin"/>
              <a:ea typeface="Libre Franklin"/>
              <a:cs typeface="Libre Franklin"/>
              <a:sym typeface="Libre Franklin"/>
            </a:endParaRPr>
          </a:p>
        </p:txBody>
      </p:sp>
      <p:sp>
        <p:nvSpPr>
          <p:cNvPr id="83" name="Google Shape;83;p17"/>
          <p:cNvSpPr txBox="1">
            <a:spLocks noGrp="1"/>
          </p:cNvSpPr>
          <p:nvPr>
            <p:ph type="sldNum" idx="12"/>
          </p:nvPr>
        </p:nvSpPr>
        <p:spPr>
          <a:xfrm>
            <a:off x="-169743" y="4864050"/>
            <a:ext cx="432600" cy="279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 fontScale="92500" lnSpcReduction="20000"/>
          </a:bodyPr>
          <a:lstStyle>
            <a:lvl1pPr lvl="0">
              <a:buNone/>
              <a:defRPr sz="800">
                <a:solidFill>
                  <a:schemeClr val="accent2"/>
                </a:solidFill>
              </a:defRPr>
            </a:lvl1pPr>
            <a:lvl2pPr lvl="1">
              <a:buNone/>
              <a:defRPr sz="800">
                <a:solidFill>
                  <a:schemeClr val="accent2"/>
                </a:solidFill>
              </a:defRPr>
            </a:lvl2pPr>
            <a:lvl3pPr lvl="2">
              <a:buNone/>
              <a:defRPr sz="800">
                <a:solidFill>
                  <a:schemeClr val="accent2"/>
                </a:solidFill>
              </a:defRPr>
            </a:lvl3pPr>
            <a:lvl4pPr lvl="3">
              <a:buNone/>
              <a:defRPr sz="800">
                <a:solidFill>
                  <a:schemeClr val="accent2"/>
                </a:solidFill>
              </a:defRPr>
            </a:lvl4pPr>
            <a:lvl5pPr lvl="4">
              <a:buNone/>
              <a:defRPr sz="800">
                <a:solidFill>
                  <a:schemeClr val="accent2"/>
                </a:solidFill>
              </a:defRPr>
            </a:lvl5pPr>
            <a:lvl6pPr lvl="5">
              <a:buNone/>
              <a:defRPr sz="800">
                <a:solidFill>
                  <a:schemeClr val="accent2"/>
                </a:solidFill>
              </a:defRPr>
            </a:lvl6pPr>
            <a:lvl7pPr lvl="6">
              <a:buNone/>
              <a:defRPr sz="800">
                <a:solidFill>
                  <a:schemeClr val="accent2"/>
                </a:solidFill>
              </a:defRPr>
            </a:lvl7pPr>
            <a:lvl8pPr lvl="7">
              <a:buNone/>
              <a:defRPr sz="800">
                <a:solidFill>
                  <a:schemeClr val="accent2"/>
                </a:solidFill>
              </a:defRPr>
            </a:lvl8pPr>
            <a:lvl9pPr lvl="8">
              <a:buNone/>
              <a:defRPr sz="800">
                <a:solidFill>
                  <a:schemeClr val="accent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4" name="Google Shape;84;p17"/>
          <p:cNvSpPr txBox="1">
            <a:spLocks noGrp="1"/>
          </p:cNvSpPr>
          <p:nvPr>
            <p:ph type="subTitle" idx="1"/>
          </p:nvPr>
        </p:nvSpPr>
        <p:spPr>
          <a:xfrm>
            <a:off x="263025" y="4880700"/>
            <a:ext cx="8252400" cy="26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00"/>
              <a:buNone/>
              <a:defRPr sz="1000">
                <a:solidFill>
                  <a:schemeClr val="accent2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400"/>
              <a:buNone/>
              <a:defRPr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4">
  <p:cSld name="TITLE_AND_BODY_4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18"/>
          <p:cNvSpPr txBox="1">
            <a:spLocks noGrp="1"/>
          </p:cNvSpPr>
          <p:nvPr>
            <p:ph type="title"/>
          </p:nvPr>
        </p:nvSpPr>
        <p:spPr>
          <a:xfrm>
            <a:off x="311700" y="2226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1"/>
          </p:nvPr>
        </p:nvSpPr>
        <p:spPr>
          <a:xfrm>
            <a:off x="311700" y="1300763"/>
            <a:ext cx="8520600" cy="3268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sldNum" idx="12"/>
          </p:nvPr>
        </p:nvSpPr>
        <p:spPr>
          <a:xfrm>
            <a:off x="8472458" y="47796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89" name="Google Shape;89;p18"/>
          <p:cNvSpPr/>
          <p:nvPr/>
        </p:nvSpPr>
        <p:spPr>
          <a:xfrm>
            <a:off x="33725" y="4794525"/>
            <a:ext cx="2447700" cy="283200"/>
          </a:xfrm>
          <a:prstGeom prst="rect">
            <a:avLst/>
          </a:prstGeom>
          <a:solidFill>
            <a:srgbClr val="980000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_AND_BODY_5">
  <p:cSld name="TITLE_AND_BODY_5"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92" name="Google Shape;92;p1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EO slide">
  <p:cSld name="TITLE_AND_BODY_1_1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0"/>
          <p:cNvSpPr/>
          <p:nvPr/>
        </p:nvSpPr>
        <p:spPr>
          <a:xfrm>
            <a:off x="-23700" y="-16925"/>
            <a:ext cx="9211500" cy="3936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20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omic Sans MS"/>
              <a:buNone/>
              <a:defRPr sz="19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97" name="Google Shape;97;p20"/>
          <p:cNvSpPr/>
          <p:nvPr/>
        </p:nvSpPr>
        <p:spPr>
          <a:xfrm>
            <a:off x="-6750" y="4969875"/>
            <a:ext cx="9177600" cy="191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98" name="Google Shape;98;p2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334" y="10000"/>
            <a:ext cx="671616" cy="339751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20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>
                <a:solidFill>
                  <a:schemeClr val="lt1"/>
                </a:solidFill>
              </a:defRPr>
            </a:lvl1pPr>
            <a:lvl2pPr lvl="1">
              <a:buNone/>
              <a:defRPr b="1">
                <a:solidFill>
                  <a:schemeClr val="lt1"/>
                </a:solidFill>
              </a:defRPr>
            </a:lvl2pPr>
            <a:lvl3pPr lvl="2">
              <a:buNone/>
              <a:defRPr b="1">
                <a:solidFill>
                  <a:schemeClr val="lt1"/>
                </a:solidFill>
              </a:defRPr>
            </a:lvl3pPr>
            <a:lvl4pPr lvl="3">
              <a:buNone/>
              <a:defRPr b="1">
                <a:solidFill>
                  <a:schemeClr val="lt1"/>
                </a:solidFill>
              </a:defRPr>
            </a:lvl4pPr>
            <a:lvl5pPr lvl="4">
              <a:buNone/>
              <a:defRPr b="1">
                <a:solidFill>
                  <a:schemeClr val="lt1"/>
                </a:solidFill>
              </a:defRPr>
            </a:lvl5pPr>
            <a:lvl6pPr lvl="5">
              <a:buNone/>
              <a:defRPr b="1">
                <a:solidFill>
                  <a:schemeClr val="lt1"/>
                </a:solidFill>
              </a:defRPr>
            </a:lvl6pPr>
            <a:lvl7pPr lvl="6">
              <a:buNone/>
              <a:defRPr b="1">
                <a:solidFill>
                  <a:schemeClr val="lt1"/>
                </a:solidFill>
              </a:defRPr>
            </a:lvl7pPr>
            <a:lvl8pPr lvl="7">
              <a:buNone/>
              <a:defRPr b="1">
                <a:solidFill>
                  <a:schemeClr val="lt1"/>
                </a:solidFill>
              </a:defRPr>
            </a:lvl8pPr>
            <a:lvl9pPr lvl="8">
              <a:buNone/>
              <a:defRPr b="1"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100" name="Google Shape;100;p20" descr="Graphical user interface, text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50" y="4911422"/>
            <a:ext cx="671625" cy="308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EO_title">
  <p:cSld name="TITLE_1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52163" y="-138388"/>
            <a:ext cx="8039676" cy="5420275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"/>
          <p:cNvSpPr txBox="1">
            <a:spLocks noGrp="1"/>
          </p:cNvSpPr>
          <p:nvPr>
            <p:ph type="ctrTitle"/>
          </p:nvPr>
        </p:nvSpPr>
        <p:spPr>
          <a:xfrm>
            <a:off x="2097750" y="1443400"/>
            <a:ext cx="6494100" cy="868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Comic Sans MS"/>
              <a:buNone/>
              <a:defRPr sz="40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SzPts val="5300"/>
              <a:buFont typeface="Comic Sans MS"/>
              <a:buNone/>
              <a:defRPr sz="5300"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ubTitle" idx="1"/>
          </p:nvPr>
        </p:nvSpPr>
        <p:spPr>
          <a:xfrm>
            <a:off x="474950" y="3326050"/>
            <a:ext cx="5952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Comic Sans MS"/>
              <a:buNone/>
              <a:defRPr sz="2800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Comic Sans MS"/>
              <a:buNone/>
              <a:defRPr sz="2800"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20" name="Google Shape;20;p3"/>
          <p:cNvSpPr/>
          <p:nvPr/>
        </p:nvSpPr>
        <p:spPr>
          <a:xfrm>
            <a:off x="-41075" y="-113175"/>
            <a:ext cx="638100" cy="5343600"/>
          </a:xfrm>
          <a:prstGeom prst="rect">
            <a:avLst/>
          </a:prstGeom>
          <a:solidFill>
            <a:srgbClr val="2754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3"/>
          <p:cNvSpPr/>
          <p:nvPr/>
        </p:nvSpPr>
        <p:spPr>
          <a:xfrm>
            <a:off x="8547150" y="-61700"/>
            <a:ext cx="638100" cy="5343600"/>
          </a:xfrm>
          <a:prstGeom prst="rect">
            <a:avLst/>
          </a:prstGeom>
          <a:solidFill>
            <a:srgbClr val="2754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" name="Google Shape;22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9319" y="198950"/>
            <a:ext cx="1333156" cy="67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3" name="Google Shape;23;p3" descr="Graphical user interface, text&#10;&#10;Description automatically generat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97025" y="4707050"/>
            <a:ext cx="1252250" cy="57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EO" type="tx">
  <p:cSld name="TITLE_AND_BODY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/>
          <p:nvPr/>
        </p:nvSpPr>
        <p:spPr>
          <a:xfrm>
            <a:off x="-23700" y="-16925"/>
            <a:ext cx="9211500" cy="7821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300"/>
              <a:buNone/>
              <a:defRPr sz="2300" b="1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  <a:defRPr b="1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30" name="Google Shape;30;p5"/>
          <p:cNvSpPr/>
          <p:nvPr/>
        </p:nvSpPr>
        <p:spPr>
          <a:xfrm>
            <a:off x="-6750" y="4767550"/>
            <a:ext cx="9177600" cy="3936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1" name="Google Shape;31;p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288469" y="36925"/>
            <a:ext cx="1333156" cy="67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5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>
                <a:solidFill>
                  <a:schemeClr val="lt1"/>
                </a:solidFill>
              </a:defRPr>
            </a:lvl1pPr>
            <a:lvl2pPr lvl="1">
              <a:buNone/>
              <a:defRPr b="1">
                <a:solidFill>
                  <a:schemeClr val="lt1"/>
                </a:solidFill>
              </a:defRPr>
            </a:lvl2pPr>
            <a:lvl3pPr lvl="2">
              <a:buNone/>
              <a:defRPr b="1">
                <a:solidFill>
                  <a:schemeClr val="lt1"/>
                </a:solidFill>
              </a:defRPr>
            </a:lvl3pPr>
            <a:lvl4pPr lvl="3">
              <a:buNone/>
              <a:defRPr b="1">
                <a:solidFill>
                  <a:schemeClr val="lt1"/>
                </a:solidFill>
              </a:defRPr>
            </a:lvl4pPr>
            <a:lvl5pPr lvl="4">
              <a:buNone/>
              <a:defRPr b="1">
                <a:solidFill>
                  <a:schemeClr val="lt1"/>
                </a:solidFill>
              </a:defRPr>
            </a:lvl5pPr>
            <a:lvl6pPr lvl="5">
              <a:buNone/>
              <a:defRPr b="1">
                <a:solidFill>
                  <a:schemeClr val="lt1"/>
                </a:solidFill>
              </a:defRPr>
            </a:lvl6pPr>
            <a:lvl7pPr lvl="6">
              <a:buNone/>
              <a:defRPr b="1">
                <a:solidFill>
                  <a:schemeClr val="lt1"/>
                </a:solidFill>
              </a:defRPr>
            </a:lvl7pPr>
            <a:lvl8pPr lvl="7">
              <a:buNone/>
              <a:defRPr b="1">
                <a:solidFill>
                  <a:schemeClr val="lt1"/>
                </a:solidFill>
              </a:defRPr>
            </a:lvl8pPr>
            <a:lvl9pPr lvl="8">
              <a:buNone/>
              <a:defRPr b="1"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33" name="Google Shape;33;p5" descr="Graphical user interface, text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50" y="4676925"/>
            <a:ext cx="1252250" cy="5748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UEO seminar">
  <p:cSld name="TITLE_AND_BODY_1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6"/>
          <p:cNvSpPr/>
          <p:nvPr/>
        </p:nvSpPr>
        <p:spPr>
          <a:xfrm>
            <a:off x="-23700" y="-16925"/>
            <a:ext cx="9211500" cy="3936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6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900"/>
              <a:buFont typeface="Comic Sans MS"/>
              <a:buNone/>
              <a:defRPr sz="19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400"/>
              <a:buFont typeface="Comic Sans MS"/>
              <a:buNone/>
              <a:defRPr sz="2400" b="1">
                <a:solidFill>
                  <a:schemeClr val="lt1"/>
                </a:solidFill>
                <a:latin typeface="Comic Sans MS"/>
                <a:ea typeface="Comic Sans MS"/>
                <a:cs typeface="Comic Sans MS"/>
                <a:sym typeface="Comic Sans MS"/>
              </a:defRPr>
            </a:lvl9pPr>
          </a:lstStyle>
          <a:p>
            <a:endParaRPr/>
          </a:p>
        </p:txBody>
      </p:sp>
      <p:sp>
        <p:nvSpPr>
          <p:cNvPr id="37" name="Google Shape;37;p6"/>
          <p:cNvSpPr/>
          <p:nvPr/>
        </p:nvSpPr>
        <p:spPr>
          <a:xfrm>
            <a:off x="-6750" y="4969875"/>
            <a:ext cx="9177600" cy="191400"/>
          </a:xfrm>
          <a:prstGeom prst="rect">
            <a:avLst/>
          </a:prstGeom>
          <a:solidFill>
            <a:srgbClr val="6D9EEB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8" name="Google Shape;38;p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8080334" y="10000"/>
            <a:ext cx="671616" cy="339751"/>
          </a:xfrm>
          <a:prstGeom prst="rect">
            <a:avLst/>
          </a:prstGeom>
          <a:noFill/>
          <a:ln>
            <a:noFill/>
          </a:ln>
        </p:spPr>
      </p:pic>
      <p:sp>
        <p:nvSpPr>
          <p:cNvPr id="39" name="Google Shape;39;p6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 b="1">
                <a:solidFill>
                  <a:schemeClr val="lt1"/>
                </a:solidFill>
              </a:defRPr>
            </a:lvl1pPr>
            <a:lvl2pPr lvl="1">
              <a:buNone/>
              <a:defRPr b="1">
                <a:solidFill>
                  <a:schemeClr val="lt1"/>
                </a:solidFill>
              </a:defRPr>
            </a:lvl2pPr>
            <a:lvl3pPr lvl="2">
              <a:buNone/>
              <a:defRPr b="1">
                <a:solidFill>
                  <a:schemeClr val="lt1"/>
                </a:solidFill>
              </a:defRPr>
            </a:lvl3pPr>
            <a:lvl4pPr lvl="3">
              <a:buNone/>
              <a:defRPr b="1">
                <a:solidFill>
                  <a:schemeClr val="lt1"/>
                </a:solidFill>
              </a:defRPr>
            </a:lvl4pPr>
            <a:lvl5pPr lvl="4">
              <a:buNone/>
              <a:defRPr b="1">
                <a:solidFill>
                  <a:schemeClr val="lt1"/>
                </a:solidFill>
              </a:defRPr>
            </a:lvl5pPr>
            <a:lvl6pPr lvl="5">
              <a:buNone/>
              <a:defRPr b="1">
                <a:solidFill>
                  <a:schemeClr val="lt1"/>
                </a:solidFill>
              </a:defRPr>
            </a:lvl6pPr>
            <a:lvl7pPr lvl="6">
              <a:buNone/>
              <a:defRPr b="1">
                <a:solidFill>
                  <a:schemeClr val="lt1"/>
                </a:solidFill>
              </a:defRPr>
            </a:lvl7pPr>
            <a:lvl8pPr lvl="7">
              <a:buNone/>
              <a:defRPr b="1">
                <a:solidFill>
                  <a:schemeClr val="lt1"/>
                </a:solidFill>
              </a:defRPr>
            </a:lvl8pPr>
            <a:lvl9pPr lvl="8">
              <a:buNone/>
              <a:defRPr b="1">
                <a:solidFill>
                  <a:schemeClr val="l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40" name="Google Shape;40;p6" descr="Graphical user interface, text&#10;&#10;Description automatically generated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50" y="4911422"/>
            <a:ext cx="671625" cy="308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46300" y="4969875"/>
            <a:ext cx="393564" cy="1913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88600" y="74100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50" name="Google Shape;50;p8"/>
          <p:cNvSpPr/>
          <p:nvPr/>
        </p:nvSpPr>
        <p:spPr>
          <a:xfrm>
            <a:off x="0" y="0"/>
            <a:ext cx="9144000" cy="720900"/>
          </a:xfrm>
          <a:prstGeom prst="rect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Google Shape;52;p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53" name="Google Shape;53;p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54" name="Google Shape;5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57" name="Google Shape;5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slideLayout" Target="../slideLayouts/slideLayout19.xml"/><Relationship Id="rId7" Type="http://schemas.openxmlformats.org/officeDocument/2006/relationships/slide" Target="slide3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2.jpg"/><Relationship Id="rId5" Type="http://schemas.openxmlformats.org/officeDocument/2006/relationships/image" Target="../media/image41.jp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49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1.png"/><Relationship Id="rId4" Type="http://schemas.openxmlformats.org/officeDocument/2006/relationships/image" Target="../media/image50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4.gif"/><Relationship Id="rId4" Type="http://schemas.openxmlformats.org/officeDocument/2006/relationships/image" Target="../media/image5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57.jp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9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59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62.png"/><Relationship Id="rId4" Type="http://schemas.openxmlformats.org/officeDocument/2006/relationships/image" Target="../media/image6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66.jpg"/><Relationship Id="rId5" Type="http://schemas.openxmlformats.org/officeDocument/2006/relationships/image" Target="../media/image65.jpg"/><Relationship Id="rId4" Type="http://schemas.openxmlformats.org/officeDocument/2006/relationships/image" Target="../media/image6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68.gi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7" Type="http://schemas.openxmlformats.org/officeDocument/2006/relationships/image" Target="../media/image7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72.png"/><Relationship Id="rId5" Type="http://schemas.openxmlformats.org/officeDocument/2006/relationships/image" Target="../media/image71.jpg"/><Relationship Id="rId4" Type="http://schemas.openxmlformats.org/officeDocument/2006/relationships/image" Target="../media/image7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7.png"/><Relationship Id="rId5" Type="http://schemas.openxmlformats.org/officeDocument/2006/relationships/image" Target="../media/image76.png"/><Relationship Id="rId4" Type="http://schemas.openxmlformats.org/officeDocument/2006/relationships/image" Target="../media/image7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80.png"/><Relationship Id="rId4" Type="http://schemas.openxmlformats.org/officeDocument/2006/relationships/image" Target="../media/image7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4.png"/><Relationship Id="rId5" Type="http://schemas.openxmlformats.org/officeDocument/2006/relationships/image" Target="../media/image83.png"/><Relationship Id="rId4" Type="http://schemas.openxmlformats.org/officeDocument/2006/relationships/image" Target="../media/image8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0.png"/><Relationship Id="rId3" Type="http://schemas.openxmlformats.org/officeDocument/2006/relationships/image" Target="../media/image85.png"/><Relationship Id="rId7" Type="http://schemas.openxmlformats.org/officeDocument/2006/relationships/image" Target="../media/image89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88.png"/><Relationship Id="rId5" Type="http://schemas.openxmlformats.org/officeDocument/2006/relationships/image" Target="../media/image87.png"/><Relationship Id="rId10" Type="http://schemas.openxmlformats.org/officeDocument/2006/relationships/image" Target="../media/image49.png"/><Relationship Id="rId4" Type="http://schemas.openxmlformats.org/officeDocument/2006/relationships/image" Target="../media/image86.png"/><Relationship Id="rId9" Type="http://schemas.openxmlformats.org/officeDocument/2006/relationships/image" Target="../media/image91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9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50.gif"/><Relationship Id="rId4" Type="http://schemas.openxmlformats.org/officeDocument/2006/relationships/image" Target="../media/image2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7" Type="http://schemas.openxmlformats.org/officeDocument/2006/relationships/image" Target="../media/image99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98.png"/><Relationship Id="rId5" Type="http://schemas.openxmlformats.org/officeDocument/2006/relationships/image" Target="../media/image97.png"/><Relationship Id="rId4" Type="http://schemas.openxmlformats.org/officeDocument/2006/relationships/image" Target="../media/image9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4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4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4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4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4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7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4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8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5.png"/><Relationship Id="rId4" Type="http://schemas.openxmlformats.org/officeDocument/2006/relationships/image" Target="../media/image21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4.xml"/><Relationship Id="rId4" Type="http://schemas.openxmlformats.org/officeDocument/2006/relationships/slide" Target="slide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png"/><Relationship Id="rId3" Type="http://schemas.openxmlformats.org/officeDocument/2006/relationships/image" Target="../media/image20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7.png"/><Relationship Id="rId9" Type="http://schemas.openxmlformats.org/officeDocument/2006/relationships/image" Target="../media/image2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31.png"/><Relationship Id="rId4" Type="http://schemas.openxmlformats.org/officeDocument/2006/relationships/image" Target="../media/image3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g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9.xml"/><Relationship Id="rId4" Type="http://schemas.openxmlformats.org/officeDocument/2006/relationships/image" Target="../media/image33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37.png"/><Relationship Id="rId5" Type="http://schemas.openxmlformats.org/officeDocument/2006/relationships/image" Target="../media/image36.gif"/><Relationship Id="rId4" Type="http://schemas.openxmlformats.org/officeDocument/2006/relationships/image" Target="../media/image3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ctrTitle"/>
          </p:nvPr>
        </p:nvSpPr>
        <p:spPr>
          <a:xfrm>
            <a:off x="232350" y="1778700"/>
            <a:ext cx="8679300" cy="1395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en" sz="2900" b="1">
                <a:latin typeface="Arial"/>
                <a:ea typeface="Arial"/>
                <a:cs typeface="Arial"/>
                <a:sym typeface="Arial"/>
              </a:rPr>
              <a:t>The Low Frequency (LF) instrument of the Payload for Ultrahigh Energy Observation (PUEO)</a:t>
            </a:r>
            <a:endParaRPr sz="290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endParaRPr sz="290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1"/>
          <p:cNvSpPr txBox="1">
            <a:spLocks noGrp="1"/>
          </p:cNvSpPr>
          <p:nvPr>
            <p:ph type="subTitle" idx="1"/>
          </p:nvPr>
        </p:nvSpPr>
        <p:spPr>
          <a:xfrm>
            <a:off x="1515500" y="3070175"/>
            <a:ext cx="5952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1350" b="1">
                <a:latin typeface="Arial"/>
                <a:ea typeface="Arial"/>
                <a:cs typeface="Arial"/>
                <a:sym typeface="Arial"/>
              </a:rPr>
              <a:t>Yuchieh Ku</a:t>
            </a: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1350" b="1">
                <a:latin typeface="Arial"/>
                <a:ea typeface="Arial"/>
                <a:cs typeface="Arial"/>
                <a:sym typeface="Arial"/>
              </a:rPr>
              <a:t>ISCRA 2026</a:t>
            </a: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r>
              <a:rPr lang="en" sz="1350" b="1">
                <a:latin typeface="Arial"/>
                <a:ea typeface="Arial"/>
                <a:cs typeface="Arial"/>
                <a:sym typeface="Arial"/>
              </a:rPr>
              <a:t>Erice, Italy</a:t>
            </a: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  <a:p>
            <a:pPr marL="0" lvl="0" indent="0" algn="ctr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523"/>
              <a:buNone/>
            </a:pPr>
            <a:endParaRPr sz="1350" b="1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</a:t>
            </a:fld>
            <a:endParaRPr/>
          </a:p>
        </p:txBody>
      </p:sp>
      <p:sp>
        <p:nvSpPr>
          <p:cNvPr id="108" name="Google Shape;108;p21"/>
          <p:cNvSpPr/>
          <p:nvPr/>
        </p:nvSpPr>
        <p:spPr>
          <a:xfrm>
            <a:off x="596675" y="4324050"/>
            <a:ext cx="3020100" cy="899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 rotWithShape="1">
          <a:blip r:embed="rId3">
            <a:alphaModFix/>
          </a:blip>
          <a:srcRect l="14440" t="18952" r="15192" b="20460"/>
          <a:stretch/>
        </p:blipFill>
        <p:spPr>
          <a:xfrm>
            <a:off x="7325250" y="666775"/>
            <a:ext cx="747400" cy="6434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 title="PUEO_patch_outline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625025" y="666775"/>
            <a:ext cx="623219" cy="6434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11" name="Google Shape;111;p21"/>
          <p:cNvGrpSpPr/>
          <p:nvPr/>
        </p:nvGrpSpPr>
        <p:grpSpPr>
          <a:xfrm>
            <a:off x="596663" y="4321800"/>
            <a:ext cx="2978023" cy="903575"/>
            <a:chOff x="952413" y="4239913"/>
            <a:chExt cx="2978023" cy="903575"/>
          </a:xfrm>
        </p:grpSpPr>
        <p:pic>
          <p:nvPicPr>
            <p:cNvPr id="112" name="Google Shape;112;p21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850109" y="4268316"/>
              <a:ext cx="433078" cy="433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3" name="Google Shape;113;p21"/>
            <p:cNvPicPr preferRelativeResize="0"/>
            <p:nvPr/>
          </p:nvPicPr>
          <p:blipFill rotWithShape="1">
            <a:blip r:embed="rId6">
              <a:alphaModFix/>
            </a:blip>
            <a:srcRect l="21556" r="20976"/>
            <a:stretch/>
          </p:blipFill>
          <p:spPr>
            <a:xfrm>
              <a:off x="952413" y="4255915"/>
              <a:ext cx="467809" cy="4578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4" name="Google Shape;114;p21"/>
            <p:cNvPicPr preferRelativeResize="0"/>
            <p:nvPr/>
          </p:nvPicPr>
          <p:blipFill rotWithShape="1">
            <a:blip r:embed="rId7">
              <a:alphaModFix/>
            </a:blip>
            <a:srcRect l="15138" t="14073" r="15326" b="7655"/>
            <a:stretch/>
          </p:blipFill>
          <p:spPr>
            <a:xfrm>
              <a:off x="1450459" y="4250727"/>
              <a:ext cx="406798" cy="45788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5" name="Google Shape;115;p21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2275562" y="4239913"/>
              <a:ext cx="467804" cy="48985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6" name="Google Shape;116;p21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758493" y="4268319"/>
              <a:ext cx="433078" cy="433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7" name="Google Shape;117;p21"/>
            <p:cNvPicPr preferRelativeResize="0"/>
            <p:nvPr/>
          </p:nvPicPr>
          <p:blipFill>
            <a:blip r:embed="rId10">
              <a:alphaModFix/>
            </a:blip>
            <a:stretch>
              <a:fillRect/>
            </a:stretch>
          </p:blipFill>
          <p:spPr>
            <a:xfrm>
              <a:off x="2915033" y="4647630"/>
              <a:ext cx="467804" cy="460131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8" name="Google Shape;118;p21"/>
            <p:cNvPicPr preferRelativeResize="0"/>
            <p:nvPr/>
          </p:nvPicPr>
          <p:blipFill rotWithShape="1">
            <a:blip r:embed="rId11">
              <a:alphaModFix/>
            </a:blip>
            <a:srcRect l="9542" t="10165" r="9388" b="8771"/>
            <a:stretch/>
          </p:blipFill>
          <p:spPr>
            <a:xfrm>
              <a:off x="1887498" y="4693044"/>
              <a:ext cx="433078" cy="433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19" name="Google Shape;119;p21"/>
            <p:cNvPicPr preferRelativeResize="0"/>
            <p:nvPr/>
          </p:nvPicPr>
          <p:blipFill>
            <a:blip r:embed="rId12">
              <a:alphaModFix/>
            </a:blip>
            <a:stretch>
              <a:fillRect/>
            </a:stretch>
          </p:blipFill>
          <p:spPr>
            <a:xfrm>
              <a:off x="1511621" y="4659679"/>
              <a:ext cx="375872" cy="45788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0" name="Google Shape;120;p21"/>
            <p:cNvPicPr preferRelativeResize="0"/>
            <p:nvPr/>
          </p:nvPicPr>
          <p:blipFill>
            <a:blip r:embed="rId13">
              <a:alphaModFix/>
            </a:blip>
            <a:stretch>
              <a:fillRect/>
            </a:stretch>
          </p:blipFill>
          <p:spPr>
            <a:xfrm>
              <a:off x="1083745" y="4693039"/>
              <a:ext cx="433078" cy="43307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21"/>
            <p:cNvPicPr preferRelativeResize="0"/>
            <p:nvPr/>
          </p:nvPicPr>
          <p:blipFill>
            <a:blip r:embed="rId14">
              <a:alphaModFix/>
            </a:blip>
            <a:stretch>
              <a:fillRect/>
            </a:stretch>
          </p:blipFill>
          <p:spPr>
            <a:xfrm>
              <a:off x="2359625" y="4680647"/>
              <a:ext cx="516362" cy="45788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21"/>
            <p:cNvPicPr preferRelativeResize="0"/>
            <p:nvPr/>
          </p:nvPicPr>
          <p:blipFill>
            <a:blip r:embed="rId15">
              <a:alphaModFix/>
            </a:blip>
            <a:stretch>
              <a:fillRect/>
            </a:stretch>
          </p:blipFill>
          <p:spPr>
            <a:xfrm>
              <a:off x="3206708" y="4251608"/>
              <a:ext cx="467805" cy="4561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21"/>
            <p:cNvPicPr preferRelativeResize="0"/>
            <p:nvPr/>
          </p:nvPicPr>
          <p:blipFill>
            <a:blip r:embed="rId16">
              <a:alphaModFix/>
            </a:blip>
            <a:stretch>
              <a:fillRect/>
            </a:stretch>
          </p:blipFill>
          <p:spPr>
            <a:xfrm>
              <a:off x="3462632" y="4675683"/>
              <a:ext cx="467805" cy="46780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0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LF Antenna Design and Measurements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4" name="Google Shape;304;p30"/>
          <p:cNvSpPr txBox="1"/>
          <p:nvPr/>
        </p:nvSpPr>
        <p:spPr>
          <a:xfrm>
            <a:off x="2735600" y="577663"/>
            <a:ext cx="6347100" cy="831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Identical back and front lobes.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4-6 dBi gain at boresight.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60°+ 60° antenna beam width.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05" name="Google Shape;305;p30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/>
          </a:p>
        </p:txBody>
      </p:sp>
      <p:pic>
        <p:nvPicPr>
          <p:cNvPr id="306" name="Google Shape;306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79250" y="399225"/>
            <a:ext cx="2556351" cy="4540652"/>
          </a:xfrm>
          <a:prstGeom prst="rect">
            <a:avLst/>
          </a:prstGeom>
          <a:noFill/>
          <a:ln>
            <a:noFill/>
          </a:ln>
        </p:spPr>
      </p:pic>
      <p:sp>
        <p:nvSpPr>
          <p:cNvPr id="307" name="Google Shape;307;p30"/>
          <p:cNvSpPr txBox="1"/>
          <p:nvPr/>
        </p:nvSpPr>
        <p:spPr>
          <a:xfrm>
            <a:off x="2683425" y="4650825"/>
            <a:ext cx="57609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Applied Research lab anechoic chamber at Warminster, PA</a:t>
            </a:r>
            <a:endParaRPr sz="900">
              <a:solidFill>
                <a:schemeClr val="dk2"/>
              </a:solidFill>
            </a:endParaRPr>
          </a:p>
        </p:txBody>
      </p:sp>
      <p:grpSp>
        <p:nvGrpSpPr>
          <p:cNvPr id="308" name="Google Shape;308;p30"/>
          <p:cNvGrpSpPr/>
          <p:nvPr/>
        </p:nvGrpSpPr>
        <p:grpSpPr>
          <a:xfrm>
            <a:off x="6714675" y="1009325"/>
            <a:ext cx="2081050" cy="937775"/>
            <a:chOff x="6702975" y="577675"/>
            <a:chExt cx="2081050" cy="937775"/>
          </a:xfrm>
        </p:grpSpPr>
        <p:sp>
          <p:nvSpPr>
            <p:cNvPr id="309" name="Google Shape;309;p30"/>
            <p:cNvSpPr txBox="1"/>
            <p:nvPr/>
          </p:nvSpPr>
          <p:spPr>
            <a:xfrm>
              <a:off x="7187450" y="577675"/>
              <a:ext cx="13413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</a:rPr>
                <a:t>Top view</a:t>
              </a:r>
              <a:endParaRPr sz="1800">
                <a:solidFill>
                  <a:schemeClr val="dk2"/>
                </a:solidFill>
              </a:endParaRPr>
            </a:p>
          </p:txBody>
        </p:sp>
        <p:cxnSp>
          <p:nvCxnSpPr>
            <p:cNvPr id="310" name="Google Shape;310;p30"/>
            <p:cNvCxnSpPr/>
            <p:nvPr/>
          </p:nvCxnSpPr>
          <p:spPr>
            <a:xfrm>
              <a:off x="7743500" y="1039375"/>
              <a:ext cx="0" cy="449400"/>
            </a:xfrm>
            <a:prstGeom prst="straightConnector1">
              <a:avLst/>
            </a:pr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311" name="Google Shape;311;p30"/>
            <p:cNvSpPr txBox="1"/>
            <p:nvPr/>
          </p:nvSpPr>
          <p:spPr>
            <a:xfrm>
              <a:off x="7915825" y="1053750"/>
              <a:ext cx="868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</a:rPr>
                <a:t>front</a:t>
              </a:r>
              <a:endParaRPr sz="1800">
                <a:solidFill>
                  <a:schemeClr val="dk2"/>
                </a:solidFill>
              </a:endParaRPr>
            </a:p>
          </p:txBody>
        </p:sp>
        <p:sp>
          <p:nvSpPr>
            <p:cNvPr id="312" name="Google Shape;312;p30"/>
            <p:cNvSpPr txBox="1"/>
            <p:nvPr/>
          </p:nvSpPr>
          <p:spPr>
            <a:xfrm>
              <a:off x="6702975" y="1033225"/>
              <a:ext cx="8682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chemeClr val="dk2"/>
                  </a:solidFill>
                </a:rPr>
                <a:t>back</a:t>
              </a:r>
              <a:endParaRPr sz="1800">
                <a:solidFill>
                  <a:schemeClr val="dk2"/>
                </a:solidFill>
              </a:endParaRPr>
            </a:p>
          </p:txBody>
        </p:sp>
      </p:grpSp>
      <p:pic>
        <p:nvPicPr>
          <p:cNvPr id="313" name="Google Shape;313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2811800" y="1669850"/>
            <a:ext cx="3826673" cy="28700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14" name="Google Shape;314;p3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714675" y="2077848"/>
            <a:ext cx="2444227" cy="19041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9" name="Google Shape;319;p31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Deployment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0" name="Google Shape;320;p31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/>
          </a:p>
        </p:txBody>
      </p:sp>
      <p:pic>
        <p:nvPicPr>
          <p:cNvPr id="322" name="Google Shape;322;p3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92550" y="799838"/>
            <a:ext cx="2606749" cy="3475676"/>
          </a:xfrm>
          <a:prstGeom prst="rect">
            <a:avLst/>
          </a:prstGeom>
          <a:noFill/>
          <a:ln>
            <a:noFill/>
          </a:ln>
        </p:spPr>
      </p:pic>
      <p:pic>
        <p:nvPicPr>
          <p:cNvPr id="323" name="Google Shape;323;p31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037475" y="869338"/>
            <a:ext cx="2502501" cy="3336699"/>
          </a:xfrm>
          <a:prstGeom prst="rect">
            <a:avLst/>
          </a:prstGeom>
          <a:noFill/>
          <a:ln>
            <a:noFill/>
          </a:ln>
        </p:spPr>
      </p:pic>
      <p:sp>
        <p:nvSpPr>
          <p:cNvPr id="324" name="Google Shape;324;p31"/>
          <p:cNvSpPr txBox="1"/>
          <p:nvPr/>
        </p:nvSpPr>
        <p:spPr>
          <a:xfrm>
            <a:off x="8384875" y="4567675"/>
            <a:ext cx="851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u="sng">
                <a:solidFill>
                  <a:schemeClr val="hlink"/>
                </a:solidFill>
                <a:hlinkClick r:id="rId7" action="ppaction://hlinksldjump"/>
              </a:rPr>
              <a:t>backup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2" name="PXL_20230809_203858657">
            <a:hlinkClick r:id="" action="ppaction://media"/>
            <a:extLst>
              <a:ext uri="{FF2B5EF4-FFF2-40B4-BE49-F238E27FC236}">
                <a16:creationId xmlns:a16="http://schemas.microsoft.com/office/drawing/2014/main" id="{AD160D7C-4BAC-B811-0554-75BA6437FD2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601835" y="-2720"/>
            <a:ext cx="2872921" cy="5074104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" name="Google Shape;329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795800" y="2169683"/>
            <a:ext cx="6348199" cy="2821416"/>
          </a:xfrm>
          <a:prstGeom prst="rect">
            <a:avLst/>
          </a:prstGeom>
          <a:noFill/>
          <a:ln>
            <a:noFill/>
          </a:ln>
        </p:spPr>
      </p:pic>
      <p:sp>
        <p:nvSpPr>
          <p:cNvPr id="330" name="Google Shape;330;p32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Deployment &amp; performance of LF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1" name="Google Shape;331;p32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/>
          </a:p>
        </p:txBody>
      </p:sp>
      <p:pic>
        <p:nvPicPr>
          <p:cNvPr id="332" name="Google Shape;332;p3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50" y="611000"/>
            <a:ext cx="2870325" cy="3921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3" name="Google Shape;333;p3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854700" y="3372550"/>
            <a:ext cx="438150" cy="1247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34" name="Google Shape;334;p32"/>
          <p:cNvGrpSpPr/>
          <p:nvPr/>
        </p:nvGrpSpPr>
        <p:grpSpPr>
          <a:xfrm>
            <a:off x="4085408" y="438406"/>
            <a:ext cx="4099299" cy="1463458"/>
            <a:chOff x="3731751" y="774875"/>
            <a:chExt cx="3182686" cy="1136225"/>
          </a:xfrm>
        </p:grpSpPr>
        <p:pic>
          <p:nvPicPr>
            <p:cNvPr id="335" name="Google Shape;335;p32" title="Screenshot 2026-02-26 at 4.18.36 PM.png"/>
            <p:cNvPicPr preferRelativeResize="0"/>
            <p:nvPr/>
          </p:nvPicPr>
          <p:blipFill rotWithShape="1">
            <a:blip r:embed="rId6">
              <a:alphaModFix/>
            </a:blip>
            <a:srcRect l="14937"/>
            <a:stretch/>
          </p:blipFill>
          <p:spPr>
            <a:xfrm>
              <a:off x="3978113" y="774875"/>
              <a:ext cx="2936323" cy="11362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336" name="Google Shape;336;p32" title="Screenshot 2026-02-26 at 4.18.36 PM.png"/>
            <p:cNvPicPr preferRelativeResize="0"/>
            <p:nvPr/>
          </p:nvPicPr>
          <p:blipFill rotWithShape="1">
            <a:blip r:embed="rId6">
              <a:alphaModFix/>
            </a:blip>
            <a:srcRect r="92863"/>
            <a:stretch/>
          </p:blipFill>
          <p:spPr>
            <a:xfrm>
              <a:off x="3731751" y="774875"/>
              <a:ext cx="246363" cy="113622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337" name="Google Shape;337;p32"/>
          <p:cNvSpPr txBox="1"/>
          <p:nvPr/>
        </p:nvSpPr>
        <p:spPr>
          <a:xfrm>
            <a:off x="4572000" y="487600"/>
            <a:ext cx="3035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lt1"/>
                </a:solidFill>
              </a:rPr>
              <a:t>Jolt seen in Nav system</a:t>
            </a:r>
            <a:endParaRPr sz="1500">
              <a:solidFill>
                <a:schemeClr val="lt1"/>
              </a:solidFill>
            </a:endParaRPr>
          </a:p>
        </p:txBody>
      </p:sp>
      <p:sp>
        <p:nvSpPr>
          <p:cNvPr id="338" name="Google Shape;338;p32"/>
          <p:cNvSpPr txBox="1"/>
          <p:nvPr/>
        </p:nvSpPr>
        <p:spPr>
          <a:xfrm>
            <a:off x="3061400" y="1901875"/>
            <a:ext cx="53718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Ground Calibration pulser event seen in both MI and LF </a:t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3" name="Google Shape;343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6175" y="422113"/>
            <a:ext cx="3997424" cy="3997424"/>
          </a:xfrm>
          <a:prstGeom prst="rect">
            <a:avLst/>
          </a:prstGeom>
          <a:noFill/>
          <a:ln>
            <a:noFill/>
          </a:ln>
        </p:spPr>
      </p:pic>
      <p:pic>
        <p:nvPicPr>
          <p:cNvPr id="344" name="Google Shape;344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03575" y="388050"/>
            <a:ext cx="4226400" cy="4226400"/>
          </a:xfrm>
          <a:prstGeom prst="rect">
            <a:avLst/>
          </a:prstGeom>
          <a:noFill/>
          <a:ln>
            <a:noFill/>
          </a:ln>
        </p:spPr>
      </p:pic>
      <p:sp>
        <p:nvSpPr>
          <p:cNvPr id="345" name="Google Shape;345;p33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LF pointing resolution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33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/>
          </a:p>
        </p:txBody>
      </p:sp>
      <p:sp>
        <p:nvSpPr>
          <p:cNvPr id="347" name="Google Shape;347;p33"/>
          <p:cNvSpPr txBox="1"/>
          <p:nvPr/>
        </p:nvSpPr>
        <p:spPr>
          <a:xfrm>
            <a:off x="1525575" y="606900"/>
            <a:ext cx="1542300" cy="46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Uncalibrated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48" name="Google Shape;348;p33"/>
          <p:cNvSpPr txBox="1"/>
          <p:nvPr/>
        </p:nvSpPr>
        <p:spPr>
          <a:xfrm>
            <a:off x="4906525" y="606900"/>
            <a:ext cx="2788200" cy="4617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lt1"/>
                </a:solidFill>
              </a:rPr>
              <a:t>After Position Calibration</a:t>
            </a:r>
            <a:endParaRPr sz="1800">
              <a:solidFill>
                <a:schemeClr val="lt1"/>
              </a:solidFill>
            </a:endParaRPr>
          </a:p>
        </p:txBody>
      </p:sp>
      <p:sp>
        <p:nvSpPr>
          <p:cNvPr id="349" name="Google Shape;349;p33"/>
          <p:cNvSpPr txBox="1"/>
          <p:nvPr/>
        </p:nvSpPr>
        <p:spPr>
          <a:xfrm>
            <a:off x="6761425" y="3127975"/>
            <a:ext cx="9333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Preliminary</a:t>
            </a:r>
            <a:endParaRPr sz="700">
              <a:solidFill>
                <a:schemeClr val="dk2"/>
              </a:solidFill>
            </a:endParaRPr>
          </a:p>
        </p:txBody>
      </p:sp>
      <p:sp>
        <p:nvSpPr>
          <p:cNvPr id="350" name="Google Shape;350;p33"/>
          <p:cNvSpPr txBox="1"/>
          <p:nvPr/>
        </p:nvSpPr>
        <p:spPr>
          <a:xfrm>
            <a:off x="4320600" y="4129900"/>
            <a:ext cx="48234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0.8° resolution in elevation</a:t>
            </a:r>
            <a:endParaRPr sz="1800">
              <a:solidFill>
                <a:schemeClr val="dk2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2.8 °resolution in azimuth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34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Galactic noise in LF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356" name="Google Shape;356;p34"/>
          <p:cNvGrpSpPr/>
          <p:nvPr/>
        </p:nvGrpSpPr>
        <p:grpSpPr>
          <a:xfrm>
            <a:off x="4832822" y="406341"/>
            <a:ext cx="3660859" cy="2644688"/>
            <a:chOff x="5037630" y="378077"/>
            <a:chExt cx="4150164" cy="2998173"/>
          </a:xfrm>
        </p:grpSpPr>
        <p:grpSp>
          <p:nvGrpSpPr>
            <p:cNvPr id="357" name="Google Shape;357;p34"/>
            <p:cNvGrpSpPr/>
            <p:nvPr/>
          </p:nvGrpSpPr>
          <p:grpSpPr>
            <a:xfrm>
              <a:off x="5037630" y="378077"/>
              <a:ext cx="4150164" cy="2998173"/>
              <a:chOff x="5525567" y="543538"/>
              <a:chExt cx="3404843" cy="2459737"/>
            </a:xfrm>
          </p:grpSpPr>
          <p:grpSp>
            <p:nvGrpSpPr>
              <p:cNvPr id="358" name="Google Shape;358;p34"/>
              <p:cNvGrpSpPr/>
              <p:nvPr/>
            </p:nvGrpSpPr>
            <p:grpSpPr>
              <a:xfrm>
                <a:off x="5525567" y="1649519"/>
                <a:ext cx="3404843" cy="1353756"/>
                <a:chOff x="549915" y="583175"/>
                <a:chExt cx="8476085" cy="3370066"/>
              </a:xfrm>
            </p:grpSpPr>
            <p:pic>
              <p:nvPicPr>
                <p:cNvPr id="359" name="Google Shape;359;p34"/>
                <p:cNvPicPr preferRelativeResize="0"/>
                <p:nvPr/>
              </p:nvPicPr>
              <p:blipFill>
                <a:blip r:embed="rId3">
                  <a:alphaModFix/>
                </a:blip>
                <a:stretch>
                  <a:fillRect/>
                </a:stretch>
              </p:blipFill>
              <p:spPr>
                <a:xfrm>
                  <a:off x="549915" y="583175"/>
                  <a:ext cx="6343675" cy="337006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360" name="Google Shape;360;p34" descr="a yellow star with a black outline and a white background (Provided by Tenor)"/>
                <p:cNvPicPr preferRelativeResize="0"/>
                <p:nvPr/>
              </p:nvPicPr>
              <p:blipFill>
                <a:blip r:embed="rId4">
                  <a:alphaModFix/>
                </a:blip>
                <a:stretch>
                  <a:fillRect/>
                </a:stretch>
              </p:blipFill>
              <p:spPr>
                <a:xfrm>
                  <a:off x="6976050" y="1225949"/>
                  <a:ext cx="173400" cy="1608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361" name="Google Shape;361;p34"/>
                <p:cNvCxnSpPr>
                  <a:stCxn id="360" idx="1"/>
                </p:cNvCxnSpPr>
                <p:nvPr/>
              </p:nvCxnSpPr>
              <p:spPr>
                <a:xfrm flipH="1">
                  <a:off x="3678150" y="1306386"/>
                  <a:ext cx="3297900" cy="1150200"/>
                </a:xfrm>
                <a:prstGeom prst="straightConnector1">
                  <a:avLst/>
                </a:prstGeom>
                <a:noFill/>
                <a:ln w="4100" cap="flat" cmpd="sng">
                  <a:solidFill>
                    <a:srgbClr val="595959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362" name="Google Shape;362;p34"/>
                <p:cNvSpPr txBox="1"/>
                <p:nvPr/>
              </p:nvSpPr>
              <p:spPr>
                <a:xfrm>
                  <a:off x="6893600" y="1306427"/>
                  <a:ext cx="2132400" cy="576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39500" tIns="39500" rIns="39500" bIns="39500" anchor="t" anchorCtr="0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100">
                      <a:solidFill>
                        <a:srgbClr val="595959"/>
                      </a:solidFill>
                    </a:rPr>
                    <a:t>(θ</a:t>
                  </a:r>
                  <a:r>
                    <a:rPr lang="en" sz="1100" baseline="-25000">
                      <a:solidFill>
                        <a:srgbClr val="595959"/>
                      </a:solidFill>
                    </a:rPr>
                    <a:t>GC</a:t>
                  </a:r>
                  <a:r>
                    <a:rPr lang="en" sz="1100">
                      <a:solidFill>
                        <a:srgbClr val="595959"/>
                      </a:solidFill>
                    </a:rPr>
                    <a:t>,ɸ</a:t>
                  </a:r>
                  <a:r>
                    <a:rPr lang="en" sz="1100" baseline="-25000">
                      <a:solidFill>
                        <a:srgbClr val="595959"/>
                      </a:solidFill>
                    </a:rPr>
                    <a:t>GC</a:t>
                  </a:r>
                  <a:r>
                    <a:rPr lang="en" sz="1100">
                      <a:solidFill>
                        <a:srgbClr val="595959"/>
                      </a:solidFill>
                    </a:rPr>
                    <a:t>)</a:t>
                  </a:r>
                  <a:endParaRPr sz="1100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363" name="Google Shape;363;p34"/>
                <p:cNvSpPr txBox="1"/>
                <p:nvPr/>
              </p:nvSpPr>
              <p:spPr>
                <a:xfrm rot="937337">
                  <a:off x="2850507" y="2782898"/>
                  <a:ext cx="3580470" cy="507116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39500" tIns="39500" rIns="39500" bIns="39500" anchor="t" anchorCtr="0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904">
                      <a:solidFill>
                        <a:srgbClr val="595959"/>
                      </a:solidFill>
                    </a:rPr>
                    <a:t>Ant boresight (θ</a:t>
                  </a:r>
                  <a:r>
                    <a:rPr lang="en" sz="904" baseline="-25000">
                      <a:solidFill>
                        <a:srgbClr val="595959"/>
                      </a:solidFill>
                    </a:rPr>
                    <a:t>Ant</a:t>
                  </a:r>
                  <a:r>
                    <a:rPr lang="en" sz="904">
                      <a:solidFill>
                        <a:srgbClr val="595959"/>
                      </a:solidFill>
                    </a:rPr>
                    <a:t>,ɸ</a:t>
                  </a:r>
                  <a:r>
                    <a:rPr lang="en" sz="904" baseline="-25000">
                      <a:solidFill>
                        <a:srgbClr val="595959"/>
                      </a:solidFill>
                    </a:rPr>
                    <a:t>Ant</a:t>
                  </a:r>
                  <a:r>
                    <a:rPr lang="en" sz="904">
                      <a:solidFill>
                        <a:srgbClr val="595959"/>
                      </a:solidFill>
                    </a:rPr>
                    <a:t>)</a:t>
                  </a:r>
                  <a:endParaRPr sz="904">
                    <a:solidFill>
                      <a:srgbClr val="595959"/>
                    </a:solidFill>
                  </a:endParaRPr>
                </a:p>
              </p:txBody>
            </p:sp>
            <p:cxnSp>
              <p:nvCxnSpPr>
                <p:cNvPr id="364" name="Google Shape;364;p34"/>
                <p:cNvCxnSpPr/>
                <p:nvPr/>
              </p:nvCxnSpPr>
              <p:spPr>
                <a:xfrm>
                  <a:off x="3650825" y="2490675"/>
                  <a:ext cx="626700" cy="186600"/>
                </a:xfrm>
                <a:prstGeom prst="straightConnector1">
                  <a:avLst/>
                </a:prstGeom>
                <a:noFill/>
                <a:ln w="8225" cap="flat" cmpd="sng">
                  <a:solidFill>
                    <a:srgbClr val="FF0000"/>
                  </a:solidFill>
                  <a:prstDash val="dash"/>
                  <a:round/>
                  <a:headEnd type="none" w="med" len="med"/>
                  <a:tailEnd type="triangle" w="med" len="med"/>
                </a:ln>
              </p:spPr>
            </p:cxnSp>
          </p:grpSp>
          <p:sp>
            <p:nvSpPr>
              <p:cNvPr id="365" name="Google Shape;365;p34"/>
              <p:cNvSpPr/>
              <p:nvPr/>
            </p:nvSpPr>
            <p:spPr>
              <a:xfrm>
                <a:off x="6491013" y="866748"/>
                <a:ext cx="574210" cy="302966"/>
              </a:xfrm>
              <a:custGeom>
                <a:avLst/>
                <a:gdLst/>
                <a:ahLst/>
                <a:cxnLst/>
                <a:rect l="l" t="t" r="r" b="b"/>
                <a:pathLst>
                  <a:path w="28557" h="13114" extrusionOk="0">
                    <a:moveTo>
                      <a:pt x="6639" y="116"/>
                    </a:moveTo>
                    <a:cubicBezTo>
                      <a:pt x="3390" y="-813"/>
                      <a:pt x="-1745" y="5902"/>
                      <a:pt x="644" y="8291"/>
                    </a:cubicBezTo>
                    <a:cubicBezTo>
                      <a:pt x="5494" y="13141"/>
                      <a:pt x="14115" y="13866"/>
                      <a:pt x="20810" y="12378"/>
                    </a:cubicBezTo>
                    <a:cubicBezTo>
                      <a:pt x="23714" y="11733"/>
                      <a:pt x="27718" y="10632"/>
                      <a:pt x="28440" y="7746"/>
                    </a:cubicBezTo>
                    <a:cubicBezTo>
                      <a:pt x="28912" y="5860"/>
                      <a:pt x="26841" y="3113"/>
                      <a:pt x="24897" y="3113"/>
                    </a:cubicBezTo>
                    <a:cubicBezTo>
                      <a:pt x="23622" y="3113"/>
                      <a:pt x="23350" y="6928"/>
                      <a:pt x="24625" y="6928"/>
                    </a:cubicBezTo>
                    <a:cubicBezTo>
                      <a:pt x="25806" y="6928"/>
                      <a:pt x="23916" y="4330"/>
                      <a:pt x="24625" y="3386"/>
                    </a:cubicBezTo>
                    <a:cubicBezTo>
                      <a:pt x="25173" y="2656"/>
                      <a:pt x="26437" y="3658"/>
                      <a:pt x="27350" y="3658"/>
                    </a:cubicBezTo>
                  </a:path>
                </a:pathLst>
              </a:custGeom>
              <a:noFill/>
              <a:ln w="2047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cxnSp>
            <p:nvCxnSpPr>
              <p:cNvPr id="366" name="Google Shape;366;p34"/>
              <p:cNvCxnSpPr/>
              <p:nvPr/>
            </p:nvCxnSpPr>
            <p:spPr>
              <a:xfrm rot="10800000" flipH="1">
                <a:off x="6794289" y="816926"/>
                <a:ext cx="10800" cy="855300"/>
              </a:xfrm>
              <a:prstGeom prst="straightConnector1">
                <a:avLst/>
              </a:prstGeom>
              <a:noFill/>
              <a:ln w="2047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367" name="Google Shape;367;p34"/>
              <p:cNvSpPr txBox="1"/>
              <p:nvPr/>
            </p:nvSpPr>
            <p:spPr>
              <a:xfrm>
                <a:off x="6074278" y="543538"/>
                <a:ext cx="2064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8300" tIns="98300" rIns="98300" bIns="98300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505">
                    <a:solidFill>
                      <a:srgbClr val="595959"/>
                    </a:solidFill>
                  </a:rPr>
                  <a:t>Payload spinning</a:t>
                </a:r>
                <a:endParaRPr sz="1505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368" name="Google Shape;368;p34"/>
            <p:cNvSpPr/>
            <p:nvPr/>
          </p:nvSpPr>
          <p:spPr>
            <a:xfrm rot="2700000">
              <a:off x="8185851" y="1365727"/>
              <a:ext cx="167584" cy="1410678"/>
            </a:xfrm>
            <a:prstGeom prst="ellipse">
              <a:avLst/>
            </a:prstGeom>
            <a:solidFill>
              <a:srgbClr val="A0AEE1">
                <a:alpha val="50000"/>
              </a:srgbClr>
            </a:solidFill>
            <a:ln>
              <a:noFill/>
            </a:ln>
          </p:spPr>
          <p:txBody>
            <a:bodyPr spcFirstLastPara="1" wrap="square" lIns="80650" tIns="80650" rIns="80650" bIns="80650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35"/>
            </a:p>
          </p:txBody>
        </p:sp>
      </p:grpSp>
      <p:sp>
        <p:nvSpPr>
          <p:cNvPr id="369" name="Google Shape;369;p34"/>
          <p:cNvSpPr txBox="1"/>
          <p:nvPr/>
        </p:nvSpPr>
        <p:spPr>
          <a:xfrm>
            <a:off x="4003801" y="2819350"/>
            <a:ext cx="5140200" cy="212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Noise power is correlated with antenna orientation relative to the Galactic center (GC).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During the flight, the Sun remained within ~10° of the Galactic Center, making the two contributions difficult to separate. However, during the quiet sun periods (no solar burst) galactic emission is expected to be 1-2 orders of magnitude brighter. 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Galactic noise provides a stable reference and will be used to calibrate the LF instrument.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70" name="Google Shape;370;p34"/>
          <p:cNvSpPr/>
          <p:nvPr/>
        </p:nvSpPr>
        <p:spPr>
          <a:xfrm>
            <a:off x="7368450" y="1720800"/>
            <a:ext cx="156300" cy="144000"/>
          </a:xfrm>
          <a:prstGeom prst="sun">
            <a:avLst>
              <a:gd name="adj" fmla="val 25000"/>
            </a:avLst>
          </a:prstGeom>
          <a:solidFill>
            <a:srgbClr val="FFD966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1" name="Google Shape;371;p34"/>
          <p:cNvSpPr txBox="1"/>
          <p:nvPr/>
        </p:nvSpPr>
        <p:spPr>
          <a:xfrm>
            <a:off x="1076825" y="4296975"/>
            <a:ext cx="23088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200">
                <a:solidFill>
                  <a:schemeClr val="dk2"/>
                </a:solidFill>
              </a:rPr>
              <a:t>*Band pass to 50-300 MHz</a:t>
            </a:r>
            <a:endParaRPr sz="1200">
              <a:solidFill>
                <a:schemeClr val="dk2"/>
              </a:solidFill>
            </a:endParaRPr>
          </a:p>
        </p:txBody>
      </p:sp>
      <p:pic>
        <p:nvPicPr>
          <p:cNvPr id="372" name="Google Shape;372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950" y="587487"/>
            <a:ext cx="4150176" cy="3631364"/>
          </a:xfrm>
          <a:prstGeom prst="rect">
            <a:avLst/>
          </a:prstGeom>
          <a:noFill/>
          <a:ln>
            <a:noFill/>
          </a:ln>
        </p:spPr>
      </p:pic>
      <p:sp>
        <p:nvSpPr>
          <p:cNvPr id="373" name="Google Shape;373;p34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14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8" name="Google Shape;378;p35"/>
          <p:cNvGrpSpPr/>
          <p:nvPr/>
        </p:nvGrpSpPr>
        <p:grpSpPr>
          <a:xfrm>
            <a:off x="3483917" y="973271"/>
            <a:ext cx="5724809" cy="2180361"/>
            <a:chOff x="3034437" y="534000"/>
            <a:chExt cx="6218563" cy="2368413"/>
          </a:xfrm>
        </p:grpSpPr>
        <p:grpSp>
          <p:nvGrpSpPr>
            <p:cNvPr id="379" name="Google Shape;379;p35"/>
            <p:cNvGrpSpPr/>
            <p:nvPr/>
          </p:nvGrpSpPr>
          <p:grpSpPr>
            <a:xfrm>
              <a:off x="3034437" y="534000"/>
              <a:ext cx="6218563" cy="2368413"/>
              <a:chOff x="2925437" y="534000"/>
              <a:chExt cx="6218563" cy="2368413"/>
            </a:xfrm>
          </p:grpSpPr>
          <p:pic>
            <p:nvPicPr>
              <p:cNvPr id="380" name="Google Shape;380;p35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2925437" y="534000"/>
                <a:ext cx="6218563" cy="2368413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381" name="Google Shape;381;p35"/>
              <p:cNvSpPr txBox="1"/>
              <p:nvPr/>
            </p:nvSpPr>
            <p:spPr>
              <a:xfrm>
                <a:off x="3807500" y="700825"/>
                <a:ext cx="3167700" cy="4617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84175" tIns="84175" rIns="84175" bIns="84175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657">
                    <a:solidFill>
                      <a:schemeClr val="dk2"/>
                    </a:solidFill>
                  </a:rPr>
                  <a:t>HUMAIN observatory</a:t>
                </a:r>
                <a:endParaRPr sz="1657">
                  <a:solidFill>
                    <a:schemeClr val="dk2"/>
                  </a:solidFill>
                </a:endParaRPr>
              </a:p>
            </p:txBody>
          </p:sp>
        </p:grpSp>
        <p:sp>
          <p:nvSpPr>
            <p:cNvPr id="382" name="Google Shape;382;p35"/>
            <p:cNvSpPr/>
            <p:nvPr/>
          </p:nvSpPr>
          <p:spPr>
            <a:xfrm>
              <a:off x="5544700" y="1598225"/>
              <a:ext cx="708600" cy="590700"/>
            </a:xfrm>
            <a:prstGeom prst="ellipse">
              <a:avLst/>
            </a:prstGeom>
            <a:noFill/>
            <a:ln w="17525" cap="flat" cmpd="sng">
              <a:solidFill>
                <a:srgbClr val="FF0000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84175" tIns="84175" rIns="84175" bIns="8417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289"/>
            </a:p>
          </p:txBody>
        </p:sp>
      </p:grpSp>
      <p:sp>
        <p:nvSpPr>
          <p:cNvPr id="383" name="Google Shape;383;p35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895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Solar radio bursts in LF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84" name="Google Shape;384;p35"/>
          <p:cNvPicPr preferRelativeResize="0"/>
          <p:nvPr/>
        </p:nvPicPr>
        <p:blipFill rotWithShape="1">
          <a:blip r:embed="rId4">
            <a:alphaModFix/>
          </a:blip>
          <a:srcRect l="-1860" t="1240" r="1860" b="-1240"/>
          <a:stretch/>
        </p:blipFill>
        <p:spPr>
          <a:xfrm>
            <a:off x="31950" y="1842325"/>
            <a:ext cx="4013974" cy="3010475"/>
          </a:xfrm>
          <a:prstGeom prst="rect">
            <a:avLst/>
          </a:prstGeom>
          <a:noFill/>
          <a:ln>
            <a:noFill/>
          </a:ln>
        </p:spPr>
      </p:pic>
      <p:sp>
        <p:nvSpPr>
          <p:cNvPr id="385" name="Google Shape;385;p35"/>
          <p:cNvSpPr txBox="1"/>
          <p:nvPr/>
        </p:nvSpPr>
        <p:spPr>
          <a:xfrm>
            <a:off x="0" y="427800"/>
            <a:ext cx="9144000" cy="86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e-Callisto International Network reported ~130 solar radio bursts coincident with PUEO’s flight.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 sz="1500">
                <a:solidFill>
                  <a:schemeClr val="dk2"/>
                </a:solidFill>
              </a:rPr>
              <a:t>O(10,000) </a:t>
            </a:r>
            <a:r>
              <a:rPr lang="en" sz="1500">
                <a:solidFill>
                  <a:schemeClr val="dk2"/>
                </a:solidFill>
                <a:latin typeface="Roboto"/>
                <a:ea typeface="Roboto"/>
                <a:cs typeface="Roboto"/>
                <a:sym typeface="Roboto"/>
              </a:rPr>
              <a:t>unbiased events (triggered on GPS second)</a:t>
            </a:r>
            <a:r>
              <a:rPr lang="en" sz="1100">
                <a:solidFill>
                  <a:schemeClr val="dk2"/>
                </a:solidFill>
              </a:rPr>
              <a:t> </a:t>
            </a:r>
            <a:r>
              <a:rPr lang="en" sz="1500">
                <a:solidFill>
                  <a:schemeClr val="dk2"/>
                </a:solidFill>
              </a:rPr>
              <a:t>in PUEO’s LF are associated with solar bursts and reconstruct back to sun location 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386" name="Google Shape;386;p35"/>
          <p:cNvSpPr txBox="1"/>
          <p:nvPr/>
        </p:nvSpPr>
        <p:spPr>
          <a:xfrm>
            <a:off x="264950" y="1564175"/>
            <a:ext cx="1785000" cy="4311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LF spectrogram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387" name="Google Shape;387;p35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/>
          </a:p>
        </p:txBody>
      </p:sp>
      <p:pic>
        <p:nvPicPr>
          <p:cNvPr id="388" name="Google Shape;388;p3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53575" y="2574715"/>
            <a:ext cx="2529785" cy="24034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36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895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Solar radio bursts in LF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94" name="Google Shape;394;p3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4100" y="705100"/>
            <a:ext cx="9074399" cy="4033050"/>
          </a:xfrm>
          <a:prstGeom prst="rect">
            <a:avLst/>
          </a:prstGeom>
          <a:noFill/>
          <a:ln>
            <a:noFill/>
          </a:ln>
        </p:spPr>
      </p:pic>
      <p:sp>
        <p:nvSpPr>
          <p:cNvPr id="395" name="Google Shape;395;p36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Google Shape;400;p37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Summary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1" name="Google Shape;401;p37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/>
          </a:p>
        </p:txBody>
      </p:sp>
      <p:sp>
        <p:nvSpPr>
          <p:cNvPr id="402" name="Google Shape;402;p37"/>
          <p:cNvSpPr txBox="1"/>
          <p:nvPr/>
        </p:nvSpPr>
        <p:spPr>
          <a:xfrm>
            <a:off x="-125400" y="416075"/>
            <a:ext cx="9217200" cy="3821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●"/>
            </a:pPr>
            <a:r>
              <a:rPr lang="en" sz="1700">
                <a:solidFill>
                  <a:srgbClr val="595959"/>
                </a:solidFill>
              </a:rPr>
              <a:t>LF completed a successful 23 day 10 hour flight with PUEO!</a:t>
            </a:r>
            <a:endParaRPr sz="1700">
              <a:solidFill>
                <a:srgbClr val="595959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●"/>
            </a:pPr>
            <a:r>
              <a:rPr lang="en" sz="1700">
                <a:solidFill>
                  <a:srgbClr val="595959"/>
                </a:solidFill>
              </a:rPr>
              <a:t>LF will independently quantify signal properties, aiding PUEO in categorizing backgrounds for neutrino searches.</a:t>
            </a:r>
            <a:endParaRPr sz="1700">
              <a:solidFill>
                <a:srgbClr val="595959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●"/>
            </a:pPr>
            <a:r>
              <a:rPr lang="en" sz="1700">
                <a:solidFill>
                  <a:srgbClr val="595959"/>
                </a:solidFill>
              </a:rPr>
              <a:t>LF is in particular sensitive to EAS signals.</a:t>
            </a:r>
            <a:endParaRPr sz="1700">
              <a:solidFill>
                <a:srgbClr val="595959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●"/>
            </a:pPr>
            <a:r>
              <a:rPr lang="en" sz="1700">
                <a:solidFill>
                  <a:srgbClr val="595959"/>
                </a:solidFill>
              </a:rPr>
              <a:t>Position calibration of the LF antennas has been performed.</a:t>
            </a:r>
            <a:endParaRPr sz="1700">
              <a:solidFill>
                <a:srgbClr val="595959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●"/>
            </a:pPr>
            <a:r>
              <a:rPr lang="en" sz="1700">
                <a:solidFill>
                  <a:srgbClr val="595959"/>
                </a:solidFill>
              </a:rPr>
              <a:t>LF noise is dominated by galactic emission &lt; 200 MHz, providing a calibration source.</a:t>
            </a:r>
            <a:endParaRPr sz="1700">
              <a:solidFill>
                <a:srgbClr val="595959"/>
              </a:solidFill>
            </a:endParaRPr>
          </a:p>
          <a:p>
            <a:pPr marL="457200" lvl="0" indent="-33655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700"/>
              <a:buChar char="●"/>
            </a:pPr>
            <a:r>
              <a:rPr lang="en" sz="1700">
                <a:solidFill>
                  <a:srgbClr val="595959"/>
                </a:solidFill>
              </a:rPr>
              <a:t>LF observes events consistent with solar radio bursts, demonstrating how LF expands the science reach of PUEO.</a:t>
            </a:r>
            <a:endParaRPr sz="1700">
              <a:solidFill>
                <a:srgbClr val="595959"/>
              </a:solidFill>
            </a:endParaRPr>
          </a:p>
        </p:txBody>
      </p:sp>
      <p:pic>
        <p:nvPicPr>
          <p:cNvPr id="403" name="Google Shape;403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730225" y="2857278"/>
            <a:ext cx="1787926" cy="1905147"/>
          </a:xfrm>
          <a:prstGeom prst="rect">
            <a:avLst/>
          </a:prstGeom>
          <a:noFill/>
          <a:ln>
            <a:noFill/>
          </a:ln>
        </p:spPr>
      </p:pic>
      <p:pic>
        <p:nvPicPr>
          <p:cNvPr id="404" name="Google Shape;404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13531" y="2857275"/>
            <a:ext cx="2034273" cy="19051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p38"/>
          <p:cNvSpPr txBox="1"/>
          <p:nvPr/>
        </p:nvSpPr>
        <p:spPr>
          <a:xfrm>
            <a:off x="4141800" y="2141500"/>
            <a:ext cx="2241000" cy="569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500">
                <a:solidFill>
                  <a:schemeClr val="dk2"/>
                </a:solidFill>
              </a:rPr>
              <a:t>Back ups</a:t>
            </a:r>
            <a:endParaRPr sz="2500">
              <a:solidFill>
                <a:schemeClr val="dk2"/>
              </a:solidFill>
            </a:endParaRPr>
          </a:p>
        </p:txBody>
      </p:sp>
      <p:sp>
        <p:nvSpPr>
          <p:cNvPr id="410" name="Google Shape;410;p38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9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Science of LF: taus &amp; reflected-CRs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416" name="Google Shape;416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411450" y="974600"/>
            <a:ext cx="3773800" cy="2830350"/>
          </a:xfrm>
          <a:prstGeom prst="rect">
            <a:avLst/>
          </a:prstGeom>
          <a:noFill/>
          <a:ln>
            <a:noFill/>
          </a:ln>
        </p:spPr>
      </p:pic>
      <p:sp>
        <p:nvSpPr>
          <p:cNvPr id="417" name="Google Shape;417;p39"/>
          <p:cNvSpPr txBox="1"/>
          <p:nvPr/>
        </p:nvSpPr>
        <p:spPr>
          <a:xfrm>
            <a:off x="6489200" y="2882300"/>
            <a:ext cx="13134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FF0000"/>
                </a:solidFill>
              </a:rPr>
              <a:t>Preliminary</a:t>
            </a:r>
            <a:endParaRPr sz="1300" b="1">
              <a:solidFill>
                <a:srgbClr val="FF0000"/>
              </a:solidFill>
            </a:endParaRPr>
          </a:p>
        </p:txBody>
      </p:sp>
      <p:sp>
        <p:nvSpPr>
          <p:cNvPr id="418" name="Google Shape;418;p39"/>
          <p:cNvSpPr txBox="1"/>
          <p:nvPr/>
        </p:nvSpPr>
        <p:spPr>
          <a:xfrm>
            <a:off x="847550" y="3823650"/>
            <a:ext cx="74079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ic Sans MS"/>
              <a:buChar char="●"/>
            </a:pPr>
            <a:r>
              <a:rPr lang="en" sz="1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LF increases PUEO’s effective area to the CRs and taus.</a:t>
            </a:r>
            <a:endParaRPr sz="1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Font typeface="Comic Sans MS"/>
              <a:buChar char="●"/>
            </a:pPr>
            <a:r>
              <a:rPr lang="en" sz="16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A thousand reflected CR events are expected in PUEO’s flight. With information from both MI and the LF.   </a:t>
            </a:r>
            <a:endParaRPr sz="16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419" name="Google Shape;419;p39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/>
          </a:p>
        </p:txBody>
      </p:sp>
      <p:sp>
        <p:nvSpPr>
          <p:cNvPr id="420" name="Google Shape;420;p39"/>
          <p:cNvSpPr txBox="1"/>
          <p:nvPr/>
        </p:nvSpPr>
        <p:spPr>
          <a:xfrm>
            <a:off x="7832063" y="3341075"/>
            <a:ext cx="88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>
                <a:solidFill>
                  <a:schemeClr val="dk2"/>
                </a:solidFill>
              </a:rPr>
              <a:t>A. Cummings</a:t>
            </a:r>
            <a:endParaRPr sz="800">
              <a:solidFill>
                <a:schemeClr val="dk2"/>
              </a:solidFill>
            </a:endParaRPr>
          </a:p>
        </p:txBody>
      </p:sp>
      <p:pic>
        <p:nvPicPr>
          <p:cNvPr id="421" name="Google Shape;421;p39" descr="Chart&#10;&#10;Description automatically generated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00424" y="1196204"/>
            <a:ext cx="3182899" cy="2387134"/>
          </a:xfrm>
          <a:prstGeom prst="rect">
            <a:avLst/>
          </a:prstGeom>
          <a:noFill/>
          <a:ln>
            <a:noFill/>
          </a:ln>
        </p:spPr>
      </p:pic>
      <p:sp>
        <p:nvSpPr>
          <p:cNvPr id="422" name="Google Shape;422;p39"/>
          <p:cNvSpPr txBox="1"/>
          <p:nvPr/>
        </p:nvSpPr>
        <p:spPr>
          <a:xfrm>
            <a:off x="2218825" y="2492300"/>
            <a:ext cx="1313400" cy="538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1300" b="1">
                <a:solidFill>
                  <a:srgbClr val="FF0000"/>
                </a:solidFill>
              </a:rPr>
              <a:t>Preliminary</a:t>
            </a:r>
            <a:endParaRPr sz="1300" b="1">
              <a:solidFill>
                <a:srgbClr val="FF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 b="1">
              <a:solidFill>
                <a:srgbClr val="FF0000"/>
              </a:solidFill>
            </a:endParaRPr>
          </a:p>
        </p:txBody>
      </p:sp>
      <p:sp>
        <p:nvSpPr>
          <p:cNvPr id="423" name="Google Shape;423;p39"/>
          <p:cNvSpPr txBox="1"/>
          <p:nvPr/>
        </p:nvSpPr>
        <p:spPr>
          <a:xfrm>
            <a:off x="385250" y="517300"/>
            <a:ext cx="7475700" cy="415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*Blue curve is what we flew in PUEO, red are with the LF trg (PUEO II)</a:t>
            </a:r>
            <a:endParaRPr sz="15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  <p:extLst>
      <p:ext uri="{BB962C8B-B14F-4D97-AF65-F5344CB8AC3E}">
        <p14:creationId xmlns:p14="http://schemas.microsoft.com/office/powerpoint/2010/main" val="3118182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21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PUEO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" name="Google Shape;106;p21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pic>
        <p:nvPicPr>
          <p:cNvPr id="107" name="Google Shape;107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276012" y="-1795689"/>
            <a:ext cx="4541748" cy="8924477"/>
          </a:xfrm>
          <a:prstGeom prst="rect">
            <a:avLst/>
          </a:prstGeom>
          <a:noFill/>
          <a:ln>
            <a:noFill/>
          </a:ln>
        </p:spPr>
      </p:pic>
      <p:sp>
        <p:nvSpPr>
          <p:cNvPr id="108" name="Google Shape;108;p21"/>
          <p:cNvSpPr/>
          <p:nvPr/>
        </p:nvSpPr>
        <p:spPr>
          <a:xfrm>
            <a:off x="4209450" y="395675"/>
            <a:ext cx="1080600" cy="52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09" name="Google Shape;10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50" y="434575"/>
            <a:ext cx="460250" cy="3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21" descr="File:Penguin.svg - Wikipedi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435574" y="3673951"/>
            <a:ext cx="262334" cy="522601"/>
          </a:xfrm>
          <a:prstGeom prst="rect">
            <a:avLst/>
          </a:prstGeom>
          <a:noFill/>
          <a:ln>
            <a:noFill/>
          </a:ln>
          <a:effectLst>
            <a:reflection stA="49000" endPos="51000" dist="38100" dir="5400000" fadeDir="5400012" sy="-100000" algn="bl" rotWithShape="0"/>
          </a:effectLst>
        </p:spPr>
      </p:pic>
      <p:pic>
        <p:nvPicPr>
          <p:cNvPr id="111" name="Google Shape;111;p21" descr="File:Penguin.svg - Wikipedi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5525" y="2757769"/>
            <a:ext cx="193441" cy="339726"/>
          </a:xfrm>
          <a:prstGeom prst="rect">
            <a:avLst/>
          </a:prstGeom>
          <a:noFill/>
          <a:ln>
            <a:noFill/>
          </a:ln>
          <a:effectLst>
            <a:reflection stA="66000" endPos="88000" fadeDir="5400012" sy="-100000" algn="bl" rotWithShape="0"/>
          </a:effectLst>
        </p:spPr>
      </p:pic>
      <p:cxnSp>
        <p:nvCxnSpPr>
          <p:cNvPr id="112" name="Google Shape;112;p21"/>
          <p:cNvCxnSpPr/>
          <p:nvPr/>
        </p:nvCxnSpPr>
        <p:spPr>
          <a:xfrm>
            <a:off x="660075" y="705800"/>
            <a:ext cx="0" cy="1818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3" name="Google Shape;113;p21"/>
          <p:cNvSpPr txBox="1"/>
          <p:nvPr/>
        </p:nvSpPr>
        <p:spPr>
          <a:xfrm rot="-5400000">
            <a:off x="90650" y="1187325"/>
            <a:ext cx="857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35 km</a:t>
            </a:r>
            <a:endParaRPr sz="13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4" name="Google Shape;114;p21"/>
          <p:cNvSpPr txBox="1"/>
          <p:nvPr/>
        </p:nvSpPr>
        <p:spPr>
          <a:xfrm>
            <a:off x="711950" y="4287300"/>
            <a:ext cx="224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O(Mkm</a:t>
            </a:r>
            <a:r>
              <a:rPr lang="en" sz="1800" baseline="30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) of ice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15" name="Google Shape;115;p21"/>
          <p:cNvSpPr txBox="1"/>
          <p:nvPr/>
        </p:nvSpPr>
        <p:spPr>
          <a:xfrm>
            <a:off x="2788050" y="3925775"/>
            <a:ext cx="6041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PUEO is a NASA balloon-borne radio detector looking for UHE neutrinos using Antarctic ice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16" name="Google Shape;116;p21"/>
          <p:cNvPicPr preferRelativeResize="0"/>
          <p:nvPr/>
        </p:nvPicPr>
        <p:blipFill rotWithShape="1">
          <a:blip r:embed="rId6">
            <a:alphaModFix/>
          </a:blip>
          <a:srcRect l="530" r="-530"/>
          <a:stretch/>
        </p:blipFill>
        <p:spPr>
          <a:xfrm>
            <a:off x="1178475" y="-105875"/>
            <a:ext cx="7651277" cy="40647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17" name="Google Shape;117;p21"/>
          <p:cNvCxnSpPr/>
          <p:nvPr/>
        </p:nvCxnSpPr>
        <p:spPr>
          <a:xfrm rot="10800000" flipH="1">
            <a:off x="1045163" y="26300"/>
            <a:ext cx="3362700" cy="7086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18" name="Google Shape;118;p21"/>
          <p:cNvCxnSpPr/>
          <p:nvPr/>
        </p:nvCxnSpPr>
        <p:spPr>
          <a:xfrm>
            <a:off x="1070663" y="705800"/>
            <a:ext cx="3330000" cy="27834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19" name="Google Shape;119;p21"/>
          <p:cNvSpPr/>
          <p:nvPr/>
        </p:nvSpPr>
        <p:spPr>
          <a:xfrm>
            <a:off x="4400625" y="0"/>
            <a:ext cx="1080600" cy="35112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11326861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39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LF Antenna position calibration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6" name="Google Shape;416;p39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/>
          </a:p>
        </p:txBody>
      </p:sp>
      <p:pic>
        <p:nvPicPr>
          <p:cNvPr id="417" name="Google Shape;417;p3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9050" y="1900919"/>
            <a:ext cx="1219375" cy="2182751"/>
          </a:xfrm>
          <a:prstGeom prst="rect">
            <a:avLst/>
          </a:prstGeom>
          <a:noFill/>
          <a:ln>
            <a:noFill/>
          </a:ln>
        </p:spPr>
      </p:pic>
      <p:pic>
        <p:nvPicPr>
          <p:cNvPr id="418" name="Google Shape;418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26700" y="1622863"/>
            <a:ext cx="3404974" cy="2553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19" name="Google Shape;419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031675" y="1660647"/>
            <a:ext cx="3356000" cy="2517000"/>
          </a:xfrm>
          <a:prstGeom prst="rect">
            <a:avLst/>
          </a:prstGeom>
          <a:noFill/>
          <a:ln>
            <a:noFill/>
          </a:ln>
        </p:spPr>
      </p:pic>
      <p:sp>
        <p:nvSpPr>
          <p:cNvPr id="420" name="Google Shape;420;p39"/>
          <p:cNvSpPr txBox="1"/>
          <p:nvPr/>
        </p:nvSpPr>
        <p:spPr>
          <a:xfrm>
            <a:off x="1312750" y="5885725"/>
            <a:ext cx="7235100" cy="58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For comparison purpose, a translation on X-Y plane is applied to center the LF.</a:t>
            </a:r>
            <a:endParaRPr sz="13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*X,Y,Z directions are align with payload coor, but origin is not </a:t>
            </a:r>
            <a:endParaRPr sz="1300">
              <a:solidFill>
                <a:schemeClr val="dk2"/>
              </a:solidFill>
            </a:endParaRPr>
          </a:p>
        </p:txBody>
      </p:sp>
      <p:graphicFrame>
        <p:nvGraphicFramePr>
          <p:cNvPr id="421" name="Google Shape;421;p39"/>
          <p:cNvGraphicFramePr/>
          <p:nvPr/>
        </p:nvGraphicFramePr>
        <p:xfrm>
          <a:off x="1198525" y="6150725"/>
          <a:ext cx="6475950" cy="1874370"/>
        </p:xfrm>
        <a:graphic>
          <a:graphicData uri="http://schemas.openxmlformats.org/drawingml/2006/table">
            <a:tbl>
              <a:tblPr>
                <a:noFill/>
                <a:tableStyleId>{2A4ABED9-90EE-4D27-9803-FDC02B851763}</a:tableStyleId>
              </a:tblPr>
              <a:tblGrid>
                <a:gridCol w="7195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19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79637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4272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7195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7195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955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71955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1955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299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/>
                    </a:p>
                  </a:txBody>
                  <a:tcPr marL="91425" marR="91425" marT="91425" marB="91425"/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502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506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606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610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714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814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818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822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9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/>
                        <a:t>Δr (cm)</a:t>
                      </a:r>
                      <a:endParaRPr sz="7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-4.8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-4.7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-3.4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-5.3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-3.7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-2.7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-6.5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-2.6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 b="1">
                          <a:solidFill>
                            <a:schemeClr val="dk1"/>
                          </a:solidFill>
                        </a:rPr>
                        <a:t>Δφ(°)</a:t>
                      </a:r>
                      <a:endParaRPr sz="7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3.09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0.86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-0.94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0.55 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0.22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-1.76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5.77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6.05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9075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700" b="1">
                          <a:solidFill>
                            <a:schemeClr val="dk1"/>
                          </a:solidFill>
                        </a:rPr>
                        <a:t>Δz(cm)</a:t>
                      </a:r>
                      <a:endParaRPr sz="700" b="1"/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0     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-8.5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2.1  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-2.8 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-8.2 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-13.7 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 -29.8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  -5.7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7250"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700" b="1">
                          <a:solidFill>
                            <a:schemeClr val="dk1"/>
                          </a:solidFill>
                        </a:rPr>
                        <a:t>ΔCable delay (ns)</a:t>
                      </a:r>
                      <a:endParaRPr sz="700" b="1">
                        <a:solidFill>
                          <a:schemeClr val="dk1"/>
                        </a:solidFill>
                      </a:endParaRPr>
                    </a:p>
                  </a:txBody>
                  <a:tcPr marL="91425" marR="91425" marT="91425" marB="91425">
                    <a:solidFill>
                      <a:srgbClr val="FFE599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/>
                        <a:t>0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0.05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0.43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-0.04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-0.09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1.03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1.10</a:t>
                      </a:r>
                      <a:endParaRPr sz="900" b="1">
                        <a:solidFill>
                          <a:schemeClr val="dk1"/>
                        </a:solidFill>
                      </a:endParaRPr>
                    </a:p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900" b="1">
                          <a:solidFill>
                            <a:schemeClr val="dk1"/>
                          </a:solidFill>
                        </a:rPr>
                        <a:t>1.05</a:t>
                      </a:r>
                      <a:endParaRPr sz="900" b="1"/>
                    </a:p>
                  </a:txBody>
                  <a:tcPr marL="91425" marR="91425" marT="91425" marB="91425">
                    <a:solidFill>
                      <a:schemeClr val="lt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422" name="Google Shape;422;p39"/>
          <p:cNvSpPr txBox="1"/>
          <p:nvPr/>
        </p:nvSpPr>
        <p:spPr>
          <a:xfrm>
            <a:off x="93375" y="475475"/>
            <a:ext cx="9086100" cy="9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>
                <a:solidFill>
                  <a:schemeClr val="dk2"/>
                </a:solidFill>
              </a:rPr>
              <a:t>Calibration performed by varying antenna positions to minimize the difference between expected and measured time delays for antenna pairs.</a:t>
            </a:r>
            <a:endParaRPr sz="1600">
              <a:solidFill>
                <a:schemeClr val="dk2"/>
              </a:solidFill>
            </a:endParaRPr>
          </a:p>
          <a:p>
            <a:pPr marL="457200" lvl="0" indent="-3302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Char char="●"/>
            </a:pPr>
            <a:r>
              <a:rPr lang="en" sz="1600">
                <a:solidFill>
                  <a:schemeClr val="dk2"/>
                </a:solidFill>
              </a:rPr>
              <a:t>~22,000 ground calibration events from Taylor Dome VPol were used over a 5–6 hour period.</a:t>
            </a:r>
            <a:endParaRPr sz="1600">
              <a:solidFill>
                <a:schemeClr val="dk2"/>
              </a:solidFill>
            </a:endParaRPr>
          </a:p>
        </p:txBody>
      </p:sp>
      <p:sp>
        <p:nvSpPr>
          <p:cNvPr id="423" name="Google Shape;423;p39"/>
          <p:cNvSpPr txBox="1"/>
          <p:nvPr/>
        </p:nvSpPr>
        <p:spPr>
          <a:xfrm>
            <a:off x="359061" y="4083675"/>
            <a:ext cx="1408800" cy="35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100">
                <a:solidFill>
                  <a:schemeClr val="dk2"/>
                </a:solidFill>
              </a:rPr>
              <a:t>Design geometry </a:t>
            </a:r>
            <a:endParaRPr sz="1100">
              <a:solidFill>
                <a:schemeClr val="dk2"/>
              </a:solidFill>
            </a:endParaRPr>
          </a:p>
        </p:txBody>
      </p:sp>
      <p:sp>
        <p:nvSpPr>
          <p:cNvPr id="424" name="Google Shape;424;p39"/>
          <p:cNvSpPr txBox="1"/>
          <p:nvPr/>
        </p:nvSpPr>
        <p:spPr>
          <a:xfrm>
            <a:off x="7334325" y="3533050"/>
            <a:ext cx="933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Preliminary</a:t>
            </a:r>
            <a:endParaRPr sz="500">
              <a:solidFill>
                <a:schemeClr val="dk2"/>
              </a:solidFill>
            </a:endParaRPr>
          </a:p>
        </p:txBody>
      </p:sp>
      <p:sp>
        <p:nvSpPr>
          <p:cNvPr id="425" name="Google Shape;425;p39"/>
          <p:cNvSpPr txBox="1"/>
          <p:nvPr/>
        </p:nvSpPr>
        <p:spPr>
          <a:xfrm>
            <a:off x="3856888" y="3585350"/>
            <a:ext cx="9333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900">
                <a:solidFill>
                  <a:schemeClr val="dk2"/>
                </a:solidFill>
              </a:rPr>
              <a:t>Preliminary</a:t>
            </a:r>
            <a:endParaRPr sz="500">
              <a:solidFill>
                <a:schemeClr val="dk2"/>
              </a:solidFill>
            </a:endParaRPr>
          </a:p>
        </p:txBody>
      </p:sp>
      <p:sp>
        <p:nvSpPr>
          <p:cNvPr id="426" name="Google Shape;426;p39"/>
          <p:cNvSpPr txBox="1"/>
          <p:nvPr/>
        </p:nvSpPr>
        <p:spPr>
          <a:xfrm>
            <a:off x="2253475" y="4502675"/>
            <a:ext cx="55989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Calibration uncertainties from MC study: r ~ 1 cm, ϕ ~ 0.5 °, z ~ 5 cm 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Google Shape;431;p40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LF Antenna Design and Measurements 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2" name="Google Shape;432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8625" y="1222425"/>
            <a:ext cx="3102230" cy="2326662"/>
          </a:xfrm>
          <a:prstGeom prst="rect">
            <a:avLst/>
          </a:prstGeom>
          <a:solidFill>
            <a:srgbClr val="980000"/>
          </a:solidFill>
          <a:ln>
            <a:noFill/>
          </a:ln>
        </p:spPr>
      </p:pic>
      <p:pic>
        <p:nvPicPr>
          <p:cNvPr id="433" name="Google Shape;433;p40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430050" y="1222425"/>
            <a:ext cx="3102226" cy="2326651"/>
          </a:xfrm>
          <a:prstGeom prst="rect">
            <a:avLst/>
          </a:prstGeom>
          <a:solidFill>
            <a:srgbClr val="980000"/>
          </a:solidFill>
          <a:ln>
            <a:noFill/>
          </a:ln>
        </p:spPr>
      </p:pic>
      <p:sp>
        <p:nvSpPr>
          <p:cNvPr id="434" name="Google Shape;434;p40"/>
          <p:cNvSpPr txBox="1"/>
          <p:nvPr/>
        </p:nvSpPr>
        <p:spPr>
          <a:xfrm>
            <a:off x="-132475" y="3678525"/>
            <a:ext cx="7213800" cy="1108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500">
              <a:solidFill>
                <a:srgbClr val="595959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Char char="●"/>
            </a:pPr>
            <a:r>
              <a:rPr lang="en" sz="1500">
                <a:solidFill>
                  <a:srgbClr val="595959"/>
                </a:solidFill>
              </a:rPr>
              <a:t>Impulse response measurements match well with simulations. </a:t>
            </a:r>
            <a:endParaRPr sz="1500">
              <a:solidFill>
                <a:srgbClr val="595959"/>
              </a:solidFill>
            </a:endParaRPr>
          </a:p>
          <a:p>
            <a:pPr marL="457200" lvl="0" indent="-323850" algn="l" rtl="0">
              <a:spcBef>
                <a:spcPts val="0"/>
              </a:spcBef>
              <a:spcAft>
                <a:spcPts val="0"/>
              </a:spcAft>
              <a:buClr>
                <a:srgbClr val="595959"/>
              </a:buClr>
              <a:buSzPts val="1500"/>
              <a:buChar char="●"/>
            </a:pPr>
            <a:r>
              <a:rPr lang="en" sz="1500">
                <a:solidFill>
                  <a:srgbClr val="595959"/>
                </a:solidFill>
              </a:rPr>
              <a:t>Angular responses have consistent phase response, making the coherent sum over antenna pointing at different directions feasible. </a:t>
            </a:r>
            <a:endParaRPr sz="1500">
              <a:solidFill>
                <a:srgbClr val="595959"/>
              </a:solidFill>
            </a:endParaRPr>
          </a:p>
        </p:txBody>
      </p:sp>
      <p:sp>
        <p:nvSpPr>
          <p:cNvPr id="435" name="Google Shape;435;p40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/>
          </a:p>
        </p:txBody>
      </p:sp>
      <p:pic>
        <p:nvPicPr>
          <p:cNvPr id="436" name="Google Shape;436;p4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27650" y="0"/>
            <a:ext cx="2480333" cy="4015601"/>
          </a:xfrm>
          <a:prstGeom prst="rect">
            <a:avLst/>
          </a:prstGeom>
          <a:noFill/>
          <a:ln>
            <a:noFill/>
          </a:ln>
        </p:spPr>
      </p:pic>
      <p:pic>
        <p:nvPicPr>
          <p:cNvPr id="437" name="Google Shape;437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54925" y="3360725"/>
            <a:ext cx="2112174" cy="1584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41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From 1 to 8: LF array Layout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43" name="Google Shape;443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76125" y="798863"/>
            <a:ext cx="2063100" cy="2480951"/>
          </a:xfrm>
          <a:prstGeom prst="rect">
            <a:avLst/>
          </a:prstGeom>
          <a:noFill/>
          <a:ln>
            <a:noFill/>
          </a:ln>
        </p:spPr>
      </p:pic>
      <p:sp>
        <p:nvSpPr>
          <p:cNvPr id="444" name="Google Shape;444;p41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/>
          </a:p>
        </p:txBody>
      </p:sp>
      <p:sp>
        <p:nvSpPr>
          <p:cNvPr id="445" name="Google Shape;445;p41"/>
          <p:cNvSpPr txBox="1"/>
          <p:nvPr/>
        </p:nvSpPr>
        <p:spPr>
          <a:xfrm>
            <a:off x="62750" y="3452000"/>
            <a:ext cx="24408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sp>
        <p:nvSpPr>
          <p:cNvPr id="446" name="Google Shape;446;p41"/>
          <p:cNvSpPr txBox="1"/>
          <p:nvPr/>
        </p:nvSpPr>
        <p:spPr>
          <a:xfrm>
            <a:off x="143288" y="3452000"/>
            <a:ext cx="2279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2"/>
              </a:solidFill>
            </a:endParaRPr>
          </a:p>
        </p:txBody>
      </p:sp>
      <p:pic>
        <p:nvPicPr>
          <p:cNvPr id="447" name="Google Shape;447;p4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618800" y="842050"/>
            <a:ext cx="5390326" cy="35374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8" name="Google Shape;448;p41"/>
          <p:cNvGrpSpPr/>
          <p:nvPr/>
        </p:nvGrpSpPr>
        <p:grpSpPr>
          <a:xfrm>
            <a:off x="639300" y="2119235"/>
            <a:ext cx="2507050" cy="1053390"/>
            <a:chOff x="87813" y="2848625"/>
            <a:chExt cx="2507050" cy="987800"/>
          </a:xfrm>
        </p:grpSpPr>
        <p:sp>
          <p:nvSpPr>
            <p:cNvPr id="449" name="Google Shape;449;p41"/>
            <p:cNvSpPr/>
            <p:nvPr/>
          </p:nvSpPr>
          <p:spPr>
            <a:xfrm>
              <a:off x="87813" y="2848625"/>
              <a:ext cx="2507025" cy="987800"/>
            </a:xfrm>
            <a:prstGeom prst="flowChartMagneticDisk">
              <a:avLst/>
            </a:prstGeom>
            <a:solidFill>
              <a:srgbClr val="4070FF">
                <a:alpha val="18130"/>
              </a:srgbClr>
            </a:solidFill>
            <a:ln w="9525" cap="flat" cmpd="sng">
              <a:solidFill>
                <a:srgbClr val="BFBCC8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50" name="Google Shape;450;p41"/>
            <p:cNvSpPr/>
            <p:nvPr/>
          </p:nvSpPr>
          <p:spPr>
            <a:xfrm>
              <a:off x="87838" y="3097954"/>
              <a:ext cx="2507025" cy="610559"/>
            </a:xfrm>
            <a:prstGeom prst="flowChartMagneticDisk">
              <a:avLst/>
            </a:prstGeom>
            <a:solidFill>
              <a:srgbClr val="FF4040">
                <a:alpha val="17500"/>
              </a:srgbClr>
            </a:solidFill>
            <a:ln w="9525" cap="flat" cmpd="sng">
              <a:solidFill>
                <a:srgbClr val="BFBCC8"/>
              </a:solidFill>
              <a:prstDash val="dot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451" name="Google Shape;451;p41"/>
          <p:cNvSpPr txBox="1"/>
          <p:nvPr/>
        </p:nvSpPr>
        <p:spPr>
          <a:xfrm>
            <a:off x="-77650" y="3647100"/>
            <a:ext cx="4034100" cy="104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4 layers of hexagon ring provide vertical and horizontal baselines for interferometry. 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Keep antennas from blocking each other.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Sub-deg angular resolution with SNR&gt;5</a:t>
            </a:r>
            <a:endParaRPr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42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LF gondola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7" name="Google Shape;457;p42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/>
          </a:p>
        </p:txBody>
      </p:sp>
      <p:pic>
        <p:nvPicPr>
          <p:cNvPr id="458" name="Google Shape;458;p4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07850" y="554950"/>
            <a:ext cx="3237325" cy="2427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9" name="Google Shape;459;p4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63200" y="475478"/>
            <a:ext cx="3521826" cy="2640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60" name="Google Shape;460;p4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07850" y="2627000"/>
            <a:ext cx="3355351" cy="2516502"/>
          </a:xfrm>
          <a:prstGeom prst="rect">
            <a:avLst/>
          </a:prstGeom>
          <a:noFill/>
          <a:ln>
            <a:noFill/>
          </a:ln>
        </p:spPr>
      </p:pic>
      <p:sp>
        <p:nvSpPr>
          <p:cNvPr id="461" name="Google Shape;461;p42"/>
          <p:cNvSpPr/>
          <p:nvPr/>
        </p:nvSpPr>
        <p:spPr>
          <a:xfrm>
            <a:off x="5085125" y="386900"/>
            <a:ext cx="1978800" cy="558600"/>
          </a:xfrm>
          <a:prstGeom prst="roundRect">
            <a:avLst>
              <a:gd name="adj" fmla="val 16667"/>
            </a:avLst>
          </a:prstGeom>
          <a:solidFill>
            <a:srgbClr val="FFAB40">
              <a:alpha val="430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Carbon fiber tubes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2" name="Google Shape;462;p42"/>
          <p:cNvSpPr/>
          <p:nvPr/>
        </p:nvSpPr>
        <p:spPr>
          <a:xfrm>
            <a:off x="209800" y="523150"/>
            <a:ext cx="1853700" cy="558600"/>
          </a:xfrm>
          <a:prstGeom prst="roundRect">
            <a:avLst>
              <a:gd name="adj" fmla="val 16667"/>
            </a:avLst>
          </a:prstGeom>
          <a:solidFill>
            <a:srgbClr val="FFAB40">
              <a:alpha val="4304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Connectors station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63" name="Google Shape;463;p42"/>
          <p:cNvSpPr/>
          <p:nvPr/>
        </p:nvSpPr>
        <p:spPr>
          <a:xfrm>
            <a:off x="3679625" y="3458050"/>
            <a:ext cx="2021400" cy="1196100"/>
          </a:xfrm>
          <a:prstGeom prst="roundRect">
            <a:avLst>
              <a:gd name="adj" fmla="val 16667"/>
            </a:avLst>
          </a:prstGeom>
          <a:solidFill>
            <a:srgbClr val="E3C87F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24 ft tall, 12 ft wide 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1"/>
                </a:solidFill>
              </a:rPr>
              <a:t>100 lbs in total</a:t>
            </a:r>
            <a:endParaRPr>
              <a:solidFill>
                <a:schemeClr val="dk1"/>
              </a:solidFill>
            </a:endParaRPr>
          </a:p>
        </p:txBody>
      </p:sp>
      <p:pic>
        <p:nvPicPr>
          <p:cNvPr id="464" name="Google Shape;46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849325" y="3197951"/>
            <a:ext cx="2858675" cy="1945550"/>
          </a:xfrm>
          <a:prstGeom prst="rect">
            <a:avLst/>
          </a:prstGeom>
          <a:noFill/>
          <a:ln>
            <a:noFill/>
          </a:ln>
        </p:spPr>
      </p:pic>
      <p:pic>
        <p:nvPicPr>
          <p:cNvPr id="465" name="Google Shape;465;p4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019097" y="379950"/>
            <a:ext cx="2082202" cy="2777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Google Shape;470;p43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0">
                <a:latin typeface="Arial"/>
                <a:ea typeface="Arial"/>
                <a:cs typeface="Arial"/>
                <a:sym typeface="Arial"/>
              </a:rPr>
              <a:t>Antenna Wind Loading / Thermal</a:t>
            </a:r>
            <a:endParaRPr b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1" name="Google Shape;471;p43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/>
          </a:p>
        </p:txBody>
      </p:sp>
      <p:sp>
        <p:nvSpPr>
          <p:cNvPr id="472" name="Google Shape;472;p43"/>
          <p:cNvSpPr txBox="1"/>
          <p:nvPr/>
        </p:nvSpPr>
        <p:spPr>
          <a:xfrm>
            <a:off x="31950" y="823625"/>
            <a:ext cx="87000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Thermal study suggests that a &gt;0.1 mm polyester heat shield is necessary. 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Wind study suggests that maximum deflection ~6 mm</a:t>
            </a:r>
            <a:endParaRPr>
              <a:solidFill>
                <a:schemeClr val="dk2"/>
              </a:solidFill>
            </a:endParaRPr>
          </a:p>
        </p:txBody>
      </p:sp>
      <p:pic>
        <p:nvPicPr>
          <p:cNvPr id="473" name="Google Shape;473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1700" y="2469425"/>
            <a:ext cx="3434050" cy="20917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74" name="Google Shape;474;p43"/>
          <p:cNvGrpSpPr/>
          <p:nvPr/>
        </p:nvGrpSpPr>
        <p:grpSpPr>
          <a:xfrm>
            <a:off x="4180149" y="2715590"/>
            <a:ext cx="4828976" cy="2091830"/>
            <a:chOff x="3914450" y="2312975"/>
            <a:chExt cx="5527674" cy="2404678"/>
          </a:xfrm>
        </p:grpSpPr>
        <p:pic>
          <p:nvPicPr>
            <p:cNvPr id="475" name="Google Shape;475;p4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914450" y="2312975"/>
              <a:ext cx="3306050" cy="23130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76" name="Google Shape;476;p43"/>
            <p:cNvSpPr txBox="1"/>
            <p:nvPr/>
          </p:nvSpPr>
          <p:spPr>
            <a:xfrm>
              <a:off x="4009807" y="4038314"/>
              <a:ext cx="1869900" cy="4635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20">
                  <a:solidFill>
                    <a:srgbClr val="000000"/>
                  </a:solidFill>
                </a:rPr>
                <a:t>U = 20m/s</a:t>
              </a:r>
              <a:endParaRPr sz="1100"/>
            </a:p>
          </p:txBody>
        </p:sp>
        <p:cxnSp>
          <p:nvCxnSpPr>
            <p:cNvPr id="477" name="Google Shape;477;p43"/>
            <p:cNvCxnSpPr/>
            <p:nvPr/>
          </p:nvCxnSpPr>
          <p:spPr>
            <a:xfrm>
              <a:off x="4104925" y="4038312"/>
              <a:ext cx="755700" cy="8100"/>
            </a:xfrm>
            <a:prstGeom prst="straightConnector1">
              <a:avLst/>
            </a:prstGeom>
            <a:noFill/>
            <a:ln w="9525" cap="flat" cmpd="sng">
              <a:solidFill>
                <a:srgbClr val="595959"/>
              </a:solidFill>
              <a:prstDash val="solid"/>
              <a:round/>
              <a:headEnd type="none" w="med" len="med"/>
              <a:tailEnd type="triangle" w="med" len="med"/>
            </a:ln>
          </p:spPr>
        </p:cxnSp>
        <p:sp>
          <p:nvSpPr>
            <p:cNvPr id="478" name="Google Shape;478;p43"/>
            <p:cNvSpPr txBox="1"/>
            <p:nvPr/>
          </p:nvSpPr>
          <p:spPr>
            <a:xfrm>
              <a:off x="4065200" y="2503800"/>
              <a:ext cx="1605900" cy="403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rmAutofit fontScale="62500" lnSpcReduction="20000"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00"/>
                <a:t>Pressure at center of panel </a:t>
              </a:r>
              <a:r>
                <a:rPr lang="en" sz="1000" b="1"/>
                <a:t>w/out holes</a:t>
              </a:r>
              <a:endParaRPr sz="1000" b="1">
                <a:solidFill>
                  <a:srgbClr val="000000"/>
                </a:solidFill>
              </a:endParaRPr>
            </a:p>
          </p:txBody>
        </p:sp>
        <p:pic>
          <p:nvPicPr>
            <p:cNvPr id="479" name="Google Shape;479;p43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6136075" y="2312975"/>
              <a:ext cx="3306049" cy="2404678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480" name="Google Shape;480;p43"/>
            <p:cNvSpPr txBox="1"/>
            <p:nvPr/>
          </p:nvSpPr>
          <p:spPr>
            <a:xfrm>
              <a:off x="6419725" y="2473350"/>
              <a:ext cx="1768200" cy="4641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SzPts val="523"/>
                <a:buNone/>
              </a:pPr>
              <a:r>
                <a:rPr lang="en" sz="1017"/>
                <a:t>Pressure at center of panel </a:t>
              </a:r>
              <a:r>
                <a:rPr lang="en" sz="1017" b="1"/>
                <a:t>w/ holes</a:t>
              </a:r>
              <a:endParaRPr sz="1017" b="1">
                <a:solidFill>
                  <a:srgbClr val="000000"/>
                </a:solidFill>
              </a:endParaRPr>
            </a:p>
          </p:txBody>
        </p:sp>
      </p:grpSp>
      <p:sp>
        <p:nvSpPr>
          <p:cNvPr id="481" name="Google Shape;481;p43"/>
          <p:cNvSpPr txBox="1"/>
          <p:nvPr/>
        </p:nvSpPr>
        <p:spPr>
          <a:xfrm>
            <a:off x="5418800" y="4607950"/>
            <a:ext cx="2554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853"/>
              <a:buNone/>
            </a:pPr>
            <a:r>
              <a:rPr lang="en" sz="1195">
                <a:solidFill>
                  <a:srgbClr val="595959"/>
                </a:solidFill>
              </a:rPr>
              <a:t>Pmax ~ 0.2 Pa in both cases</a:t>
            </a:r>
            <a:endParaRPr sz="1195">
              <a:solidFill>
                <a:srgbClr val="595959"/>
              </a:solidFill>
            </a:endParaRPr>
          </a:p>
        </p:txBody>
      </p:sp>
      <p:pic>
        <p:nvPicPr>
          <p:cNvPr id="482" name="Google Shape;482;p43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24936" y="416467"/>
            <a:ext cx="2207013" cy="215528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7" name="Google Shape;487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996688" y="413913"/>
            <a:ext cx="1097100" cy="2238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8" name="Google Shape;488;p4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8400" y="710588"/>
            <a:ext cx="1942023" cy="3219250"/>
          </a:xfrm>
          <a:prstGeom prst="rect">
            <a:avLst/>
          </a:prstGeom>
          <a:noFill/>
          <a:ln>
            <a:noFill/>
          </a:ln>
        </p:spPr>
      </p:pic>
      <p:sp>
        <p:nvSpPr>
          <p:cNvPr id="489" name="Google Shape;489;p44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Antenna position calibration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90" name="Google Shape;490;p44"/>
          <p:cNvSpPr/>
          <p:nvPr/>
        </p:nvSpPr>
        <p:spPr>
          <a:xfrm>
            <a:off x="1140400" y="3026325"/>
            <a:ext cx="228000" cy="2754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1" name="Google Shape;491;p44"/>
          <p:cNvSpPr/>
          <p:nvPr/>
        </p:nvSpPr>
        <p:spPr>
          <a:xfrm>
            <a:off x="1140400" y="2482200"/>
            <a:ext cx="228000" cy="2754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2" name="Google Shape;492;p44"/>
          <p:cNvSpPr/>
          <p:nvPr/>
        </p:nvSpPr>
        <p:spPr>
          <a:xfrm rot="-4810087">
            <a:off x="7715250" y="3641350"/>
            <a:ext cx="519075" cy="676350"/>
          </a:xfrm>
          <a:prstGeom prst="flowChartManualOperation">
            <a:avLst/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700"/>
          </a:p>
        </p:txBody>
      </p:sp>
      <p:cxnSp>
        <p:nvCxnSpPr>
          <p:cNvPr id="493" name="Google Shape;493;p44"/>
          <p:cNvCxnSpPr>
            <a:stCxn id="492" idx="1"/>
          </p:cNvCxnSpPr>
          <p:nvPr/>
        </p:nvCxnSpPr>
        <p:spPr>
          <a:xfrm flipH="1">
            <a:off x="7754533" y="4184106"/>
            <a:ext cx="184800" cy="54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4" name="Google Shape;494;p44"/>
          <p:cNvCxnSpPr>
            <a:stCxn id="492" idx="1"/>
          </p:cNvCxnSpPr>
          <p:nvPr/>
        </p:nvCxnSpPr>
        <p:spPr>
          <a:xfrm>
            <a:off x="7939333" y="4184106"/>
            <a:ext cx="19800" cy="5427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5" name="Google Shape;495;p44"/>
          <p:cNvCxnSpPr>
            <a:stCxn id="492" idx="1"/>
          </p:cNvCxnSpPr>
          <p:nvPr/>
        </p:nvCxnSpPr>
        <p:spPr>
          <a:xfrm>
            <a:off x="7939333" y="4184106"/>
            <a:ext cx="350100" cy="558300"/>
          </a:xfrm>
          <a:prstGeom prst="straightConnector1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cxnSp>
        <p:nvCxnSpPr>
          <p:cNvPr id="496" name="Google Shape;496;p44"/>
          <p:cNvCxnSpPr/>
          <p:nvPr/>
        </p:nvCxnSpPr>
        <p:spPr>
          <a:xfrm rot="10800000" flipH="1">
            <a:off x="1695600" y="1503225"/>
            <a:ext cx="1301100" cy="1069200"/>
          </a:xfrm>
          <a:prstGeom prst="straightConnector1">
            <a:avLst/>
          </a:prstGeom>
          <a:noFill/>
          <a:ln w="19050" cap="flat" cmpd="sng">
            <a:solidFill>
              <a:srgbClr val="0000FF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497" name="Google Shape;497;p44"/>
          <p:cNvSpPr txBox="1"/>
          <p:nvPr/>
        </p:nvSpPr>
        <p:spPr>
          <a:xfrm>
            <a:off x="4588800" y="639100"/>
            <a:ext cx="4254600" cy="6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Measurement path</a:t>
            </a:r>
            <a:r>
              <a:rPr lang="en">
                <a:solidFill>
                  <a:schemeClr val="dk2"/>
                </a:solidFill>
              </a:rPr>
              <a:t>: 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rgbClr val="0000FF"/>
                </a:solidFill>
              </a:rPr>
              <a:t>Δt</a:t>
            </a:r>
            <a:r>
              <a:rPr lang="en" baseline="-25000">
                <a:solidFill>
                  <a:srgbClr val="0000FF"/>
                </a:solidFill>
              </a:rPr>
              <a:t>measure</a:t>
            </a:r>
            <a:r>
              <a:rPr lang="en">
                <a:solidFill>
                  <a:schemeClr val="dk2"/>
                </a:solidFill>
              </a:rPr>
              <a:t> through correlate the measured waveforms</a:t>
            </a:r>
            <a:endParaRPr>
              <a:solidFill>
                <a:schemeClr val="dk2"/>
              </a:solidFill>
            </a:endParaRPr>
          </a:p>
        </p:txBody>
      </p:sp>
      <p:sp>
        <p:nvSpPr>
          <p:cNvPr id="498" name="Google Shape;498;p44"/>
          <p:cNvSpPr txBox="1"/>
          <p:nvPr/>
        </p:nvSpPr>
        <p:spPr>
          <a:xfrm>
            <a:off x="4572000" y="1384213"/>
            <a:ext cx="4288200" cy="1139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b="1">
                <a:solidFill>
                  <a:schemeClr val="dk2"/>
                </a:solidFill>
              </a:rPr>
              <a:t>Geometry path</a:t>
            </a:r>
            <a:r>
              <a:rPr lang="en">
                <a:solidFill>
                  <a:schemeClr val="dk2"/>
                </a:solidFill>
              </a:rPr>
              <a:t>:  </a:t>
            </a:r>
            <a:r>
              <a:rPr lang="en">
                <a:solidFill>
                  <a:srgbClr val="FF0000"/>
                </a:solidFill>
              </a:rPr>
              <a:t>Δt</a:t>
            </a:r>
            <a:r>
              <a:rPr lang="en" baseline="-25000">
                <a:solidFill>
                  <a:srgbClr val="FF0000"/>
                </a:solidFill>
              </a:rPr>
              <a:t>expect</a:t>
            </a:r>
            <a:r>
              <a:rPr lang="en">
                <a:solidFill>
                  <a:schemeClr val="dk2"/>
                </a:solidFill>
              </a:rPr>
              <a:t> </a:t>
            </a:r>
            <a:r>
              <a:rPr lang="en">
                <a:solidFill>
                  <a:srgbClr val="FF0000"/>
                </a:solidFill>
              </a:rPr>
              <a:t>(Δ⍴, Δz, Δφ, </a:t>
            </a:r>
            <a:r>
              <a:rPr lang="en" sz="1300">
                <a:solidFill>
                  <a:srgbClr val="FF0000"/>
                </a:solidFill>
              </a:rPr>
              <a:t>ΔCabledelay</a:t>
            </a:r>
            <a:r>
              <a:rPr lang="en">
                <a:solidFill>
                  <a:srgbClr val="FF0000"/>
                </a:solidFill>
              </a:rPr>
              <a:t>)</a:t>
            </a:r>
            <a:r>
              <a:rPr lang="en">
                <a:solidFill>
                  <a:schemeClr val="dk2"/>
                </a:solidFill>
              </a:rPr>
              <a:t> through known pulser loc, payload loc, and assumed </a:t>
            </a:r>
            <a:r>
              <a:rPr lang="en" b="1">
                <a:solidFill>
                  <a:srgbClr val="FF0000"/>
                </a:solidFill>
              </a:rPr>
              <a:t>antenna position</a:t>
            </a:r>
            <a:r>
              <a:rPr lang="en">
                <a:solidFill>
                  <a:schemeClr val="dk2"/>
                </a:solidFill>
              </a:rPr>
              <a:t>.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000">
              <a:solidFill>
                <a:schemeClr val="dk2"/>
              </a:solidFill>
            </a:endParaRPr>
          </a:p>
        </p:txBody>
      </p:sp>
      <p:cxnSp>
        <p:nvCxnSpPr>
          <p:cNvPr id="499" name="Google Shape;499;p44"/>
          <p:cNvCxnSpPr/>
          <p:nvPr/>
        </p:nvCxnSpPr>
        <p:spPr>
          <a:xfrm rot="10800000">
            <a:off x="1281950" y="3143125"/>
            <a:ext cx="6315300" cy="9624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cxnSp>
        <p:nvCxnSpPr>
          <p:cNvPr id="500" name="Google Shape;500;p44"/>
          <p:cNvCxnSpPr/>
          <p:nvPr/>
        </p:nvCxnSpPr>
        <p:spPr>
          <a:xfrm rot="10800000">
            <a:off x="1336875" y="2652813"/>
            <a:ext cx="6331200" cy="1022400"/>
          </a:xfrm>
          <a:prstGeom prst="straightConnector1">
            <a:avLst/>
          </a:prstGeom>
          <a:noFill/>
          <a:ln w="19050" cap="flat" cmpd="sng">
            <a:solidFill>
              <a:srgbClr val="FF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501" name="Google Shape;501;p44"/>
          <p:cNvSpPr txBox="1"/>
          <p:nvPr/>
        </p:nvSpPr>
        <p:spPr>
          <a:xfrm>
            <a:off x="4637650" y="2427450"/>
            <a:ext cx="53088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1"/>
                </a:solidFill>
              </a:rPr>
              <a:t> ΔT</a:t>
            </a:r>
            <a:r>
              <a:rPr lang="en" sz="1300">
                <a:solidFill>
                  <a:srgbClr val="0000FF"/>
                </a:solidFill>
              </a:rPr>
              <a:t> =</a:t>
            </a:r>
            <a:r>
              <a:rPr lang="en" sz="1300">
                <a:solidFill>
                  <a:schemeClr val="dk2"/>
                </a:solidFill>
              </a:rPr>
              <a:t> </a:t>
            </a:r>
            <a:r>
              <a:rPr lang="en" sz="1300">
                <a:solidFill>
                  <a:srgbClr val="0000FF"/>
                </a:solidFill>
              </a:rPr>
              <a:t>Δt</a:t>
            </a:r>
            <a:r>
              <a:rPr lang="en" sz="1300" baseline="-25000">
                <a:solidFill>
                  <a:srgbClr val="0000FF"/>
                </a:solidFill>
              </a:rPr>
              <a:t>measure</a:t>
            </a:r>
            <a:r>
              <a:rPr lang="en" sz="1300">
                <a:solidFill>
                  <a:schemeClr val="dk2"/>
                </a:solidFill>
              </a:rPr>
              <a:t> - </a:t>
            </a:r>
            <a:r>
              <a:rPr lang="en" sz="1300">
                <a:solidFill>
                  <a:srgbClr val="FF0000"/>
                </a:solidFill>
              </a:rPr>
              <a:t>Δt</a:t>
            </a:r>
            <a:r>
              <a:rPr lang="en" sz="1300" baseline="-25000">
                <a:solidFill>
                  <a:srgbClr val="FF0000"/>
                </a:solidFill>
              </a:rPr>
              <a:t>expect</a:t>
            </a:r>
            <a:r>
              <a:rPr lang="en" sz="1300">
                <a:solidFill>
                  <a:srgbClr val="FF0000"/>
                </a:solidFill>
              </a:rPr>
              <a:t> (Δr, Δz, Δφ, ΔCabledelay)</a:t>
            </a:r>
            <a:endParaRPr sz="1300">
              <a:solidFill>
                <a:schemeClr val="dk2"/>
              </a:solidFill>
            </a:endParaRPr>
          </a:p>
        </p:txBody>
      </p:sp>
      <p:sp>
        <p:nvSpPr>
          <p:cNvPr id="502" name="Google Shape;502;p44"/>
          <p:cNvSpPr txBox="1"/>
          <p:nvPr/>
        </p:nvSpPr>
        <p:spPr>
          <a:xfrm>
            <a:off x="4637650" y="2785300"/>
            <a:ext cx="10971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</a:rPr>
              <a:t>Minimize </a:t>
            </a:r>
            <a:endParaRPr sz="1300">
              <a:solidFill>
                <a:schemeClr val="dk2"/>
              </a:solidFill>
            </a:endParaRPr>
          </a:p>
        </p:txBody>
      </p:sp>
      <p:pic>
        <p:nvPicPr>
          <p:cNvPr id="503" name="Google Shape;503;p44" descr="f(\Delta CableDelay, \Delta r, \Delta z, \Delta \phi)=\sum^{AntennaPairs}_{j}(\Delta T)^2&#10;%c4518e87-16e9-4ca0-86b1-9553683ffee0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74771" y="2870054"/>
            <a:ext cx="3368625" cy="215346"/>
          </a:xfrm>
          <a:prstGeom prst="rect">
            <a:avLst/>
          </a:prstGeom>
          <a:noFill/>
          <a:ln>
            <a:noFill/>
          </a:ln>
        </p:spPr>
      </p:pic>
      <p:sp>
        <p:nvSpPr>
          <p:cNvPr id="504" name="Google Shape;504;p44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45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Calibration uncertainty in MC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10" name="Google Shape;510;p45" title="Rho_SNR[5, 10]_['Trials200_2SigmaCut, SNR5', 'Trials200_2SigmaCut, SNR10']_err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605425" y="2895775"/>
            <a:ext cx="2639525" cy="19796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11" name="Google Shape;511;p45" title="Z_SNR[5, 10]_['Trials200_2SigmaCut, SNR5', 'Trials200_2SigmaCut, SNR10']_err.png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6504475" y="2895787"/>
            <a:ext cx="2639525" cy="1979638"/>
          </a:xfrm>
          <a:prstGeom prst="rect">
            <a:avLst/>
          </a:prstGeom>
          <a:noFill/>
          <a:ln>
            <a:noFill/>
          </a:ln>
        </p:spPr>
      </p:pic>
      <p:pic>
        <p:nvPicPr>
          <p:cNvPr id="512" name="Google Shape;512;p45" title="Phi_SNR[5, 10]_['Trials200_2SigmaCut, SNR5', 'Trials200_2SigmaCut, SNR10']_err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410300" y="954694"/>
            <a:ext cx="2778075" cy="2083556"/>
          </a:xfrm>
          <a:prstGeom prst="rect">
            <a:avLst/>
          </a:prstGeom>
          <a:noFill/>
          <a:ln>
            <a:noFill/>
          </a:ln>
        </p:spPr>
      </p:pic>
      <p:pic>
        <p:nvPicPr>
          <p:cNvPr id="513" name="Google Shape;513;p45" title="CableDelay_SNR[5, 10]_['Trials200_2SigmaCut, SNR5', 'Trials200_2SigmaCut, SNR10']_err.png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0" y="954700"/>
            <a:ext cx="2914875" cy="2186150"/>
          </a:xfrm>
          <a:prstGeom prst="rect">
            <a:avLst/>
          </a:prstGeom>
          <a:noFill/>
          <a:ln>
            <a:noFill/>
          </a:ln>
        </p:spPr>
      </p:pic>
      <p:sp>
        <p:nvSpPr>
          <p:cNvPr id="514" name="Google Shape;514;p45"/>
          <p:cNvSpPr txBox="1"/>
          <p:nvPr/>
        </p:nvSpPr>
        <p:spPr>
          <a:xfrm>
            <a:off x="130800" y="523600"/>
            <a:ext cx="9013200" cy="431100"/>
          </a:xfrm>
          <a:prstGeom prst="rect">
            <a:avLst/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lt1"/>
                </a:solidFill>
              </a:rPr>
              <a:t> CableDelay~0.03ns		   ⍴~0.9cm			φ ~ 0.4 deg		    z ~ 4.5cm</a:t>
            </a:r>
            <a:endParaRPr sz="1600" b="1">
              <a:solidFill>
                <a:schemeClr val="lt1"/>
              </a:solidFill>
            </a:endParaRPr>
          </a:p>
        </p:txBody>
      </p:sp>
      <p:sp>
        <p:nvSpPr>
          <p:cNvPr id="515" name="Google Shape;515;p45"/>
          <p:cNvSpPr txBox="1"/>
          <p:nvPr/>
        </p:nvSpPr>
        <p:spPr>
          <a:xfrm>
            <a:off x="2000263" y="1565575"/>
            <a:ext cx="804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FF9900"/>
                </a:solidFill>
              </a:rPr>
              <a:t>SNR10</a:t>
            </a:r>
            <a:endParaRPr sz="1300" b="1">
              <a:solidFill>
                <a:srgbClr val="FF9900"/>
              </a:solidFill>
            </a:endParaRPr>
          </a:p>
        </p:txBody>
      </p:sp>
      <p:sp>
        <p:nvSpPr>
          <p:cNvPr id="516" name="Google Shape;516;p45"/>
          <p:cNvSpPr txBox="1"/>
          <p:nvPr/>
        </p:nvSpPr>
        <p:spPr>
          <a:xfrm>
            <a:off x="2000263" y="1758850"/>
            <a:ext cx="8040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 b="1">
                <a:solidFill>
                  <a:srgbClr val="6D9EEB"/>
                </a:solidFill>
              </a:rPr>
              <a:t>SNR5</a:t>
            </a:r>
            <a:endParaRPr sz="1300" b="1">
              <a:solidFill>
                <a:srgbClr val="6D9EEB"/>
              </a:solidFill>
            </a:endParaRPr>
          </a:p>
        </p:txBody>
      </p:sp>
      <p:sp>
        <p:nvSpPr>
          <p:cNvPr id="517" name="Google Shape;517;p45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2" name="Google Shape;522;p46"/>
          <p:cNvPicPr preferRelativeResize="0"/>
          <p:nvPr/>
        </p:nvPicPr>
        <p:blipFill rotWithShape="1">
          <a:blip r:embed="rId3">
            <a:alphaModFix/>
          </a:blip>
          <a:srcRect l="-640" t="10930" r="640" b="-10930"/>
          <a:stretch/>
        </p:blipFill>
        <p:spPr>
          <a:xfrm>
            <a:off x="0" y="3417675"/>
            <a:ext cx="9144000" cy="1953850"/>
          </a:xfrm>
          <a:prstGeom prst="rect">
            <a:avLst/>
          </a:prstGeom>
          <a:noFill/>
          <a:ln>
            <a:noFill/>
          </a:ln>
        </p:spPr>
      </p:pic>
      <p:sp>
        <p:nvSpPr>
          <p:cNvPr id="523" name="Google Shape;523;p46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In each LF phi sector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24" name="Google Shape;524;p46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/>
          </a:p>
        </p:txBody>
      </p:sp>
      <p:grpSp>
        <p:nvGrpSpPr>
          <p:cNvPr id="525" name="Google Shape;525;p46"/>
          <p:cNvGrpSpPr/>
          <p:nvPr/>
        </p:nvGrpSpPr>
        <p:grpSpPr>
          <a:xfrm>
            <a:off x="1068875" y="3642850"/>
            <a:ext cx="7400725" cy="798250"/>
            <a:chOff x="1078600" y="3349650"/>
            <a:chExt cx="7400725" cy="798250"/>
          </a:xfrm>
        </p:grpSpPr>
        <p:sp>
          <p:nvSpPr>
            <p:cNvPr id="526" name="Google Shape;526;p46"/>
            <p:cNvSpPr txBox="1"/>
            <p:nvPr/>
          </p:nvSpPr>
          <p:spPr>
            <a:xfrm rot="-5400000">
              <a:off x="940000" y="3640000"/>
              <a:ext cx="646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</a:rPr>
                <a:t>LF Φ I </a:t>
              </a:r>
              <a:endParaRPr sz="1200" b="1">
                <a:solidFill>
                  <a:schemeClr val="dk2"/>
                </a:solidFill>
              </a:endParaRPr>
            </a:p>
          </p:txBody>
        </p:sp>
        <p:sp>
          <p:nvSpPr>
            <p:cNvPr id="527" name="Google Shape;527;p46"/>
            <p:cNvSpPr txBox="1"/>
            <p:nvPr/>
          </p:nvSpPr>
          <p:spPr>
            <a:xfrm rot="-5400000">
              <a:off x="2307363" y="3546600"/>
              <a:ext cx="763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</a:rPr>
                <a:t>LF Φ II </a:t>
              </a:r>
              <a:endParaRPr sz="1200" b="1">
                <a:solidFill>
                  <a:schemeClr val="dk2"/>
                </a:solidFill>
              </a:endParaRPr>
            </a:p>
          </p:txBody>
        </p:sp>
        <p:sp>
          <p:nvSpPr>
            <p:cNvPr id="528" name="Google Shape;528;p46"/>
            <p:cNvSpPr txBox="1"/>
            <p:nvPr/>
          </p:nvSpPr>
          <p:spPr>
            <a:xfrm rot="-5400000">
              <a:off x="3766838" y="3581650"/>
              <a:ext cx="763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</a:rPr>
                <a:t>LF Φ III </a:t>
              </a:r>
              <a:endParaRPr sz="1200" b="1">
                <a:solidFill>
                  <a:schemeClr val="dk2"/>
                </a:solidFill>
              </a:endParaRPr>
            </a:p>
          </p:txBody>
        </p:sp>
        <p:sp>
          <p:nvSpPr>
            <p:cNvPr id="529" name="Google Shape;529;p46"/>
            <p:cNvSpPr txBox="1"/>
            <p:nvPr/>
          </p:nvSpPr>
          <p:spPr>
            <a:xfrm rot="-5400000">
              <a:off x="5159575" y="3581650"/>
              <a:ext cx="6465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</a:rPr>
                <a:t>LF Φ I </a:t>
              </a:r>
              <a:endParaRPr sz="1200" b="1">
                <a:solidFill>
                  <a:schemeClr val="dk2"/>
                </a:solidFill>
              </a:endParaRPr>
            </a:p>
          </p:txBody>
        </p:sp>
        <p:sp>
          <p:nvSpPr>
            <p:cNvPr id="530" name="Google Shape;530;p46"/>
            <p:cNvSpPr txBox="1"/>
            <p:nvPr/>
          </p:nvSpPr>
          <p:spPr>
            <a:xfrm rot="-5400000">
              <a:off x="6583200" y="3581650"/>
              <a:ext cx="763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</a:rPr>
                <a:t>LF Φ II </a:t>
              </a:r>
              <a:endParaRPr sz="1200" b="1">
                <a:solidFill>
                  <a:schemeClr val="dk2"/>
                </a:solidFill>
              </a:endParaRPr>
            </a:p>
          </p:txBody>
        </p:sp>
        <p:sp>
          <p:nvSpPr>
            <p:cNvPr id="531" name="Google Shape;531;p46"/>
            <p:cNvSpPr txBox="1"/>
            <p:nvPr/>
          </p:nvSpPr>
          <p:spPr>
            <a:xfrm rot="-5400000">
              <a:off x="7913075" y="3546600"/>
              <a:ext cx="7632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 b="1">
                  <a:solidFill>
                    <a:schemeClr val="dk2"/>
                  </a:solidFill>
                </a:rPr>
                <a:t>LF Φ III </a:t>
              </a:r>
              <a:endParaRPr sz="1200" b="1">
                <a:solidFill>
                  <a:schemeClr val="dk2"/>
                </a:solidFill>
              </a:endParaRPr>
            </a:p>
          </p:txBody>
        </p:sp>
      </p:grpSp>
      <p:sp>
        <p:nvSpPr>
          <p:cNvPr id="532" name="Google Shape;532;p46"/>
          <p:cNvSpPr txBox="1"/>
          <p:nvPr/>
        </p:nvSpPr>
        <p:spPr>
          <a:xfrm>
            <a:off x="2839800" y="4766925"/>
            <a:ext cx="4196400" cy="431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b="1">
                <a:solidFill>
                  <a:schemeClr val="dk2"/>
                </a:solidFill>
              </a:rPr>
              <a:t>Azimuth in payload coordinate (deg)</a:t>
            </a:r>
            <a:endParaRPr sz="1600" b="1">
              <a:solidFill>
                <a:schemeClr val="dk2"/>
              </a:solidFill>
            </a:endParaRPr>
          </a:p>
        </p:txBody>
      </p:sp>
      <p:grpSp>
        <p:nvGrpSpPr>
          <p:cNvPr id="533" name="Google Shape;533;p46"/>
          <p:cNvGrpSpPr/>
          <p:nvPr/>
        </p:nvGrpSpPr>
        <p:grpSpPr>
          <a:xfrm>
            <a:off x="102014" y="1951669"/>
            <a:ext cx="9144329" cy="1691173"/>
            <a:chOff x="31950" y="1929825"/>
            <a:chExt cx="9669376" cy="1788276"/>
          </a:xfrm>
        </p:grpSpPr>
        <p:pic>
          <p:nvPicPr>
            <p:cNvPr id="534" name="Google Shape;534;p4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1950" y="1929825"/>
              <a:ext cx="1788274" cy="1788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5" name="Google Shape;535;p4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1684023" y="1929825"/>
              <a:ext cx="1788272" cy="1788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6" name="Google Shape;536;p46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201504" y="1929825"/>
              <a:ext cx="1788272" cy="178827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7" name="Google Shape;537;p4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>
              <a:off x="4781500" y="1929825"/>
              <a:ext cx="1788274" cy="17882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8" name="Google Shape;538;p4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>
              <a:off x="6338400" y="1929825"/>
              <a:ext cx="1788274" cy="1788274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539" name="Google Shape;539;p46"/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7913050" y="1929825"/>
              <a:ext cx="1788276" cy="1788276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540" name="Google Shape;540;p46"/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3602475" y="0"/>
            <a:ext cx="2031824" cy="2031826"/>
          </a:xfrm>
          <a:prstGeom prst="rect">
            <a:avLst/>
          </a:prstGeom>
          <a:noFill/>
          <a:ln>
            <a:noFill/>
          </a:ln>
        </p:spPr>
      </p:pic>
      <p:sp>
        <p:nvSpPr>
          <p:cNvPr id="541" name="Google Shape;541;p46"/>
          <p:cNvSpPr/>
          <p:nvPr/>
        </p:nvSpPr>
        <p:spPr>
          <a:xfrm rot="5400000">
            <a:off x="4502688" y="-1646537"/>
            <a:ext cx="138600" cy="7057800"/>
          </a:xfrm>
          <a:prstGeom prst="leftBrace">
            <a:avLst>
              <a:gd name="adj1" fmla="val 50000"/>
              <a:gd name="adj2" fmla="val 50000"/>
            </a:avLst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2" name="Google Shape;542;p46"/>
          <p:cNvSpPr txBox="1"/>
          <p:nvPr/>
        </p:nvSpPr>
        <p:spPr>
          <a:xfrm>
            <a:off x="5583000" y="638175"/>
            <a:ext cx="3561000" cy="87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To investigate:</a:t>
            </a:r>
            <a:endParaRPr sz="1500"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>
                <a:solidFill>
                  <a:schemeClr val="dk2"/>
                </a:solidFill>
              </a:rPr>
              <a:t>Azimuthal (ɸ) has an opposite-signed offset at  ɸ and ɸ+180 deg</a:t>
            </a:r>
            <a:endParaRPr sz="15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7" name="Google Shape;547;p47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Pointing vs SNR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48" name="Google Shape;548;p47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/>
          </a:p>
        </p:txBody>
      </p:sp>
      <p:pic>
        <p:nvPicPr>
          <p:cNvPr id="549" name="Google Shape;549;p47" title="MCFalse_LFdata_Recon_wCal_v1_SNR5_snr_az_2d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915025"/>
            <a:ext cx="5040000" cy="25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0" name="Google Shape;550;p47" title="MCFalse_LFdata_Recon_wCal_v1_SNR5_snr_el_2d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89200" y="1101350"/>
            <a:ext cx="4754800" cy="2377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5" name="Google Shape;555;p48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Galactic noise in LF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6" name="Google Shape;556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30300" y="431337"/>
            <a:ext cx="5301125" cy="441847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57" name="Google Shape;557;p48"/>
          <p:cNvGrpSpPr/>
          <p:nvPr/>
        </p:nvGrpSpPr>
        <p:grpSpPr>
          <a:xfrm>
            <a:off x="4989455" y="378077"/>
            <a:ext cx="4198339" cy="2998173"/>
            <a:chOff x="4989455" y="378077"/>
            <a:chExt cx="4198339" cy="2998173"/>
          </a:xfrm>
        </p:grpSpPr>
        <p:grpSp>
          <p:nvGrpSpPr>
            <p:cNvPr id="558" name="Google Shape;558;p48"/>
            <p:cNvGrpSpPr/>
            <p:nvPr/>
          </p:nvGrpSpPr>
          <p:grpSpPr>
            <a:xfrm>
              <a:off x="4989455" y="378077"/>
              <a:ext cx="4198339" cy="2998173"/>
              <a:chOff x="5486044" y="543538"/>
              <a:chExt cx="3444367" cy="2459737"/>
            </a:xfrm>
          </p:grpSpPr>
          <p:grpSp>
            <p:nvGrpSpPr>
              <p:cNvPr id="559" name="Google Shape;559;p48"/>
              <p:cNvGrpSpPr/>
              <p:nvPr/>
            </p:nvGrpSpPr>
            <p:grpSpPr>
              <a:xfrm>
                <a:off x="5486044" y="1649519"/>
                <a:ext cx="3444367" cy="1353756"/>
                <a:chOff x="451525" y="583175"/>
                <a:chExt cx="8574475" cy="3370066"/>
              </a:xfrm>
            </p:grpSpPr>
            <p:pic>
              <p:nvPicPr>
                <p:cNvPr id="560" name="Google Shape;560;p48"/>
                <p:cNvPicPr preferRelativeResize="0"/>
                <p:nvPr/>
              </p:nvPicPr>
              <p:blipFill>
                <a:blip r:embed="rId4">
                  <a:alphaModFix/>
                </a:blip>
                <a:stretch>
                  <a:fillRect/>
                </a:stretch>
              </p:blipFill>
              <p:spPr>
                <a:xfrm>
                  <a:off x="451525" y="583175"/>
                  <a:ext cx="6343675" cy="3370066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561" name="Google Shape;561;p48" descr="a yellow star with a black outline and a white background (Provided by Tenor)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6976050" y="1225949"/>
                  <a:ext cx="173400" cy="160875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cxnSp>
              <p:nvCxnSpPr>
                <p:cNvPr id="562" name="Google Shape;562;p48"/>
                <p:cNvCxnSpPr>
                  <a:stCxn id="561" idx="1"/>
                </p:cNvCxnSpPr>
                <p:nvPr/>
              </p:nvCxnSpPr>
              <p:spPr>
                <a:xfrm flipH="1">
                  <a:off x="3678150" y="1306386"/>
                  <a:ext cx="3297900" cy="1150200"/>
                </a:xfrm>
                <a:prstGeom prst="straightConnector1">
                  <a:avLst/>
                </a:prstGeom>
                <a:noFill/>
                <a:ln w="4650" cap="flat" cmpd="sng">
                  <a:solidFill>
                    <a:srgbClr val="595959"/>
                  </a:solidFill>
                  <a:prstDash val="dash"/>
                  <a:round/>
                  <a:headEnd type="none" w="med" len="med"/>
                  <a:tailEnd type="none" w="med" len="med"/>
                </a:ln>
              </p:spPr>
            </p:cxnSp>
            <p:sp>
              <p:nvSpPr>
                <p:cNvPr id="563" name="Google Shape;563;p48"/>
                <p:cNvSpPr txBox="1"/>
                <p:nvPr/>
              </p:nvSpPr>
              <p:spPr>
                <a:xfrm>
                  <a:off x="6893600" y="1306427"/>
                  <a:ext cx="2132400" cy="576600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44775" tIns="44775" rIns="44775" bIns="44775" anchor="t" anchorCtr="0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247">
                      <a:solidFill>
                        <a:srgbClr val="595959"/>
                      </a:solidFill>
                    </a:rPr>
                    <a:t>(θ</a:t>
                  </a:r>
                  <a:r>
                    <a:rPr lang="en" sz="1247" baseline="-25000">
                      <a:solidFill>
                        <a:srgbClr val="595959"/>
                      </a:solidFill>
                    </a:rPr>
                    <a:t>GC</a:t>
                  </a:r>
                  <a:r>
                    <a:rPr lang="en" sz="1247">
                      <a:solidFill>
                        <a:srgbClr val="595959"/>
                      </a:solidFill>
                    </a:rPr>
                    <a:t>,ɸ</a:t>
                  </a:r>
                  <a:r>
                    <a:rPr lang="en" sz="1247" baseline="-25000">
                      <a:solidFill>
                        <a:srgbClr val="595959"/>
                      </a:solidFill>
                    </a:rPr>
                    <a:t>GC</a:t>
                  </a:r>
                  <a:r>
                    <a:rPr lang="en" sz="1247">
                      <a:solidFill>
                        <a:srgbClr val="595959"/>
                      </a:solidFill>
                    </a:rPr>
                    <a:t>)</a:t>
                  </a:r>
                  <a:endParaRPr sz="1247">
                    <a:solidFill>
                      <a:srgbClr val="595959"/>
                    </a:solidFill>
                  </a:endParaRPr>
                </a:p>
              </p:txBody>
            </p:sp>
            <p:sp>
              <p:nvSpPr>
                <p:cNvPr id="564" name="Google Shape;564;p48"/>
                <p:cNvSpPr txBox="1"/>
                <p:nvPr/>
              </p:nvSpPr>
              <p:spPr>
                <a:xfrm rot="937337">
                  <a:off x="3032442" y="2718401"/>
                  <a:ext cx="3580470" cy="538559"/>
                </a:xfrm>
                <a:prstGeom prst="rect">
                  <a:avLst/>
                </a:prstGeom>
                <a:noFill/>
                <a:ln>
                  <a:noFill/>
                </a:ln>
              </p:spPr>
              <p:txBody>
                <a:bodyPr spcFirstLastPara="1" wrap="square" lIns="44775" tIns="44775" rIns="44775" bIns="44775" anchor="t" anchorCtr="0">
                  <a:sp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n" sz="1125">
                      <a:solidFill>
                        <a:srgbClr val="595959"/>
                      </a:solidFill>
                    </a:rPr>
                    <a:t>Ant boresight (θ</a:t>
                  </a:r>
                  <a:r>
                    <a:rPr lang="en" sz="1125" baseline="-25000">
                      <a:solidFill>
                        <a:srgbClr val="595959"/>
                      </a:solidFill>
                    </a:rPr>
                    <a:t>Ant</a:t>
                  </a:r>
                  <a:r>
                    <a:rPr lang="en" sz="1125">
                      <a:solidFill>
                        <a:srgbClr val="595959"/>
                      </a:solidFill>
                    </a:rPr>
                    <a:t>,ɸ</a:t>
                  </a:r>
                  <a:r>
                    <a:rPr lang="en" sz="1125" baseline="-25000">
                      <a:solidFill>
                        <a:srgbClr val="595959"/>
                      </a:solidFill>
                    </a:rPr>
                    <a:t>Ant</a:t>
                  </a:r>
                  <a:r>
                    <a:rPr lang="en" sz="1125">
                      <a:solidFill>
                        <a:srgbClr val="595959"/>
                      </a:solidFill>
                    </a:rPr>
                    <a:t>)</a:t>
                  </a:r>
                  <a:endParaRPr sz="1125">
                    <a:solidFill>
                      <a:srgbClr val="595959"/>
                    </a:solidFill>
                  </a:endParaRPr>
                </a:p>
              </p:txBody>
            </p:sp>
            <p:cxnSp>
              <p:nvCxnSpPr>
                <p:cNvPr id="565" name="Google Shape;565;p48"/>
                <p:cNvCxnSpPr/>
                <p:nvPr/>
              </p:nvCxnSpPr>
              <p:spPr>
                <a:xfrm>
                  <a:off x="3650825" y="2490675"/>
                  <a:ext cx="626700" cy="186600"/>
                </a:xfrm>
                <a:prstGeom prst="straightConnector1">
                  <a:avLst/>
                </a:prstGeom>
                <a:noFill/>
                <a:ln w="9325" cap="flat" cmpd="sng">
                  <a:solidFill>
                    <a:srgbClr val="FF0000"/>
                  </a:solidFill>
                  <a:prstDash val="dash"/>
                  <a:round/>
                  <a:headEnd type="none" w="med" len="med"/>
                  <a:tailEnd type="triangle" w="med" len="med"/>
                </a:ln>
              </p:spPr>
            </p:cxnSp>
          </p:grpSp>
          <p:sp>
            <p:nvSpPr>
              <p:cNvPr id="566" name="Google Shape;566;p48"/>
              <p:cNvSpPr/>
              <p:nvPr/>
            </p:nvSpPr>
            <p:spPr>
              <a:xfrm>
                <a:off x="6366560" y="1002648"/>
                <a:ext cx="713925" cy="327850"/>
              </a:xfrm>
              <a:custGeom>
                <a:avLst/>
                <a:gdLst/>
                <a:ahLst/>
                <a:cxnLst/>
                <a:rect l="l" t="t" r="r" b="b"/>
                <a:pathLst>
                  <a:path w="28557" h="13114" extrusionOk="0">
                    <a:moveTo>
                      <a:pt x="6639" y="116"/>
                    </a:moveTo>
                    <a:cubicBezTo>
                      <a:pt x="3390" y="-813"/>
                      <a:pt x="-1745" y="5902"/>
                      <a:pt x="644" y="8291"/>
                    </a:cubicBezTo>
                    <a:cubicBezTo>
                      <a:pt x="5494" y="13141"/>
                      <a:pt x="14115" y="13866"/>
                      <a:pt x="20810" y="12378"/>
                    </a:cubicBezTo>
                    <a:cubicBezTo>
                      <a:pt x="23714" y="11733"/>
                      <a:pt x="27718" y="10632"/>
                      <a:pt x="28440" y="7746"/>
                    </a:cubicBezTo>
                    <a:cubicBezTo>
                      <a:pt x="28912" y="5860"/>
                      <a:pt x="26841" y="3113"/>
                      <a:pt x="24897" y="3113"/>
                    </a:cubicBezTo>
                    <a:cubicBezTo>
                      <a:pt x="23622" y="3113"/>
                      <a:pt x="23350" y="6928"/>
                      <a:pt x="24625" y="6928"/>
                    </a:cubicBezTo>
                    <a:cubicBezTo>
                      <a:pt x="25806" y="6928"/>
                      <a:pt x="23916" y="4330"/>
                      <a:pt x="24625" y="3386"/>
                    </a:cubicBezTo>
                    <a:cubicBezTo>
                      <a:pt x="25173" y="2656"/>
                      <a:pt x="26437" y="3658"/>
                      <a:pt x="27350" y="3658"/>
                    </a:cubicBezTo>
                  </a:path>
                </a:pathLst>
              </a:custGeom>
              <a:noFill/>
              <a:ln w="232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triangle" w="med" len="med"/>
              </a:ln>
            </p:spPr>
          </p:sp>
          <p:cxnSp>
            <p:nvCxnSpPr>
              <p:cNvPr id="567" name="Google Shape;567;p48"/>
              <p:cNvCxnSpPr/>
              <p:nvPr/>
            </p:nvCxnSpPr>
            <p:spPr>
              <a:xfrm rot="10800000" flipH="1">
                <a:off x="6753371" y="888794"/>
                <a:ext cx="10800" cy="855300"/>
              </a:xfrm>
              <a:prstGeom prst="straightConnector1">
                <a:avLst/>
              </a:prstGeom>
              <a:noFill/>
              <a:ln w="23225" cap="flat" cmpd="sng">
                <a:solidFill>
                  <a:srgbClr val="595959"/>
                </a:solidFill>
                <a:prstDash val="solid"/>
                <a:round/>
                <a:headEnd type="none" w="med" len="med"/>
                <a:tailEnd type="none" w="med" len="med"/>
              </a:ln>
            </p:spPr>
          </p:cxnSp>
          <p:sp>
            <p:nvSpPr>
              <p:cNvPr id="568" name="Google Shape;568;p48"/>
              <p:cNvSpPr txBox="1"/>
              <p:nvPr/>
            </p:nvSpPr>
            <p:spPr>
              <a:xfrm>
                <a:off x="6074278" y="543538"/>
                <a:ext cx="2064300" cy="400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11450" tIns="111450" rIns="111450" bIns="111450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707">
                    <a:solidFill>
                      <a:srgbClr val="595959"/>
                    </a:solidFill>
                  </a:rPr>
                  <a:t>Payload spinning</a:t>
                </a:r>
                <a:endParaRPr sz="1707">
                  <a:solidFill>
                    <a:srgbClr val="595959"/>
                  </a:solidFill>
                </a:endParaRPr>
              </a:p>
            </p:txBody>
          </p:sp>
        </p:grpSp>
        <p:sp>
          <p:nvSpPr>
            <p:cNvPr id="569" name="Google Shape;569;p48"/>
            <p:cNvSpPr/>
            <p:nvPr/>
          </p:nvSpPr>
          <p:spPr>
            <a:xfrm rot="2700000">
              <a:off x="8185851" y="1365727"/>
              <a:ext cx="167584" cy="1410678"/>
            </a:xfrm>
            <a:prstGeom prst="ellipse">
              <a:avLst/>
            </a:prstGeom>
            <a:solidFill>
              <a:srgbClr val="A0AEE1">
                <a:alpha val="5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70" name="Google Shape;570;p48"/>
          <p:cNvSpPr txBox="1"/>
          <p:nvPr/>
        </p:nvSpPr>
        <p:spPr>
          <a:xfrm>
            <a:off x="5456150" y="3376250"/>
            <a:ext cx="3687900" cy="1477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Noise power strongly depends on the antennas orientation relative to the GC</a:t>
            </a:r>
            <a:endParaRPr sz="1200">
              <a:solidFill>
                <a:schemeClr val="dk2"/>
              </a:solidFill>
            </a:endParaRPr>
          </a:p>
          <a:p>
            <a:pPr marL="457200" lvl="0" indent="-3048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200"/>
              <a:buChar char="●"/>
            </a:pPr>
            <a:r>
              <a:rPr lang="en" sz="1200">
                <a:solidFill>
                  <a:schemeClr val="dk2"/>
                </a:solidFill>
              </a:rPr>
              <a:t>Sun is always close (~10 deg) to the GC during the flight, so it’s hard to decouple the effects. However, during the quiet sun periods (no solar burst) galaxy is expected to be 1-2 orders of magnitude brighter. </a:t>
            </a:r>
            <a:endParaRPr sz="1200">
              <a:solidFill>
                <a:schemeClr val="dk2"/>
              </a:solidFill>
            </a:endParaRPr>
          </a:p>
        </p:txBody>
      </p:sp>
      <p:sp>
        <p:nvSpPr>
          <p:cNvPr id="571" name="Google Shape;571;p48"/>
          <p:cNvSpPr/>
          <p:nvPr/>
        </p:nvSpPr>
        <p:spPr>
          <a:xfrm>
            <a:off x="8009350" y="1833400"/>
            <a:ext cx="156300" cy="144000"/>
          </a:xfrm>
          <a:prstGeom prst="sun">
            <a:avLst>
              <a:gd name="adj" fmla="val 25000"/>
            </a:avLst>
          </a:prstGeom>
          <a:solidFill>
            <a:schemeClr val="lt2"/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22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PUEO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/>
          </a:p>
        </p:txBody>
      </p:sp>
      <p:pic>
        <p:nvPicPr>
          <p:cNvPr id="126" name="Google Shape;126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276012" y="-1795689"/>
            <a:ext cx="4541748" cy="8924477"/>
          </a:xfrm>
          <a:prstGeom prst="rect">
            <a:avLst/>
          </a:prstGeom>
          <a:noFill/>
          <a:ln>
            <a:noFill/>
          </a:ln>
        </p:spPr>
      </p:pic>
      <p:sp>
        <p:nvSpPr>
          <p:cNvPr id="127" name="Google Shape;127;p22"/>
          <p:cNvSpPr/>
          <p:nvPr/>
        </p:nvSpPr>
        <p:spPr>
          <a:xfrm>
            <a:off x="4209450" y="395675"/>
            <a:ext cx="1080600" cy="52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28" name="Google Shape;128;p2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50" y="434575"/>
            <a:ext cx="460250" cy="3397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29" name="Google Shape;129;p22" descr="File:Penguin.svg - Wikipedi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1435574" y="3673951"/>
            <a:ext cx="262334" cy="522601"/>
          </a:xfrm>
          <a:prstGeom prst="rect">
            <a:avLst/>
          </a:prstGeom>
          <a:noFill/>
          <a:ln>
            <a:noFill/>
          </a:ln>
          <a:effectLst>
            <a:reflection stA="49000" endPos="51000" dist="38100" dir="5400000" fadeDir="5400012" sy="-100000" algn="bl" rotWithShape="0"/>
          </a:effectLst>
        </p:spPr>
      </p:pic>
      <p:pic>
        <p:nvPicPr>
          <p:cNvPr id="130" name="Google Shape;130;p22" descr="File:Penguin.svg - Wikipedia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145525" y="2757769"/>
            <a:ext cx="193441" cy="339726"/>
          </a:xfrm>
          <a:prstGeom prst="rect">
            <a:avLst/>
          </a:prstGeom>
          <a:noFill/>
          <a:ln>
            <a:noFill/>
          </a:ln>
          <a:effectLst>
            <a:reflection stA="66000" endPos="88000" fadeDir="5400012" sy="-100000" algn="bl" rotWithShape="0"/>
          </a:effectLst>
        </p:spPr>
      </p:pic>
      <p:cxnSp>
        <p:nvCxnSpPr>
          <p:cNvPr id="131" name="Google Shape;131;p22"/>
          <p:cNvCxnSpPr/>
          <p:nvPr/>
        </p:nvCxnSpPr>
        <p:spPr>
          <a:xfrm>
            <a:off x="660075" y="705800"/>
            <a:ext cx="0" cy="1818900"/>
          </a:xfrm>
          <a:prstGeom prst="straightConnector1">
            <a:avLst/>
          </a:prstGeom>
          <a:noFill/>
          <a:ln w="19050" cap="flat" cmpd="sng">
            <a:solidFill>
              <a:schemeClr val="dk2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32" name="Google Shape;132;p22"/>
          <p:cNvSpPr txBox="1"/>
          <p:nvPr/>
        </p:nvSpPr>
        <p:spPr>
          <a:xfrm rot="-5400000">
            <a:off x="90650" y="1187325"/>
            <a:ext cx="8577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35 km</a:t>
            </a:r>
            <a:endParaRPr sz="13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3" name="Google Shape;133;p22"/>
          <p:cNvSpPr txBox="1"/>
          <p:nvPr/>
        </p:nvSpPr>
        <p:spPr>
          <a:xfrm>
            <a:off x="711950" y="4287300"/>
            <a:ext cx="22482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O(Mkm</a:t>
            </a:r>
            <a:r>
              <a:rPr lang="en" sz="1800" baseline="300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2</a:t>
            </a:r>
            <a:r>
              <a:rPr lang="en" sz="18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) of ice</a:t>
            </a:r>
            <a:endParaRPr sz="18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134" name="Google Shape;134;p22"/>
          <p:cNvSpPr txBox="1"/>
          <p:nvPr/>
        </p:nvSpPr>
        <p:spPr>
          <a:xfrm>
            <a:off x="2788050" y="3925775"/>
            <a:ext cx="6041700" cy="73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</a:pPr>
            <a:r>
              <a:rPr lang="en" sz="1800">
                <a:solidFill>
                  <a:schemeClr val="dk2"/>
                </a:solidFill>
              </a:rPr>
              <a:t>PUEO is a NASA balloon-borne radio detector looking for UHE neutrinos using Antarctic ice 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135" name="Google Shape;135;p22"/>
          <p:cNvPicPr preferRelativeResize="0"/>
          <p:nvPr/>
        </p:nvPicPr>
        <p:blipFill rotWithShape="1">
          <a:blip r:embed="rId6">
            <a:alphaModFix/>
          </a:blip>
          <a:srcRect l="530" r="-530"/>
          <a:stretch/>
        </p:blipFill>
        <p:spPr>
          <a:xfrm>
            <a:off x="1178475" y="-105875"/>
            <a:ext cx="7651277" cy="4064738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136" name="Google Shape;136;p22"/>
          <p:cNvCxnSpPr/>
          <p:nvPr/>
        </p:nvCxnSpPr>
        <p:spPr>
          <a:xfrm rot="10800000" flipH="1">
            <a:off x="1045163" y="26300"/>
            <a:ext cx="3362700" cy="7086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37" name="Google Shape;137;p22"/>
          <p:cNvCxnSpPr/>
          <p:nvPr/>
        </p:nvCxnSpPr>
        <p:spPr>
          <a:xfrm>
            <a:off x="1070663" y="705800"/>
            <a:ext cx="3330000" cy="2783400"/>
          </a:xfrm>
          <a:prstGeom prst="straightConnector1">
            <a:avLst/>
          </a:prstGeom>
          <a:noFill/>
          <a:ln w="28575" cap="flat" cmpd="sng">
            <a:solidFill>
              <a:srgbClr val="0000FF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38" name="Google Shape;138;p22"/>
          <p:cNvSpPr/>
          <p:nvPr/>
        </p:nvSpPr>
        <p:spPr>
          <a:xfrm>
            <a:off x="4400625" y="0"/>
            <a:ext cx="1080600" cy="3511200"/>
          </a:xfrm>
          <a:prstGeom prst="rect">
            <a:avLst/>
          </a:prstGeom>
          <a:noFill/>
          <a:ln w="19050" cap="flat" cmpd="sng">
            <a:solidFill>
              <a:srgbClr val="0000FF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39" name="Google Shape;139;p22" descr="Diagram&#10;&#10;Description automatically generated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69900" y="471825"/>
            <a:ext cx="3297275" cy="290935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297253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6" name="Google Shape;576;p4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69600" y="977400"/>
            <a:ext cx="4431500" cy="2215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77" name="Google Shape;577;p4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890825"/>
            <a:ext cx="4506600" cy="2253300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49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Galactic noise in simulation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49"/>
          <p:cNvSpPr txBox="1"/>
          <p:nvPr/>
        </p:nvSpPr>
        <p:spPr>
          <a:xfrm>
            <a:off x="4405600" y="1684100"/>
            <a:ext cx="40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x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80" name="Google Shape;580;p49" title="Screenshot from 2025-11-11 12-17-44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179925" y="2994513"/>
            <a:ext cx="2514600" cy="685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1" name="Google Shape;581;p49" descr="P_{sky\,model}(t, \nu)=k_BT_A(t, \nu)\Delta B&#10;%d52fde5c-e58d-4985-824e-b4b59b4724bb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179913" y="3802100"/>
            <a:ext cx="3124200" cy="247650"/>
          </a:xfrm>
          <a:prstGeom prst="rect">
            <a:avLst/>
          </a:prstGeom>
          <a:noFill/>
          <a:ln>
            <a:noFill/>
          </a:ln>
        </p:spPr>
      </p:pic>
      <p:sp>
        <p:nvSpPr>
          <p:cNvPr id="582" name="Google Shape;582;p49"/>
          <p:cNvSpPr txBox="1"/>
          <p:nvPr/>
        </p:nvSpPr>
        <p:spPr>
          <a:xfrm>
            <a:off x="169600" y="3695075"/>
            <a:ext cx="28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“Power at antennas’ feed”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3" name="Google Shape;583;p49"/>
          <p:cNvSpPr txBox="1"/>
          <p:nvPr/>
        </p:nvSpPr>
        <p:spPr>
          <a:xfrm>
            <a:off x="6346525" y="595550"/>
            <a:ext cx="260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Haslam sky model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4" name="Google Shape;584;p49"/>
          <p:cNvSpPr txBox="1"/>
          <p:nvPr/>
        </p:nvSpPr>
        <p:spPr>
          <a:xfrm>
            <a:off x="2375425" y="535513"/>
            <a:ext cx="26091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Antenna model</a:t>
            </a:r>
            <a:endParaRPr sz="1800">
              <a:solidFill>
                <a:schemeClr val="dk2"/>
              </a:solidFill>
            </a:endParaRPr>
          </a:p>
        </p:txBody>
      </p:sp>
      <p:sp>
        <p:nvSpPr>
          <p:cNvPr id="585" name="Google Shape;585;p49"/>
          <p:cNvSpPr txBox="1"/>
          <p:nvPr/>
        </p:nvSpPr>
        <p:spPr>
          <a:xfrm>
            <a:off x="227325" y="3106575"/>
            <a:ext cx="28614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Antenna Temperature</a:t>
            </a:r>
            <a:endParaRPr sz="1800">
              <a:solidFill>
                <a:schemeClr val="dk2"/>
              </a:solidFill>
            </a:endParaRPr>
          </a:p>
        </p:txBody>
      </p:sp>
      <p:pic>
        <p:nvPicPr>
          <p:cNvPr id="586" name="Google Shape;586;p49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434575" y="4049750"/>
            <a:ext cx="5655403" cy="604600"/>
          </a:xfrm>
          <a:prstGeom prst="rect">
            <a:avLst/>
          </a:prstGeom>
          <a:noFill/>
          <a:ln>
            <a:noFill/>
          </a:ln>
        </p:spPr>
      </p:pic>
      <p:sp>
        <p:nvSpPr>
          <p:cNvPr id="587" name="Google Shape;587;p49"/>
          <p:cNvSpPr txBox="1"/>
          <p:nvPr/>
        </p:nvSpPr>
        <p:spPr>
          <a:xfrm>
            <a:off x="95925" y="495588"/>
            <a:ext cx="1314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2"/>
                </a:solidFill>
              </a:rPr>
              <a:t>100 MHz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2" name="Google Shape;592;p50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593" name="Google Shape;593;p50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31</a:t>
            </a:fld>
            <a:endParaRPr/>
          </a:p>
        </p:txBody>
      </p:sp>
      <p:pic>
        <p:nvPicPr>
          <p:cNvPr id="594" name="Google Shape;594;p5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806375" y="0"/>
            <a:ext cx="302944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51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00" name="Google Shape;600;p51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32</a:t>
            </a:fld>
            <a:endParaRPr/>
          </a:p>
        </p:txBody>
      </p:sp>
      <p:pic>
        <p:nvPicPr>
          <p:cNvPr id="601" name="Google Shape;601;p51"/>
          <p:cNvPicPr preferRelativeResize="0"/>
          <p:nvPr/>
        </p:nvPicPr>
        <p:blipFill rotWithShape="1">
          <a:blip r:embed="rId3">
            <a:alphaModFix/>
          </a:blip>
          <a:srcRect l="30" r="40"/>
          <a:stretch/>
        </p:blipFill>
        <p:spPr>
          <a:xfrm>
            <a:off x="3806375" y="0"/>
            <a:ext cx="3029446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6" name="Google Shape;606;p52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07" name="Google Shape;607;p52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33</a:t>
            </a:fld>
            <a:endParaRPr/>
          </a:p>
        </p:txBody>
      </p:sp>
      <p:pic>
        <p:nvPicPr>
          <p:cNvPr id="608" name="Google Shape;608;p52"/>
          <p:cNvPicPr preferRelativeResize="0"/>
          <p:nvPr/>
        </p:nvPicPr>
        <p:blipFill rotWithShape="1">
          <a:blip r:embed="rId3">
            <a:alphaModFix/>
          </a:blip>
          <a:srcRect t="110" b="120"/>
          <a:stretch/>
        </p:blipFill>
        <p:spPr>
          <a:xfrm>
            <a:off x="3806375" y="0"/>
            <a:ext cx="302944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3" name="Google Shape;613;p53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14" name="Google Shape;614;p53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34</a:t>
            </a:fld>
            <a:endParaRPr/>
          </a:p>
        </p:txBody>
      </p:sp>
      <p:pic>
        <p:nvPicPr>
          <p:cNvPr id="615" name="Google Shape;615;p53"/>
          <p:cNvPicPr preferRelativeResize="0"/>
          <p:nvPr/>
        </p:nvPicPr>
        <p:blipFill rotWithShape="1">
          <a:blip r:embed="rId3">
            <a:alphaModFix/>
          </a:blip>
          <a:srcRect l="20" r="20"/>
          <a:stretch/>
        </p:blipFill>
        <p:spPr>
          <a:xfrm>
            <a:off x="3806375" y="0"/>
            <a:ext cx="3029447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0" name="Google Shape;620;p54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21" name="Google Shape;621;p54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35</a:t>
            </a:fld>
            <a:endParaRPr/>
          </a:p>
        </p:txBody>
      </p:sp>
      <p:pic>
        <p:nvPicPr>
          <p:cNvPr id="622" name="Google Shape;622;p54"/>
          <p:cNvPicPr preferRelativeResize="0"/>
          <p:nvPr/>
        </p:nvPicPr>
        <p:blipFill rotWithShape="1">
          <a:blip r:embed="rId3">
            <a:alphaModFix/>
          </a:blip>
          <a:srcRect l="249" r="259"/>
          <a:stretch/>
        </p:blipFill>
        <p:spPr>
          <a:xfrm>
            <a:off x="3806375" y="0"/>
            <a:ext cx="3029447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7" name="Google Shape;627;p55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28" name="Google Shape;628;p55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36</a:t>
            </a:fld>
            <a:endParaRPr/>
          </a:p>
        </p:txBody>
      </p:sp>
      <p:pic>
        <p:nvPicPr>
          <p:cNvPr id="629" name="Google Shape;629;p55"/>
          <p:cNvPicPr preferRelativeResize="0"/>
          <p:nvPr/>
        </p:nvPicPr>
        <p:blipFill rotWithShape="1">
          <a:blip r:embed="rId3">
            <a:alphaModFix/>
          </a:blip>
          <a:srcRect r="10"/>
          <a:stretch/>
        </p:blipFill>
        <p:spPr>
          <a:xfrm>
            <a:off x="3806375" y="0"/>
            <a:ext cx="3029448" cy="51435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" name="Google Shape;634;p56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35" name="Google Shape;635;p56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37</a:t>
            </a:fld>
            <a:endParaRPr/>
          </a:p>
        </p:txBody>
      </p:sp>
      <p:pic>
        <p:nvPicPr>
          <p:cNvPr id="636" name="Google Shape;636;p56"/>
          <p:cNvPicPr preferRelativeResize="0"/>
          <p:nvPr/>
        </p:nvPicPr>
        <p:blipFill rotWithShape="1">
          <a:blip r:embed="rId3">
            <a:alphaModFix/>
          </a:blip>
          <a:srcRect l="70" r="70"/>
          <a:stretch/>
        </p:blipFill>
        <p:spPr>
          <a:xfrm>
            <a:off x="3806375" y="0"/>
            <a:ext cx="302944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1" name="Google Shape;641;p57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42" name="Google Shape;642;p57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38</a:t>
            </a:fld>
            <a:endParaRPr/>
          </a:p>
        </p:txBody>
      </p:sp>
      <p:pic>
        <p:nvPicPr>
          <p:cNvPr id="643" name="Google Shape;643;p57"/>
          <p:cNvPicPr preferRelativeResize="0"/>
          <p:nvPr/>
        </p:nvPicPr>
        <p:blipFill rotWithShape="1">
          <a:blip r:embed="rId3">
            <a:alphaModFix/>
          </a:blip>
          <a:srcRect l="219" r="219"/>
          <a:stretch/>
        </p:blipFill>
        <p:spPr>
          <a:xfrm>
            <a:off x="3806375" y="0"/>
            <a:ext cx="3029447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58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49" name="Google Shape;649;p58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39</a:t>
            </a:fld>
            <a:endParaRPr/>
          </a:p>
        </p:txBody>
      </p:sp>
      <p:pic>
        <p:nvPicPr>
          <p:cNvPr id="650" name="Google Shape;650;p58"/>
          <p:cNvPicPr preferRelativeResize="0"/>
          <p:nvPr/>
        </p:nvPicPr>
        <p:blipFill rotWithShape="1">
          <a:blip r:embed="rId3">
            <a:alphaModFix/>
          </a:blip>
          <a:srcRect l="239" r="229"/>
          <a:stretch/>
        </p:blipFill>
        <p:spPr>
          <a:xfrm>
            <a:off x="3806375" y="0"/>
            <a:ext cx="3029446" cy="51434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PUEO’s science channel - Askaryan 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8" name="Google Shape;168;p24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/>
          </a:p>
        </p:txBody>
      </p:sp>
      <p:pic>
        <p:nvPicPr>
          <p:cNvPr id="169" name="Google Shape;16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276012" y="-1795689"/>
            <a:ext cx="4541748" cy="8924477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4"/>
          <p:cNvSpPr/>
          <p:nvPr/>
        </p:nvSpPr>
        <p:spPr>
          <a:xfrm>
            <a:off x="4209450" y="395675"/>
            <a:ext cx="1080600" cy="52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71" name="Google Shape;171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812950" y="434575"/>
            <a:ext cx="460250" cy="33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72" name="Google Shape;172;p24"/>
          <p:cNvSpPr/>
          <p:nvPr/>
        </p:nvSpPr>
        <p:spPr>
          <a:xfrm>
            <a:off x="5515925" y="2920625"/>
            <a:ext cx="2915700" cy="6882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73" name="Google Shape;173;p24"/>
          <p:cNvGrpSpPr/>
          <p:nvPr/>
        </p:nvGrpSpPr>
        <p:grpSpPr>
          <a:xfrm>
            <a:off x="1039140" y="-1316156"/>
            <a:ext cx="8888400" cy="12763500"/>
            <a:chOff x="-2537485" y="-1377681"/>
            <a:chExt cx="8888400" cy="12763500"/>
          </a:xfrm>
        </p:grpSpPr>
        <p:pic>
          <p:nvPicPr>
            <p:cNvPr id="174" name="Google Shape;174;p24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 rot="4289711">
              <a:off x="3916928" y="3476118"/>
              <a:ext cx="117549" cy="61920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75" name="Google Shape;175;p24"/>
            <p:cNvSpPr/>
            <p:nvPr/>
          </p:nvSpPr>
          <p:spPr>
            <a:xfrm rot="4114897">
              <a:off x="-3980729" y="2539276"/>
              <a:ext cx="11774889" cy="4929586"/>
            </a:xfrm>
            <a:prstGeom prst="triangle">
              <a:avLst>
                <a:gd name="adj" fmla="val 46538"/>
              </a:avLst>
            </a:prstGeom>
            <a:solidFill>
              <a:srgbClr val="4070FF">
                <a:alpha val="1000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cxnSp>
        <p:nvCxnSpPr>
          <p:cNvPr id="176" name="Google Shape;176;p24"/>
          <p:cNvCxnSpPr>
            <a:stCxn id="174" idx="0"/>
          </p:cNvCxnSpPr>
          <p:nvPr/>
        </p:nvCxnSpPr>
        <p:spPr>
          <a:xfrm rot="10800000" flipH="1">
            <a:off x="7845921" y="3437582"/>
            <a:ext cx="1057200" cy="3114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77" name="Google Shape;177;p24"/>
          <p:cNvSpPr/>
          <p:nvPr/>
        </p:nvSpPr>
        <p:spPr>
          <a:xfrm flipH="1">
            <a:off x="7755850" y="3704400"/>
            <a:ext cx="96900" cy="123300"/>
          </a:xfrm>
          <a:prstGeom prst="mathMultiply">
            <a:avLst>
              <a:gd name="adj1" fmla="val 23520"/>
            </a:avLst>
          </a:prstGeom>
          <a:solidFill>
            <a:srgbClr val="0000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24"/>
          <p:cNvSpPr/>
          <p:nvPr/>
        </p:nvSpPr>
        <p:spPr>
          <a:xfrm rot="-1259650">
            <a:off x="7221309" y="3509772"/>
            <a:ext cx="142350" cy="850954"/>
          </a:xfrm>
          <a:prstGeom prst="ellipse">
            <a:avLst/>
          </a:prstGeom>
          <a:solidFill>
            <a:srgbClr val="4070FF">
              <a:alpha val="10000"/>
            </a:srgbClr>
          </a:solidFill>
          <a:ln w="9525" cap="flat" cmpd="sng">
            <a:solidFill>
              <a:srgbClr val="668DB7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79" name="Google Shape;179;p24"/>
          <p:cNvCxnSpPr/>
          <p:nvPr/>
        </p:nvCxnSpPr>
        <p:spPr>
          <a:xfrm rot="10800000">
            <a:off x="7152384" y="3505649"/>
            <a:ext cx="123000" cy="402000"/>
          </a:xfrm>
          <a:prstGeom prst="straightConnector1">
            <a:avLst/>
          </a:prstGeom>
          <a:noFill/>
          <a:ln w="19050" cap="flat" cmpd="sng">
            <a:solidFill>
              <a:srgbClr val="1C4587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80" name="Google Shape;180;p24"/>
          <p:cNvSpPr txBox="1"/>
          <p:nvPr/>
        </p:nvSpPr>
        <p:spPr>
          <a:xfrm>
            <a:off x="6396275" y="3514200"/>
            <a:ext cx="1008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θ=56°</a:t>
            </a:r>
            <a:endParaRPr sz="13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181" name="Google Shape;181;p24" descr="File:Penguin.svg - Wikipedia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45525" y="2757769"/>
            <a:ext cx="193441" cy="339726"/>
          </a:xfrm>
          <a:prstGeom prst="rect">
            <a:avLst/>
          </a:prstGeom>
          <a:noFill/>
          <a:ln>
            <a:noFill/>
          </a:ln>
          <a:effectLst>
            <a:reflection stA="66000" endPos="88000" fadeDir="5400012" sy="-100000" algn="bl" rotWithShape="0"/>
          </a:effectLst>
        </p:spPr>
      </p:pic>
      <p:pic>
        <p:nvPicPr>
          <p:cNvPr id="182" name="Google Shape;182;p24" descr="File:Penguin.svg - Wikipedia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435574" y="3673951"/>
            <a:ext cx="262334" cy="522601"/>
          </a:xfrm>
          <a:prstGeom prst="rect">
            <a:avLst/>
          </a:prstGeom>
          <a:noFill/>
          <a:ln>
            <a:noFill/>
          </a:ln>
          <a:effectLst>
            <a:reflection stA="49000" endPos="51000" dist="38100" dir="5400000" fadeDir="5400012" sy="-100000" algn="bl" rotWithShape="0"/>
          </a:effectLst>
        </p:spPr>
      </p:pic>
      <p:pic>
        <p:nvPicPr>
          <p:cNvPr id="183" name="Google Shape;183;p24" title="impulse_waveform_bipolar_cartoon.png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476866">
            <a:off x="6109596" y="2882951"/>
            <a:ext cx="327757" cy="44427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" name="Google Shape;655;p59"/>
          <p:cNvSpPr txBox="1">
            <a:spLocks noGrp="1"/>
          </p:cNvSpPr>
          <p:nvPr>
            <p:ph type="title"/>
          </p:nvPr>
        </p:nvSpPr>
        <p:spPr>
          <a:xfrm>
            <a:off x="70875" y="70750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deploy the LF ?</a:t>
            </a:r>
            <a:endParaRPr/>
          </a:p>
        </p:txBody>
      </p:sp>
      <p:sp>
        <p:nvSpPr>
          <p:cNvPr id="656" name="Google Shape;656;p59"/>
          <p:cNvSpPr txBox="1">
            <a:spLocks noGrp="1"/>
          </p:cNvSpPr>
          <p:nvPr>
            <p:ph type="sldNum" idx="12"/>
          </p:nvPr>
        </p:nvSpPr>
        <p:spPr>
          <a:xfrm>
            <a:off x="8472458" y="4767542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40</a:t>
            </a:fld>
            <a:endParaRPr/>
          </a:p>
        </p:txBody>
      </p:sp>
      <p:pic>
        <p:nvPicPr>
          <p:cNvPr id="657" name="Google Shape;657;p59"/>
          <p:cNvPicPr preferRelativeResize="0"/>
          <p:nvPr/>
        </p:nvPicPr>
        <p:blipFill rotWithShape="1">
          <a:blip r:embed="rId3">
            <a:alphaModFix/>
          </a:blip>
          <a:srcRect l="387" r="377"/>
          <a:stretch/>
        </p:blipFill>
        <p:spPr>
          <a:xfrm>
            <a:off x="3806375" y="0"/>
            <a:ext cx="3029447" cy="5143499"/>
          </a:xfrm>
          <a:prstGeom prst="rect">
            <a:avLst/>
          </a:prstGeom>
          <a:noFill/>
          <a:ln>
            <a:noFill/>
          </a:ln>
        </p:spPr>
      </p:pic>
      <p:sp>
        <p:nvSpPr>
          <p:cNvPr id="658" name="Google Shape;658;p59"/>
          <p:cNvSpPr txBox="1"/>
          <p:nvPr/>
        </p:nvSpPr>
        <p:spPr>
          <a:xfrm>
            <a:off x="7045625" y="4386525"/>
            <a:ext cx="7053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 u="sng">
                <a:solidFill>
                  <a:schemeClr val="hlink"/>
                </a:solidFill>
                <a:hlinkClick r:id="rId4" action="ppaction://hlinksldjump"/>
              </a:rPr>
              <a:t>back</a:t>
            </a:r>
            <a:endParaRPr sz="1800">
              <a:solidFill>
                <a:schemeClr val="dk2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25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PUEO’s science channel - Extensive air shower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9" name="Google Shape;189;p25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pic>
        <p:nvPicPr>
          <p:cNvPr id="190" name="Google Shape;190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5400000">
            <a:off x="2276012" y="-1795689"/>
            <a:ext cx="4541748" cy="8924477"/>
          </a:xfrm>
          <a:prstGeom prst="rect">
            <a:avLst/>
          </a:prstGeom>
          <a:noFill/>
          <a:ln>
            <a:noFill/>
          </a:ln>
        </p:spPr>
      </p:pic>
      <p:pic>
        <p:nvPicPr>
          <p:cNvPr id="191" name="Google Shape;191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4056387">
            <a:off x="8095400" y="410975"/>
            <a:ext cx="507400" cy="151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2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12950" y="434575"/>
            <a:ext cx="460250" cy="339725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25"/>
          <p:cNvSpPr/>
          <p:nvPr/>
        </p:nvSpPr>
        <p:spPr>
          <a:xfrm>
            <a:off x="4209450" y="395675"/>
            <a:ext cx="1080600" cy="5226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94" name="Google Shape;194;p25" descr="File:Penguin.svg - Wikipedia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900825" y="2633750"/>
            <a:ext cx="87100" cy="17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95" name="Google Shape;195;p2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rot="5120061">
            <a:off x="6008350" y="-286575"/>
            <a:ext cx="371150" cy="1887100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5"/>
          <p:cNvSpPr/>
          <p:nvPr/>
        </p:nvSpPr>
        <p:spPr>
          <a:xfrm rot="5132680">
            <a:off x="2709733" y="-2604131"/>
            <a:ext cx="838032" cy="7005011"/>
          </a:xfrm>
          <a:prstGeom prst="triangle">
            <a:avLst>
              <a:gd name="adj" fmla="val 52459"/>
            </a:avLst>
          </a:prstGeom>
          <a:solidFill>
            <a:srgbClr val="FF4040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25"/>
          <p:cNvSpPr/>
          <p:nvPr/>
        </p:nvSpPr>
        <p:spPr>
          <a:xfrm rot="4124842">
            <a:off x="5568652" y="-1238810"/>
            <a:ext cx="837562" cy="6607976"/>
          </a:xfrm>
          <a:prstGeom prst="triangle">
            <a:avLst>
              <a:gd name="adj" fmla="val 52459"/>
            </a:avLst>
          </a:prstGeom>
          <a:solidFill>
            <a:srgbClr val="FF4040">
              <a:alpha val="10000"/>
            </a:srgbClr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98" name="Google Shape;198;p25"/>
          <p:cNvCxnSpPr>
            <a:endCxn id="197" idx="2"/>
          </p:cNvCxnSpPr>
          <p:nvPr/>
        </p:nvCxnSpPr>
        <p:spPr>
          <a:xfrm>
            <a:off x="1137033" y="767078"/>
            <a:ext cx="1620000" cy="2107200"/>
          </a:xfrm>
          <a:prstGeom prst="straightConnector1">
            <a:avLst/>
          </a:prstGeom>
          <a:noFill/>
          <a:ln w="19050" cap="flat" cmpd="sng">
            <a:solidFill>
              <a:srgbClr val="FF4040"/>
            </a:solidFill>
            <a:prstDash val="dash"/>
            <a:round/>
            <a:headEnd type="triangle" w="med" len="med"/>
            <a:tailEnd type="none" w="med" len="med"/>
          </a:ln>
        </p:spPr>
      </p:cxnSp>
      <p:cxnSp>
        <p:nvCxnSpPr>
          <p:cNvPr id="199" name="Google Shape;199;p25"/>
          <p:cNvCxnSpPr>
            <a:endCxn id="197" idx="2"/>
          </p:cNvCxnSpPr>
          <p:nvPr/>
        </p:nvCxnSpPr>
        <p:spPr>
          <a:xfrm flipH="1">
            <a:off x="2757033" y="1196378"/>
            <a:ext cx="5444700" cy="1677900"/>
          </a:xfrm>
          <a:prstGeom prst="straightConnector1">
            <a:avLst/>
          </a:prstGeom>
          <a:noFill/>
          <a:ln w="19050" cap="flat" cmpd="sng">
            <a:solidFill>
              <a:srgbClr val="FF4040"/>
            </a:solidFill>
            <a:prstDash val="dash"/>
            <a:round/>
            <a:headEnd type="none" w="med" len="med"/>
            <a:tailEnd type="none" w="med" len="med"/>
          </a:ln>
        </p:spPr>
      </p:cxnSp>
      <p:pic>
        <p:nvPicPr>
          <p:cNvPr id="200" name="Google Shape;200;p25" descr="penguin toy icon vector outline illustration (Provided by Getty Images)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6862525" y="2874276"/>
            <a:ext cx="220201" cy="220201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25"/>
          <p:cNvSpPr txBox="1"/>
          <p:nvPr/>
        </p:nvSpPr>
        <p:spPr>
          <a:xfrm>
            <a:off x="3987925" y="609400"/>
            <a:ext cx="1008300" cy="384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3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rPr>
              <a:t>θ=1.4°</a:t>
            </a:r>
            <a:endParaRPr sz="1300">
              <a:solidFill>
                <a:schemeClr val="dk2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pic>
        <p:nvPicPr>
          <p:cNvPr id="202" name="Google Shape;202;p25" descr="File:Penguin.svg - Wikipedia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 flipH="1">
            <a:off x="1435574" y="3673951"/>
            <a:ext cx="262334" cy="522601"/>
          </a:xfrm>
          <a:prstGeom prst="rect">
            <a:avLst/>
          </a:prstGeom>
          <a:noFill/>
          <a:ln>
            <a:noFill/>
          </a:ln>
          <a:effectLst>
            <a:reflection stA="49000" endPos="51000" dist="38100" dir="5400000" fadeDir="5400012" sy="-100000" algn="bl" rotWithShape="0"/>
          </a:effectLst>
        </p:spPr>
      </p:pic>
      <p:sp>
        <p:nvSpPr>
          <p:cNvPr id="203" name="Google Shape;203;p25"/>
          <p:cNvSpPr txBox="1"/>
          <p:nvPr/>
        </p:nvSpPr>
        <p:spPr>
          <a:xfrm>
            <a:off x="7745200" y="779225"/>
            <a:ext cx="77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06666"/>
                </a:solidFill>
                <a:latin typeface="Comic Sans MS"/>
                <a:ea typeface="Comic Sans MS"/>
                <a:cs typeface="Comic Sans MS"/>
                <a:sym typeface="Comic Sans MS"/>
              </a:rPr>
              <a:t>CR</a:t>
            </a:r>
            <a:endParaRPr sz="1800">
              <a:solidFill>
                <a:srgbClr val="E0666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  <p:sp>
        <p:nvSpPr>
          <p:cNvPr id="204" name="Google Shape;204;p25"/>
          <p:cNvSpPr txBox="1"/>
          <p:nvPr/>
        </p:nvSpPr>
        <p:spPr>
          <a:xfrm>
            <a:off x="6446525" y="475475"/>
            <a:ext cx="77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06666"/>
                </a:solidFill>
                <a:latin typeface="Comic Sans MS"/>
                <a:ea typeface="Comic Sans MS"/>
                <a:cs typeface="Comic Sans MS"/>
                <a:sym typeface="Comic Sans MS"/>
              </a:rPr>
              <a:t>CR</a:t>
            </a:r>
            <a:endParaRPr sz="1800">
              <a:solidFill>
                <a:srgbClr val="E06666"/>
              </a:solidFill>
              <a:latin typeface="Comic Sans MS"/>
              <a:ea typeface="Comic Sans MS"/>
              <a:cs typeface="Comic Sans MS"/>
              <a:sym typeface="Comic Sans MS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6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grpSp>
        <p:nvGrpSpPr>
          <p:cNvPr id="210" name="Google Shape;210;p26"/>
          <p:cNvGrpSpPr/>
          <p:nvPr/>
        </p:nvGrpSpPr>
        <p:grpSpPr>
          <a:xfrm>
            <a:off x="-1927500" y="-1127428"/>
            <a:ext cx="11190782" cy="6190730"/>
            <a:chOff x="-1972950" y="-1140478"/>
            <a:chExt cx="11190782" cy="6190730"/>
          </a:xfrm>
        </p:grpSpPr>
        <p:pic>
          <p:nvPicPr>
            <p:cNvPr id="211" name="Google Shape;211;p26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 rot="5400000">
              <a:off x="2255675" y="-1795689"/>
              <a:ext cx="4541748" cy="892447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2" name="Google Shape;212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4056387">
              <a:off x="8095400" y="410975"/>
              <a:ext cx="507400" cy="151040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3" name="Google Shape;213;p26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812950" y="434575"/>
              <a:ext cx="460250" cy="3397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26"/>
            <p:cNvSpPr/>
            <p:nvPr/>
          </p:nvSpPr>
          <p:spPr>
            <a:xfrm>
              <a:off x="4209450" y="395675"/>
              <a:ext cx="1080600" cy="5226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215" name="Google Shape;215;p26" descr="File:Penguin.svg - Wikipedia"/>
            <p:cNvPicPr preferRelativeResize="0"/>
            <p:nvPr/>
          </p:nvPicPr>
          <p:blipFill>
            <a:blip r:embed="rId6">
              <a:alphaModFix/>
            </a:blip>
            <a:stretch>
              <a:fillRect/>
            </a:stretch>
          </p:blipFill>
          <p:spPr>
            <a:xfrm>
              <a:off x="3900825" y="2633750"/>
              <a:ext cx="87100" cy="17352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6" name="Google Shape;216;p26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 rot="5120061">
              <a:off x="6008350" y="-286575"/>
              <a:ext cx="371150" cy="18871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7" name="Google Shape;217;p26"/>
            <p:cNvSpPr/>
            <p:nvPr/>
          </p:nvSpPr>
          <p:spPr>
            <a:xfrm rot="5132680">
              <a:off x="2709733" y="-2604131"/>
              <a:ext cx="838032" cy="7005011"/>
            </a:xfrm>
            <a:prstGeom prst="triangle">
              <a:avLst>
                <a:gd name="adj" fmla="val 52459"/>
              </a:avLst>
            </a:prstGeom>
            <a:solidFill>
              <a:srgbClr val="FF4040">
                <a:alpha val="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8" name="Google Shape;218;p26"/>
            <p:cNvSpPr/>
            <p:nvPr/>
          </p:nvSpPr>
          <p:spPr>
            <a:xfrm rot="4124842">
              <a:off x="5568652" y="-1238810"/>
              <a:ext cx="837562" cy="6607976"/>
            </a:xfrm>
            <a:prstGeom prst="triangle">
              <a:avLst>
                <a:gd name="adj" fmla="val 52459"/>
              </a:avLst>
            </a:prstGeom>
            <a:solidFill>
              <a:srgbClr val="FF4040">
                <a:alpha val="688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19" name="Google Shape;219;p26"/>
            <p:cNvCxnSpPr>
              <a:endCxn id="218" idx="2"/>
            </p:cNvCxnSpPr>
            <p:nvPr/>
          </p:nvCxnSpPr>
          <p:spPr>
            <a:xfrm flipH="1">
              <a:off x="2757033" y="1196378"/>
              <a:ext cx="5444700" cy="1677900"/>
            </a:xfrm>
            <a:prstGeom prst="straightConnector1">
              <a:avLst/>
            </a:prstGeom>
            <a:noFill/>
            <a:ln w="9525" cap="flat" cmpd="sng">
              <a:solidFill>
                <a:srgbClr val="FF404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pic>
          <p:nvPicPr>
            <p:cNvPr id="220" name="Google Shape;220;p26"/>
            <p:cNvPicPr preferRelativeResize="0"/>
            <p:nvPr/>
          </p:nvPicPr>
          <p:blipFill>
            <a:blip r:embed="rId7">
              <a:alphaModFix/>
            </a:blip>
            <a:stretch>
              <a:fillRect/>
            </a:stretch>
          </p:blipFill>
          <p:spPr>
            <a:xfrm rot="7081742">
              <a:off x="3360711" y="1610994"/>
              <a:ext cx="269229" cy="8486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21" name="Google Shape;221;p26"/>
            <p:cNvSpPr/>
            <p:nvPr/>
          </p:nvSpPr>
          <p:spPr>
            <a:xfrm rot="7107910">
              <a:off x="769071" y="-2621326"/>
              <a:ext cx="538160" cy="6556595"/>
            </a:xfrm>
            <a:prstGeom prst="triangle">
              <a:avLst>
                <a:gd name="adj" fmla="val 52459"/>
              </a:avLst>
            </a:prstGeom>
            <a:solidFill>
              <a:srgbClr val="93C47D">
                <a:alpha val="45570"/>
              </a:srgbClr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cxnSp>
          <p:nvCxnSpPr>
            <p:cNvPr id="222" name="Google Shape;222;p26"/>
            <p:cNvCxnSpPr/>
            <p:nvPr/>
          </p:nvCxnSpPr>
          <p:spPr>
            <a:xfrm>
              <a:off x="1137033" y="774303"/>
              <a:ext cx="1620000" cy="2107200"/>
            </a:xfrm>
            <a:prstGeom prst="straightConnector1">
              <a:avLst/>
            </a:prstGeom>
            <a:noFill/>
            <a:ln w="9525" cap="flat" cmpd="sng">
              <a:solidFill>
                <a:srgbClr val="FF4040"/>
              </a:solidFill>
              <a:prstDash val="dash"/>
              <a:round/>
              <a:headEnd type="triangle" w="med" len="med"/>
              <a:tailEnd type="none" w="med" len="med"/>
            </a:ln>
          </p:spPr>
        </p:cxnSp>
        <p:cxnSp>
          <p:nvCxnSpPr>
            <p:cNvPr id="223" name="Google Shape;223;p26"/>
            <p:cNvCxnSpPr/>
            <p:nvPr/>
          </p:nvCxnSpPr>
          <p:spPr>
            <a:xfrm>
              <a:off x="6255325" y="3545525"/>
              <a:ext cx="1212600" cy="7425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ot"/>
              <a:round/>
              <a:headEnd type="none" w="med" len="med"/>
              <a:tailEnd type="none" w="med" len="med"/>
            </a:ln>
          </p:spPr>
        </p:cxnSp>
        <p:pic>
          <p:nvPicPr>
            <p:cNvPr id="224" name="Google Shape;224;p26"/>
            <p:cNvPicPr preferRelativeResize="0"/>
            <p:nvPr/>
          </p:nvPicPr>
          <p:blipFill>
            <a:blip r:embed="rId8">
              <a:alphaModFix/>
            </a:blip>
            <a:stretch>
              <a:fillRect/>
            </a:stretch>
          </p:blipFill>
          <p:spPr>
            <a:xfrm rot="7290133">
              <a:off x="7413675" y="3968974"/>
              <a:ext cx="117549" cy="619202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25" name="Google Shape;225;p26"/>
            <p:cNvCxnSpPr>
              <a:stCxn id="224" idx="0"/>
            </p:cNvCxnSpPr>
            <p:nvPr/>
          </p:nvCxnSpPr>
          <p:spPr>
            <a:xfrm>
              <a:off x="7736421" y="4440351"/>
              <a:ext cx="918000" cy="609900"/>
            </a:xfrm>
            <a:prstGeom prst="straightConnector1">
              <a:avLst/>
            </a:prstGeom>
            <a:noFill/>
            <a:ln w="19050" cap="flat" cmpd="sng">
              <a:solidFill>
                <a:schemeClr val="accent1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26" name="Google Shape;226;p26"/>
            <p:cNvSpPr/>
            <p:nvPr/>
          </p:nvSpPr>
          <p:spPr>
            <a:xfrm flipH="1">
              <a:off x="7639525" y="4288025"/>
              <a:ext cx="96900" cy="123300"/>
            </a:xfrm>
            <a:prstGeom prst="mathMultiply">
              <a:avLst>
                <a:gd name="adj1" fmla="val 23520"/>
              </a:avLst>
            </a:prstGeom>
            <a:solidFill>
              <a:srgbClr val="0000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7" name="Google Shape;227;p26"/>
            <p:cNvSpPr/>
            <p:nvPr/>
          </p:nvSpPr>
          <p:spPr>
            <a:xfrm flipH="1">
              <a:off x="3769050" y="2135850"/>
              <a:ext cx="96900" cy="123300"/>
            </a:xfrm>
            <a:prstGeom prst="mathMultiply">
              <a:avLst>
                <a:gd name="adj1" fmla="val 23520"/>
              </a:avLst>
            </a:prstGeom>
            <a:solidFill>
              <a:srgbClr val="38761D"/>
            </a:solidFill>
            <a:ln w="9525" cap="flat" cmpd="sng">
              <a:solidFill>
                <a:srgbClr val="38761D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8" name="Google Shape;228;p26"/>
            <p:cNvSpPr txBox="1"/>
            <p:nvPr/>
          </p:nvSpPr>
          <p:spPr>
            <a:xfrm>
              <a:off x="5006550" y="2921975"/>
              <a:ext cx="367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38761D"/>
                  </a:solidFill>
                </a:rPr>
                <a:t>𝝉</a:t>
              </a:r>
              <a:endParaRPr sz="1800">
                <a:solidFill>
                  <a:srgbClr val="38761D"/>
                </a:solidFill>
              </a:endParaRPr>
            </a:p>
          </p:txBody>
        </p:sp>
        <p:sp>
          <p:nvSpPr>
            <p:cNvPr id="229" name="Google Shape;229;p26"/>
            <p:cNvSpPr txBox="1"/>
            <p:nvPr/>
          </p:nvSpPr>
          <p:spPr>
            <a:xfrm>
              <a:off x="7858850" y="4449600"/>
              <a:ext cx="529800" cy="4617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800">
                  <a:solidFill>
                    <a:srgbClr val="1155CC"/>
                  </a:solidFill>
                </a:rPr>
                <a:t>𝝂</a:t>
              </a:r>
              <a:r>
                <a:rPr lang="en" sz="1800" baseline="-25000">
                  <a:solidFill>
                    <a:srgbClr val="1155CC"/>
                  </a:solidFill>
                </a:rPr>
                <a:t>𝝉</a:t>
              </a:r>
              <a:endParaRPr sz="1800" baseline="-25000">
                <a:solidFill>
                  <a:srgbClr val="1155CC"/>
                </a:solidFill>
              </a:endParaRPr>
            </a:p>
          </p:txBody>
        </p:sp>
        <p:sp>
          <p:nvSpPr>
            <p:cNvPr id="230" name="Google Shape;230;p26"/>
            <p:cNvSpPr txBox="1"/>
            <p:nvPr/>
          </p:nvSpPr>
          <p:spPr>
            <a:xfrm>
              <a:off x="7506575" y="3918725"/>
              <a:ext cx="1457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CC interaction</a:t>
              </a:r>
              <a:endParaRPr sz="12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  <p:cxnSp>
          <p:nvCxnSpPr>
            <p:cNvPr id="231" name="Google Shape;231;p26"/>
            <p:cNvCxnSpPr/>
            <p:nvPr/>
          </p:nvCxnSpPr>
          <p:spPr>
            <a:xfrm>
              <a:off x="3593975" y="2071582"/>
              <a:ext cx="2719500" cy="1514400"/>
            </a:xfrm>
            <a:prstGeom prst="straightConnector1">
              <a:avLst/>
            </a:prstGeom>
            <a:noFill/>
            <a:ln w="19050" cap="flat" cmpd="sng">
              <a:solidFill>
                <a:srgbClr val="38761D"/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sp>
          <p:nvSpPr>
            <p:cNvPr id="232" name="Google Shape;232;p26"/>
            <p:cNvSpPr txBox="1"/>
            <p:nvPr/>
          </p:nvSpPr>
          <p:spPr>
            <a:xfrm>
              <a:off x="3644975" y="1850675"/>
              <a:ext cx="647100" cy="369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200">
                  <a:solidFill>
                    <a:schemeClr val="dk2"/>
                  </a:solidFill>
                  <a:latin typeface="Comic Sans MS"/>
                  <a:ea typeface="Comic Sans MS"/>
                  <a:cs typeface="Comic Sans MS"/>
                  <a:sym typeface="Comic Sans MS"/>
                </a:rPr>
                <a:t>decay</a:t>
              </a:r>
              <a:endParaRPr sz="1200">
                <a:solidFill>
                  <a:schemeClr val="dk2"/>
                </a:solidFill>
                <a:latin typeface="Comic Sans MS"/>
                <a:ea typeface="Comic Sans MS"/>
                <a:cs typeface="Comic Sans MS"/>
                <a:sym typeface="Comic Sans MS"/>
              </a:endParaRPr>
            </a:p>
          </p:txBody>
        </p:sp>
      </p:grpSp>
      <p:sp>
        <p:nvSpPr>
          <p:cNvPr id="233" name="Google Shape;233;p26"/>
          <p:cNvSpPr/>
          <p:nvPr/>
        </p:nvSpPr>
        <p:spPr>
          <a:xfrm>
            <a:off x="156925" y="356675"/>
            <a:ext cx="1113300" cy="4131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34" name="Google Shape;234;p26" descr="File:Penguin.svg - Wikipedia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402950" y="3259294"/>
            <a:ext cx="193441" cy="339726"/>
          </a:xfrm>
          <a:prstGeom prst="rect">
            <a:avLst/>
          </a:prstGeom>
          <a:noFill/>
          <a:ln>
            <a:noFill/>
          </a:ln>
          <a:effectLst>
            <a:reflection stA="66000" endPos="88000" fadeDir="5400012" sy="-100000" algn="bl" rotWithShape="0"/>
          </a:effectLst>
        </p:spPr>
      </p:pic>
      <p:sp>
        <p:nvSpPr>
          <p:cNvPr id="235" name="Google Shape;235;p26"/>
          <p:cNvSpPr txBox="1"/>
          <p:nvPr/>
        </p:nvSpPr>
        <p:spPr>
          <a:xfrm>
            <a:off x="7745200" y="779225"/>
            <a:ext cx="77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06666"/>
                </a:solidFill>
              </a:rPr>
              <a:t>CR</a:t>
            </a:r>
            <a:endParaRPr sz="1800">
              <a:solidFill>
                <a:srgbClr val="E06666"/>
              </a:solidFill>
            </a:endParaRPr>
          </a:p>
        </p:txBody>
      </p:sp>
      <p:sp>
        <p:nvSpPr>
          <p:cNvPr id="236" name="Google Shape;236;p26"/>
          <p:cNvSpPr txBox="1"/>
          <p:nvPr/>
        </p:nvSpPr>
        <p:spPr>
          <a:xfrm>
            <a:off x="6453350" y="543600"/>
            <a:ext cx="7767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E06666"/>
                </a:solidFill>
              </a:rPr>
              <a:t>CR</a:t>
            </a:r>
            <a:endParaRPr sz="1800">
              <a:solidFill>
                <a:srgbClr val="E06666"/>
              </a:solidFill>
            </a:endParaRPr>
          </a:p>
        </p:txBody>
      </p:sp>
      <p:pic>
        <p:nvPicPr>
          <p:cNvPr id="237" name="Google Shape;237;p26"/>
          <p:cNvPicPr preferRelativeResize="0"/>
          <p:nvPr/>
        </p:nvPicPr>
        <p:blipFill>
          <a:blip r:embed="rId9">
            <a:alphaModFix/>
          </a:blip>
          <a:stretch>
            <a:fillRect/>
          </a:stretch>
        </p:blipFill>
        <p:spPr>
          <a:xfrm>
            <a:off x="156926" y="374825"/>
            <a:ext cx="2226775" cy="1182999"/>
          </a:xfrm>
          <a:prstGeom prst="rect">
            <a:avLst/>
          </a:prstGeom>
          <a:noFill/>
          <a:ln>
            <a:noFill/>
          </a:ln>
        </p:spPr>
      </p:pic>
      <p:sp>
        <p:nvSpPr>
          <p:cNvPr id="238" name="Google Shape;238;p26"/>
          <p:cNvSpPr/>
          <p:nvPr/>
        </p:nvSpPr>
        <p:spPr>
          <a:xfrm>
            <a:off x="-18775" y="-18775"/>
            <a:ext cx="8065500" cy="393600"/>
          </a:xfrm>
          <a:prstGeom prst="rect">
            <a:avLst/>
          </a:prstGeom>
          <a:solidFill>
            <a:srgbClr val="3C78D8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9" name="Google Shape;239;p26"/>
          <p:cNvSpPr txBox="1">
            <a:spLocks noGrp="1"/>
          </p:cNvSpPr>
          <p:nvPr>
            <p:ph type="title"/>
          </p:nvPr>
        </p:nvSpPr>
        <p:spPr>
          <a:xfrm>
            <a:off x="683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895"/>
              <a:buFont typeface="Arial"/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PUEO/ANITA’s science channel - EAS</a:t>
            </a:r>
            <a:endParaRPr>
              <a:latin typeface="Arial"/>
              <a:ea typeface="Arial"/>
              <a:cs typeface="Arial"/>
              <a:sym typeface="Arial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57895"/>
              <a:buFont typeface="Arial"/>
              <a:buNone/>
            </a:pPr>
            <a:endParaRPr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4" name="Google Shape;244;p27"/>
          <p:cNvPicPr preferRelativeResize="0"/>
          <p:nvPr/>
        </p:nvPicPr>
        <p:blipFill rotWithShape="1">
          <a:blip r:embed="rId3">
            <a:alphaModFix/>
          </a:blip>
          <a:srcRect l="530" r="-530"/>
          <a:stretch/>
        </p:blipFill>
        <p:spPr>
          <a:xfrm>
            <a:off x="31939" y="168501"/>
            <a:ext cx="9588526" cy="5093899"/>
          </a:xfrm>
          <a:prstGeom prst="rect">
            <a:avLst/>
          </a:prstGeom>
          <a:noFill/>
          <a:ln>
            <a:noFill/>
          </a:ln>
        </p:spPr>
      </p:pic>
      <p:sp>
        <p:nvSpPr>
          <p:cNvPr id="245" name="Google Shape;245;p27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Payload for Ultrahigh Energy Observation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27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  <p:sp>
        <p:nvSpPr>
          <p:cNvPr id="247" name="Google Shape;247;p27"/>
          <p:cNvSpPr txBox="1"/>
          <p:nvPr/>
        </p:nvSpPr>
        <p:spPr>
          <a:xfrm>
            <a:off x="-149875" y="3881400"/>
            <a:ext cx="4758600" cy="1262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Main Instrument (MI): 96 Horn antennas operating at 300-1200 MHz</a:t>
            </a:r>
            <a:endParaRPr>
              <a:solidFill>
                <a:schemeClr val="dk2"/>
              </a:solidFill>
            </a:endParaRPr>
          </a:p>
          <a:p>
            <a:pPr marL="457200" lvl="0" indent="-317500" algn="l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</a:pPr>
            <a:r>
              <a:rPr lang="en">
                <a:solidFill>
                  <a:schemeClr val="dk2"/>
                </a:solidFill>
              </a:rPr>
              <a:t>LowFreq Instrument (LF) : 8 sinuous antennas operating at 50-500 MHz </a:t>
            </a:r>
            <a:endParaRPr>
              <a:solidFill>
                <a:schemeClr val="dk2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2"/>
              </a:solidFill>
            </a:endParaRPr>
          </a:p>
        </p:txBody>
      </p:sp>
      <p:pic>
        <p:nvPicPr>
          <p:cNvPr id="248" name="Google Shape;248;p2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205125" y="1033525"/>
            <a:ext cx="2938875" cy="3918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89263" y="439925"/>
            <a:ext cx="2513725" cy="3351624"/>
          </a:xfrm>
          <a:prstGeom prst="rect">
            <a:avLst/>
          </a:prstGeom>
          <a:noFill/>
          <a:ln>
            <a:noFill/>
          </a:ln>
        </p:spPr>
      </p:pic>
      <p:sp>
        <p:nvSpPr>
          <p:cNvPr id="250" name="Google Shape;250;p27"/>
          <p:cNvSpPr/>
          <p:nvPr/>
        </p:nvSpPr>
        <p:spPr>
          <a:xfrm>
            <a:off x="5357875" y="2571750"/>
            <a:ext cx="200400" cy="2290200"/>
          </a:xfrm>
          <a:prstGeom prst="rightBrace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rgbClr val="F1C23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980000"/>
              </a:solidFill>
              <a:highlight>
                <a:srgbClr val="980000"/>
              </a:highlight>
            </a:endParaRPr>
          </a:p>
        </p:txBody>
      </p:sp>
      <p:sp>
        <p:nvSpPr>
          <p:cNvPr id="251" name="Google Shape;251;p27"/>
          <p:cNvSpPr/>
          <p:nvPr/>
        </p:nvSpPr>
        <p:spPr>
          <a:xfrm>
            <a:off x="3612675" y="439925"/>
            <a:ext cx="357600" cy="1708800"/>
          </a:xfrm>
          <a:prstGeom prst="leftBrace">
            <a:avLst>
              <a:gd name="adj1" fmla="val 50000"/>
              <a:gd name="adj2" fmla="val 50000"/>
            </a:avLst>
          </a:prstGeom>
          <a:noFill/>
          <a:ln w="2857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</p:txBody>
      </p:sp>
      <p:sp>
        <p:nvSpPr>
          <p:cNvPr id="252" name="Google Shape;252;p27"/>
          <p:cNvSpPr txBox="1"/>
          <p:nvPr/>
        </p:nvSpPr>
        <p:spPr>
          <a:xfrm>
            <a:off x="3203000" y="1033525"/>
            <a:ext cx="58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</a:rPr>
              <a:t>MI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253" name="Google Shape;253;p27"/>
          <p:cNvSpPr txBox="1"/>
          <p:nvPr/>
        </p:nvSpPr>
        <p:spPr>
          <a:xfrm>
            <a:off x="5590700" y="3419700"/>
            <a:ext cx="582000" cy="46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rgbClr val="F1C232"/>
                </a:solidFill>
              </a:rPr>
              <a:t>LF</a:t>
            </a:r>
            <a:endParaRPr sz="1800">
              <a:solidFill>
                <a:srgbClr val="F1C232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8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Why LF?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9" name="Google Shape;259;p28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  <p:grpSp>
        <p:nvGrpSpPr>
          <p:cNvPr id="260" name="Google Shape;260;p28"/>
          <p:cNvGrpSpPr/>
          <p:nvPr/>
        </p:nvGrpSpPr>
        <p:grpSpPr>
          <a:xfrm>
            <a:off x="5234878" y="201472"/>
            <a:ext cx="3571487" cy="4740570"/>
            <a:chOff x="5834728" y="910227"/>
            <a:chExt cx="2728825" cy="3622074"/>
          </a:xfrm>
        </p:grpSpPr>
        <p:pic>
          <p:nvPicPr>
            <p:cNvPr id="261" name="Google Shape;261;p28" title="slower.gif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5834728" y="910227"/>
              <a:ext cx="2728825" cy="3622074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262" name="Google Shape;262;p28"/>
            <p:cNvGrpSpPr/>
            <p:nvPr/>
          </p:nvGrpSpPr>
          <p:grpSpPr>
            <a:xfrm>
              <a:off x="7455065" y="3159500"/>
              <a:ext cx="910997" cy="1105816"/>
              <a:chOff x="5614963" y="3847110"/>
              <a:chExt cx="1108134" cy="1807479"/>
            </a:xfrm>
          </p:grpSpPr>
          <p:sp>
            <p:nvSpPr>
              <p:cNvPr id="263" name="Google Shape;263;p28"/>
              <p:cNvSpPr/>
              <p:nvPr/>
            </p:nvSpPr>
            <p:spPr>
              <a:xfrm>
                <a:off x="5614963" y="3994388"/>
                <a:ext cx="667500" cy="1660200"/>
              </a:xfrm>
              <a:prstGeom prst="rect">
                <a:avLst/>
              </a:prstGeom>
              <a:solidFill>
                <a:srgbClr val="FFAB40">
                  <a:alpha val="43040"/>
                </a:srgbClr>
              </a:solidFill>
              <a:ln>
                <a:noFill/>
              </a:ln>
            </p:spPr>
            <p:txBody>
              <a:bodyPr spcFirstLastPara="1" wrap="square" lIns="119650" tIns="119650" rIns="119650" bIns="1196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32"/>
              </a:p>
            </p:txBody>
          </p:sp>
          <p:sp>
            <p:nvSpPr>
              <p:cNvPr id="264" name="Google Shape;264;p28"/>
              <p:cNvSpPr/>
              <p:nvPr/>
            </p:nvSpPr>
            <p:spPr>
              <a:xfrm>
                <a:off x="6050061" y="3994390"/>
                <a:ext cx="605400" cy="1660200"/>
              </a:xfrm>
              <a:prstGeom prst="rect">
                <a:avLst/>
              </a:prstGeom>
              <a:solidFill>
                <a:srgbClr val="93C47D">
                  <a:alpha val="45570"/>
                </a:srgbClr>
              </a:solidFill>
              <a:ln>
                <a:noFill/>
              </a:ln>
            </p:spPr>
            <p:txBody>
              <a:bodyPr spcFirstLastPara="1" wrap="square" lIns="119650" tIns="119650" rIns="119650" bIns="119650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 sz="1832"/>
              </a:p>
            </p:txBody>
          </p:sp>
          <p:sp>
            <p:nvSpPr>
              <p:cNvPr id="265" name="Google Shape;265;p28"/>
              <p:cNvSpPr txBox="1"/>
              <p:nvPr/>
            </p:nvSpPr>
            <p:spPr>
              <a:xfrm>
                <a:off x="5646020" y="3847110"/>
                <a:ext cx="605400" cy="57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19650" tIns="119650" rIns="119650" bIns="119650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32">
                    <a:solidFill>
                      <a:srgbClr val="B45F06"/>
                    </a:solidFill>
                  </a:rPr>
                  <a:t>LF</a:t>
                </a:r>
                <a:endParaRPr sz="1432">
                  <a:solidFill>
                    <a:srgbClr val="B45F06"/>
                  </a:solidFill>
                </a:endParaRPr>
              </a:p>
            </p:txBody>
          </p:sp>
          <p:sp>
            <p:nvSpPr>
              <p:cNvPr id="266" name="Google Shape;266;p28"/>
              <p:cNvSpPr txBox="1"/>
              <p:nvPr/>
            </p:nvSpPr>
            <p:spPr>
              <a:xfrm>
                <a:off x="6170198" y="3847110"/>
                <a:ext cx="552900" cy="5772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119650" tIns="119650" rIns="119650" bIns="119650" anchor="t" anchorCtr="0">
                <a:sp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" sz="1432">
                    <a:solidFill>
                      <a:srgbClr val="38761D"/>
                    </a:solidFill>
                  </a:rPr>
                  <a:t>MI</a:t>
                </a:r>
                <a:endParaRPr sz="1432">
                  <a:solidFill>
                    <a:srgbClr val="38761D"/>
                  </a:solidFill>
                </a:endParaRPr>
              </a:p>
            </p:txBody>
          </p:sp>
        </p:grpSp>
      </p:grpSp>
      <p:sp>
        <p:nvSpPr>
          <p:cNvPr id="267" name="Google Shape;267;p28"/>
          <p:cNvSpPr txBox="1"/>
          <p:nvPr/>
        </p:nvSpPr>
        <p:spPr>
          <a:xfrm>
            <a:off x="8003813" y="4664500"/>
            <a:ext cx="8823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" b="1">
                <a:solidFill>
                  <a:schemeClr val="dk2"/>
                </a:solidFill>
              </a:rPr>
              <a:t>A. Cummings</a:t>
            </a:r>
            <a:endParaRPr sz="800" b="1">
              <a:solidFill>
                <a:schemeClr val="dk2"/>
              </a:solidFill>
            </a:endParaRPr>
          </a:p>
        </p:txBody>
      </p:sp>
      <p:pic>
        <p:nvPicPr>
          <p:cNvPr id="268" name="Google Shape;268;p28" title="Askaryan.gif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895350" y="208475"/>
            <a:ext cx="3584800" cy="4758224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28"/>
          <p:cNvSpPr/>
          <p:nvPr/>
        </p:nvSpPr>
        <p:spPr>
          <a:xfrm>
            <a:off x="2364476" y="3272573"/>
            <a:ext cx="718200" cy="1329300"/>
          </a:xfrm>
          <a:prstGeom prst="rect">
            <a:avLst/>
          </a:prstGeom>
          <a:solidFill>
            <a:srgbClr val="FFAB40">
              <a:alpha val="43040"/>
            </a:srgbClr>
          </a:solidFill>
          <a:ln>
            <a:noFill/>
          </a:ln>
        </p:spPr>
        <p:txBody>
          <a:bodyPr spcFirstLastPara="1" wrap="square" lIns="119650" tIns="119650" rIns="119650" bIns="119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32"/>
          </a:p>
        </p:txBody>
      </p:sp>
      <p:sp>
        <p:nvSpPr>
          <p:cNvPr id="270" name="Google Shape;270;p28"/>
          <p:cNvSpPr/>
          <p:nvPr/>
        </p:nvSpPr>
        <p:spPr>
          <a:xfrm>
            <a:off x="2840125" y="3272575"/>
            <a:ext cx="1003800" cy="1329300"/>
          </a:xfrm>
          <a:prstGeom prst="rect">
            <a:avLst/>
          </a:prstGeom>
          <a:solidFill>
            <a:srgbClr val="93C47D">
              <a:alpha val="45570"/>
            </a:srgbClr>
          </a:solidFill>
          <a:ln>
            <a:noFill/>
          </a:ln>
        </p:spPr>
        <p:txBody>
          <a:bodyPr spcFirstLastPara="1" wrap="square" lIns="119650" tIns="119650" rIns="119650" bIns="119650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32"/>
          </a:p>
        </p:txBody>
      </p:sp>
      <p:sp>
        <p:nvSpPr>
          <p:cNvPr id="271" name="Google Shape;271;p28"/>
          <p:cNvSpPr/>
          <p:nvPr/>
        </p:nvSpPr>
        <p:spPr>
          <a:xfrm>
            <a:off x="5394825" y="258700"/>
            <a:ext cx="2302800" cy="422400"/>
          </a:xfrm>
          <a:prstGeom prst="roundRect">
            <a:avLst>
              <a:gd name="adj" fmla="val 16667"/>
            </a:avLst>
          </a:prstGeom>
          <a:solidFill>
            <a:srgbClr val="FFAB40">
              <a:alpha val="218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Air shower channel  is LowFreq dominant</a:t>
            </a:r>
            <a:endParaRPr/>
          </a:p>
        </p:txBody>
      </p:sp>
      <p:sp>
        <p:nvSpPr>
          <p:cNvPr id="272" name="Google Shape;272;p28"/>
          <p:cNvSpPr/>
          <p:nvPr/>
        </p:nvSpPr>
        <p:spPr>
          <a:xfrm>
            <a:off x="1977450" y="258700"/>
            <a:ext cx="2777100" cy="422400"/>
          </a:xfrm>
          <a:prstGeom prst="roundRect">
            <a:avLst>
              <a:gd name="adj" fmla="val 16667"/>
            </a:avLst>
          </a:prstGeom>
          <a:solidFill>
            <a:srgbClr val="FFAB40">
              <a:alpha val="218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Cross validation/extend spectra for Askaryan channel</a:t>
            </a:r>
            <a:endParaRPr/>
          </a:p>
        </p:txBody>
      </p:sp>
      <p:sp>
        <p:nvSpPr>
          <p:cNvPr id="273" name="Google Shape;273;p28"/>
          <p:cNvSpPr/>
          <p:nvPr/>
        </p:nvSpPr>
        <p:spPr>
          <a:xfrm>
            <a:off x="176850" y="2473225"/>
            <a:ext cx="1568700" cy="1329300"/>
          </a:xfrm>
          <a:prstGeom prst="roundRect">
            <a:avLst>
              <a:gd name="adj" fmla="val 16667"/>
            </a:avLst>
          </a:prstGeom>
          <a:solidFill>
            <a:srgbClr val="FFAB40">
              <a:alpha val="21880"/>
            </a:srgbClr>
          </a:solidFill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Independently measure 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1.Polarization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2.Polarity (+/-)</a:t>
            </a: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3.Direction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74" name="Google Shape;274;p28"/>
          <p:cNvGrpSpPr/>
          <p:nvPr/>
        </p:nvGrpSpPr>
        <p:grpSpPr>
          <a:xfrm>
            <a:off x="2364467" y="3272578"/>
            <a:ext cx="1158936" cy="462164"/>
            <a:chOff x="5646020" y="3847110"/>
            <a:chExt cx="1077078" cy="577200"/>
          </a:xfrm>
        </p:grpSpPr>
        <p:sp>
          <p:nvSpPr>
            <p:cNvPr id="275" name="Google Shape;275;p28"/>
            <p:cNvSpPr txBox="1"/>
            <p:nvPr/>
          </p:nvSpPr>
          <p:spPr>
            <a:xfrm>
              <a:off x="5646020" y="3847110"/>
              <a:ext cx="605400" cy="5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650" tIns="119650" rIns="119650" bIns="11965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32">
                  <a:solidFill>
                    <a:srgbClr val="B45F06"/>
                  </a:solidFill>
                </a:rPr>
                <a:t>LF</a:t>
              </a:r>
              <a:endParaRPr sz="1432">
                <a:solidFill>
                  <a:srgbClr val="B45F06"/>
                </a:solidFill>
              </a:endParaRPr>
            </a:p>
          </p:txBody>
        </p:sp>
        <p:sp>
          <p:nvSpPr>
            <p:cNvPr id="276" name="Google Shape;276;p28"/>
            <p:cNvSpPr txBox="1"/>
            <p:nvPr/>
          </p:nvSpPr>
          <p:spPr>
            <a:xfrm>
              <a:off x="6170198" y="3847110"/>
              <a:ext cx="552900" cy="5772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119650" tIns="119650" rIns="119650" bIns="119650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432">
                  <a:solidFill>
                    <a:srgbClr val="38761D"/>
                  </a:solidFill>
                </a:rPr>
                <a:t>MI</a:t>
              </a:r>
              <a:endParaRPr sz="1432">
                <a:solidFill>
                  <a:srgbClr val="38761D"/>
                </a:solidFill>
              </a:endParaRP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9"/>
          <p:cNvSpPr txBox="1">
            <a:spLocks noGrp="1"/>
          </p:cNvSpPr>
          <p:nvPr>
            <p:ph type="title"/>
          </p:nvPr>
        </p:nvSpPr>
        <p:spPr>
          <a:xfrm>
            <a:off x="31950" y="-47125"/>
            <a:ext cx="7117500" cy="52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Arial"/>
                <a:ea typeface="Arial"/>
                <a:cs typeface="Arial"/>
                <a:sym typeface="Arial"/>
              </a:rPr>
              <a:t>LF Sinuous Antenna</a:t>
            </a:r>
            <a:endParaRPr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2" name="Google Shape;282;p29"/>
          <p:cNvSpPr txBox="1">
            <a:spLocks noGrp="1"/>
          </p:cNvSpPr>
          <p:nvPr>
            <p:ph type="sldNum" idx="12"/>
          </p:nvPr>
        </p:nvSpPr>
        <p:spPr>
          <a:xfrm>
            <a:off x="8479325" y="4868788"/>
            <a:ext cx="5298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/>
          </a:p>
        </p:txBody>
      </p:sp>
      <p:sp>
        <p:nvSpPr>
          <p:cNvPr id="283" name="Google Shape;283;p29"/>
          <p:cNvSpPr/>
          <p:nvPr/>
        </p:nvSpPr>
        <p:spPr>
          <a:xfrm>
            <a:off x="3826200" y="505200"/>
            <a:ext cx="5241900" cy="558600"/>
          </a:xfrm>
          <a:prstGeom prst="roundRect">
            <a:avLst>
              <a:gd name="adj" fmla="val 16667"/>
            </a:avLst>
          </a:prstGeom>
          <a:solidFill>
            <a:srgbClr val="E3C8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Log-periodic  "Sinuous" antenna operates at 50-500 MHz. </a:t>
            </a:r>
            <a:endParaRPr/>
          </a:p>
        </p:txBody>
      </p:sp>
      <p:sp>
        <p:nvSpPr>
          <p:cNvPr id="284" name="Google Shape;284;p29"/>
          <p:cNvSpPr/>
          <p:nvPr/>
        </p:nvSpPr>
        <p:spPr>
          <a:xfrm>
            <a:off x="3834750" y="1898225"/>
            <a:ext cx="5224800" cy="558600"/>
          </a:xfrm>
          <a:prstGeom prst="roundRect">
            <a:avLst>
              <a:gd name="adj" fmla="val 16667"/>
            </a:avLst>
          </a:prstGeom>
          <a:solidFill>
            <a:srgbClr val="E3C8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>
                <a:solidFill>
                  <a:schemeClr val="dk2"/>
                </a:solidFill>
              </a:rPr>
              <a:t>Nickel-Copper-Silver fabric sewn on polyester </a:t>
            </a:r>
            <a:endParaRPr/>
          </a:p>
        </p:txBody>
      </p:sp>
      <p:sp>
        <p:nvSpPr>
          <p:cNvPr id="285" name="Google Shape;285;p29"/>
          <p:cNvSpPr/>
          <p:nvPr/>
        </p:nvSpPr>
        <p:spPr>
          <a:xfrm>
            <a:off x="3834750" y="1224713"/>
            <a:ext cx="5224800" cy="558600"/>
          </a:xfrm>
          <a:prstGeom prst="roundRect">
            <a:avLst>
              <a:gd name="adj" fmla="val 16667"/>
            </a:avLst>
          </a:prstGeom>
          <a:solidFill>
            <a:srgbClr val="E3C87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solidFill>
                  <a:schemeClr val="dk2"/>
                </a:solidFill>
              </a:rPr>
              <a:t>Dual polarized, independent Horizontal/Vertical polarization</a:t>
            </a:r>
            <a:endParaRPr>
              <a:solidFill>
                <a:schemeClr val="dk2"/>
              </a:solidFill>
            </a:endParaRPr>
          </a:p>
        </p:txBody>
      </p:sp>
      <p:grpSp>
        <p:nvGrpSpPr>
          <p:cNvPr id="286" name="Google Shape;286;p29"/>
          <p:cNvGrpSpPr/>
          <p:nvPr/>
        </p:nvGrpSpPr>
        <p:grpSpPr>
          <a:xfrm>
            <a:off x="1130998" y="2364625"/>
            <a:ext cx="1866472" cy="2573335"/>
            <a:chOff x="2697721" y="42724"/>
            <a:chExt cx="3344333" cy="4459080"/>
          </a:xfrm>
        </p:grpSpPr>
        <p:pic>
          <p:nvPicPr>
            <p:cNvPr id="287" name="Google Shape;287;p2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697721" y="42724"/>
              <a:ext cx="3344333" cy="445908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88" name="Google Shape;288;p29"/>
            <p:cNvSpPr txBox="1"/>
            <p:nvPr/>
          </p:nvSpPr>
          <p:spPr>
            <a:xfrm>
              <a:off x="4016303" y="1124374"/>
              <a:ext cx="1142700" cy="56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675" tIns="80675" rIns="80675" bIns="806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9" b="1">
                  <a:solidFill>
                    <a:srgbClr val="980000"/>
                  </a:solidFill>
                </a:rPr>
                <a:t>H port</a:t>
              </a:r>
              <a:endParaRPr sz="1059" b="1">
                <a:solidFill>
                  <a:srgbClr val="980000"/>
                </a:solidFill>
              </a:endParaRPr>
            </a:p>
          </p:txBody>
        </p:sp>
        <p:sp>
          <p:nvSpPr>
            <p:cNvPr id="289" name="Google Shape;289;p29"/>
            <p:cNvSpPr txBox="1"/>
            <p:nvPr/>
          </p:nvSpPr>
          <p:spPr>
            <a:xfrm>
              <a:off x="4016297" y="3133524"/>
              <a:ext cx="1245600" cy="564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675" tIns="80675" rIns="80675" bIns="806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9" b="1">
                  <a:solidFill>
                    <a:srgbClr val="980000"/>
                  </a:solidFill>
                </a:rPr>
                <a:t>H port</a:t>
              </a:r>
              <a:endParaRPr sz="1059" b="1">
                <a:solidFill>
                  <a:srgbClr val="980000"/>
                </a:solidFill>
              </a:endParaRPr>
            </a:p>
          </p:txBody>
        </p:sp>
        <p:sp>
          <p:nvSpPr>
            <p:cNvPr id="290" name="Google Shape;290;p29"/>
            <p:cNvSpPr txBox="1"/>
            <p:nvPr/>
          </p:nvSpPr>
          <p:spPr>
            <a:xfrm rot="-5400000">
              <a:off x="3036961" y="2166614"/>
              <a:ext cx="1244100" cy="58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675" tIns="80675" rIns="80675" bIns="806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9" b="1">
                  <a:solidFill>
                    <a:srgbClr val="6AA84F"/>
                  </a:solidFill>
                </a:rPr>
                <a:t>V port</a:t>
              </a:r>
              <a:endParaRPr sz="1059" b="1">
                <a:solidFill>
                  <a:srgbClr val="6AA84F"/>
                </a:solidFill>
              </a:endParaRPr>
            </a:p>
          </p:txBody>
        </p:sp>
        <p:sp>
          <p:nvSpPr>
            <p:cNvPr id="291" name="Google Shape;291;p29"/>
            <p:cNvSpPr txBox="1"/>
            <p:nvPr/>
          </p:nvSpPr>
          <p:spPr>
            <a:xfrm rot="5400000">
              <a:off x="4973973" y="2194662"/>
              <a:ext cx="1300200" cy="5838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80675" tIns="80675" rIns="80675" bIns="8067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059" b="1">
                  <a:solidFill>
                    <a:srgbClr val="6AA84F"/>
                  </a:solidFill>
                </a:rPr>
                <a:t>V port</a:t>
              </a:r>
              <a:endParaRPr sz="1059" b="1">
                <a:solidFill>
                  <a:srgbClr val="6AA84F"/>
                </a:solidFill>
              </a:endParaRPr>
            </a:p>
          </p:txBody>
        </p:sp>
      </p:grpSp>
      <p:pic>
        <p:nvPicPr>
          <p:cNvPr id="292" name="Google Shape;292;p2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363854" y="2862700"/>
            <a:ext cx="1123675" cy="14988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93" name="Google Shape;293;p29"/>
          <p:cNvGrpSpPr/>
          <p:nvPr/>
        </p:nvGrpSpPr>
        <p:grpSpPr>
          <a:xfrm>
            <a:off x="207325" y="380100"/>
            <a:ext cx="3469926" cy="1906200"/>
            <a:chOff x="207325" y="380100"/>
            <a:chExt cx="3469926" cy="1906200"/>
          </a:xfrm>
        </p:grpSpPr>
        <p:pic>
          <p:nvPicPr>
            <p:cNvPr id="294" name="Google Shape;294;p29"/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07325" y="380100"/>
              <a:ext cx="3469926" cy="1906200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295" name="Google Shape;295;p29"/>
            <p:cNvCxnSpPr>
              <a:stCxn id="294" idx="0"/>
            </p:cNvCxnSpPr>
            <p:nvPr/>
          </p:nvCxnSpPr>
          <p:spPr>
            <a:xfrm>
              <a:off x="1942288" y="380100"/>
              <a:ext cx="0" cy="1906200"/>
            </a:xfrm>
            <a:prstGeom prst="straightConnector1">
              <a:avLst/>
            </a:prstGeom>
            <a:noFill/>
            <a:ln w="9525" cap="flat" cmpd="sng">
              <a:solidFill>
                <a:schemeClr val="dk2"/>
              </a:solidFill>
              <a:prstDash val="dash"/>
              <a:round/>
              <a:headEnd type="stealth" w="med" len="med"/>
              <a:tailEnd type="triangle" w="med" len="med"/>
            </a:ln>
          </p:spPr>
        </p:cxnSp>
        <p:sp>
          <p:nvSpPr>
            <p:cNvPr id="296" name="Google Shape;296;p29"/>
            <p:cNvSpPr txBox="1"/>
            <p:nvPr/>
          </p:nvSpPr>
          <p:spPr>
            <a:xfrm rot="-5400000">
              <a:off x="1560725" y="1156188"/>
              <a:ext cx="572400" cy="3540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sp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1100">
                  <a:solidFill>
                    <a:schemeClr val="dk2"/>
                  </a:solidFill>
                </a:rPr>
                <a:t>Rp</a:t>
              </a:r>
              <a:endParaRPr sz="1100">
                <a:solidFill>
                  <a:schemeClr val="dk2"/>
                </a:solidFill>
              </a:endParaRPr>
            </a:p>
          </p:txBody>
        </p:sp>
      </p:grpSp>
      <p:pic>
        <p:nvPicPr>
          <p:cNvPr id="297" name="Google Shape;297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936100" y="2571750"/>
            <a:ext cx="1788050" cy="2384077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98" name="Google Shape;298;p29"/>
          <p:cNvCxnSpPr>
            <a:endCxn id="292" idx="1"/>
          </p:cNvCxnSpPr>
          <p:nvPr/>
        </p:nvCxnSpPr>
        <p:spPr>
          <a:xfrm rot="10800000" flipH="1">
            <a:off x="2177454" y="3612100"/>
            <a:ext cx="2186400" cy="98400"/>
          </a:xfrm>
          <a:prstGeom prst="straightConnector1">
            <a:avLst/>
          </a:prstGeom>
          <a:noFill/>
          <a:ln w="19050" cap="flat" cmpd="sng">
            <a:solidFill>
              <a:srgbClr val="980000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8AB1807-DFFA-5548-E7E4-2F072CAB609C}"/>
              </a:ext>
            </a:extLst>
          </p:cNvPr>
          <p:cNvSpPr txBox="1"/>
          <p:nvPr/>
        </p:nvSpPr>
        <p:spPr>
          <a:xfrm>
            <a:off x="2286000" y="2571750"/>
            <a:ext cx="4572000" cy="9079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br>
              <a:rPr lang="en-US" b="0"/>
            </a:br>
            <a:r>
              <a:rPr lang="en-US" sz="1100" b="0" i="0" u="none" strike="noStrike">
                <a:solidFill>
                  <a:srgbClr val="595959"/>
                </a:solidFill>
                <a:latin typeface="Arial"/>
                <a:ea typeface="Arial"/>
                <a:cs typeface="Arial"/>
              </a:rPr>
              <a:t>Rp</a:t>
            </a:r>
          </a:p>
          <a:p>
            <a:endParaRPr lang="en-US"/>
          </a:p>
          <a:p>
            <a:pPr algn="ctr"/>
            <a:endParaRPr 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On-screen Show (16:9)</PresentationFormat>
  <Slides>40</Slides>
  <Notes>40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Simple Light</vt:lpstr>
      <vt:lpstr>The Low Frequency (LF) instrument of the Payload for Ultrahigh Energy Observation (PUEO) </vt:lpstr>
      <vt:lpstr>PUEO</vt:lpstr>
      <vt:lpstr>PUEO</vt:lpstr>
      <vt:lpstr>PUEO’s science channel - Askaryan </vt:lpstr>
      <vt:lpstr>PUEO’s science channel - Extensive air shower</vt:lpstr>
      <vt:lpstr>PUEO/ANITA’s science channel - EAS </vt:lpstr>
      <vt:lpstr>Payload for Ultrahigh Energy Observation</vt:lpstr>
      <vt:lpstr>Why LF?</vt:lpstr>
      <vt:lpstr>LF Sinuous Antenna</vt:lpstr>
      <vt:lpstr>LF Antenna Design and Measurements </vt:lpstr>
      <vt:lpstr>Deployment </vt:lpstr>
      <vt:lpstr>Deployment &amp; performance of LF </vt:lpstr>
      <vt:lpstr>LF pointing resolution </vt:lpstr>
      <vt:lpstr>Galactic noise in LF </vt:lpstr>
      <vt:lpstr>Solar radio bursts in LF  </vt:lpstr>
      <vt:lpstr>Solar radio bursts in LF  </vt:lpstr>
      <vt:lpstr>Summary</vt:lpstr>
      <vt:lpstr>PowerPoint Presentation</vt:lpstr>
      <vt:lpstr>Science of LF: taus &amp; reflected-CRs </vt:lpstr>
      <vt:lpstr>LF Antenna position calibration</vt:lpstr>
      <vt:lpstr>LF Antenna Design and Measurements  </vt:lpstr>
      <vt:lpstr>From 1 to 8: LF array Layout</vt:lpstr>
      <vt:lpstr>LF gondola</vt:lpstr>
      <vt:lpstr>Antenna Wind Loading / Thermal</vt:lpstr>
      <vt:lpstr>Antenna position calibration</vt:lpstr>
      <vt:lpstr>Calibration uncertainty in MC</vt:lpstr>
      <vt:lpstr>In each LF phi sector</vt:lpstr>
      <vt:lpstr>Pointing vs SNR</vt:lpstr>
      <vt:lpstr>Galactic noise in LF </vt:lpstr>
      <vt:lpstr>Galactic noise in simulation </vt:lpstr>
      <vt:lpstr>How to deploy the LF ?</vt:lpstr>
      <vt:lpstr>How to deploy the LF ?</vt:lpstr>
      <vt:lpstr>How to deploy the LF ?</vt:lpstr>
      <vt:lpstr>How to deploy the LF ?</vt:lpstr>
      <vt:lpstr>How to deploy the LF ?</vt:lpstr>
      <vt:lpstr>How to deploy the LF ?</vt:lpstr>
      <vt:lpstr>How to deploy the LF ?</vt:lpstr>
      <vt:lpstr>How to deploy the LF ?</vt:lpstr>
      <vt:lpstr>How to deploy the LF ?</vt:lpstr>
      <vt:lpstr>How to deploy the LF 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revision>17</cp:revision>
  <dcterms:modified xsi:type="dcterms:W3CDTF">2026-08-01T14:06:25Z</dcterms:modified>
</cp:coreProperties>
</file>