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775" r:id="rId1"/>
  </p:sldMasterIdLst>
  <p:notesMasterIdLst>
    <p:notesMasterId r:id="rId32"/>
  </p:notesMasterIdLst>
  <p:sldIdLst>
    <p:sldId id="256" r:id="rId2"/>
    <p:sldId id="259" r:id="rId3"/>
    <p:sldId id="385" r:id="rId4"/>
    <p:sldId id="369" r:id="rId5"/>
    <p:sldId id="386" r:id="rId6"/>
    <p:sldId id="387" r:id="rId7"/>
    <p:sldId id="370" r:id="rId8"/>
    <p:sldId id="388" r:id="rId9"/>
    <p:sldId id="389" r:id="rId10"/>
    <p:sldId id="260" r:id="rId11"/>
    <p:sldId id="373" r:id="rId12"/>
    <p:sldId id="372" r:id="rId13"/>
    <p:sldId id="374" r:id="rId14"/>
    <p:sldId id="263" r:id="rId15"/>
    <p:sldId id="264" r:id="rId16"/>
    <p:sldId id="267" r:id="rId17"/>
    <p:sldId id="376" r:id="rId18"/>
    <p:sldId id="391" r:id="rId19"/>
    <p:sldId id="392" r:id="rId20"/>
    <p:sldId id="394" r:id="rId21"/>
    <p:sldId id="393" r:id="rId22"/>
    <p:sldId id="378" r:id="rId23"/>
    <p:sldId id="379" r:id="rId24"/>
    <p:sldId id="380" r:id="rId25"/>
    <p:sldId id="395" r:id="rId26"/>
    <p:sldId id="272" r:id="rId27"/>
    <p:sldId id="381" r:id="rId28"/>
    <p:sldId id="382" r:id="rId29"/>
    <p:sldId id="383" r:id="rId30"/>
    <p:sldId id="38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5E2"/>
    <a:srgbClr val="7584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/>
    <p:restoredTop sz="94640"/>
  </p:normalViewPr>
  <p:slideViewPr>
    <p:cSldViewPr snapToGrid="0">
      <p:cViewPr varScale="1">
        <p:scale>
          <a:sx n="97" d="100"/>
          <a:sy n="97" d="100"/>
        </p:scale>
        <p:origin x="10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14A2F-475D-AE40-925E-6BAD9B1FE710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69228-143C-4649-A7BD-CEE65D54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42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D69228-143C-4649-A7BD-CEE65D547E7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06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8BA33598-1D0C-0E4A-AED5-A39168E911D4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90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F380-CF43-5445-AC97-148F8C0AE5A6}" type="datetime1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66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DDEA-0040-794E-A913-0EAE8F434370}" type="datetime1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75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94" y="6403340"/>
            <a:ext cx="2743200" cy="365125"/>
          </a:xfrm>
        </p:spPr>
        <p:txBody>
          <a:bodyPr/>
          <a:lstStyle>
            <a:lvl1pPr algn="l">
              <a:defRPr sz="2000"/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3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0620-B0EE-C240-BE6F-61B2BCAAFB02}" type="datetime1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75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3477-5207-FC43-A54A-0DFE08C78159}" type="datetime1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96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4D2E-A356-2D4D-8548-451F019A3A3A}" type="datetime1">
              <a:rPr lang="en-US" smtClean="0"/>
              <a:t>8/4/26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884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D13420F7-3924-E948-BC44-85CD23A11CFF}" type="datetime1">
              <a:rPr lang="en-US" smtClean="0"/>
              <a:t>8/4/26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640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FED6-87C2-8148-A744-5044317845A5}" type="datetime1">
              <a:rPr lang="en-US" smtClean="0"/>
              <a:t>8/4/26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5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AB2D-29EA-0A4C-B09D-F5B05B82111F}" type="datetime1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768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CC04-262C-B440-82A6-E6051AA02E5D}" type="datetime1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34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EAA4B5A-0593-9A4F-88BA-F3134DC8F487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23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64" r:id="rId7"/>
    <p:sldLayoutId id="2147483765" r:id="rId8"/>
    <p:sldLayoutId id="2147483766" r:id="rId9"/>
    <p:sldLayoutId id="2147483767" r:id="rId10"/>
    <p:sldLayoutId id="2147483774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22.png"/><Relationship Id="rId7" Type="http://schemas.openxmlformats.org/officeDocument/2006/relationships/image" Target="../media/image20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21.emf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80.png"/><Relationship Id="rId4" Type="http://schemas.openxmlformats.org/officeDocument/2006/relationships/image" Target="../media/image1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24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80.png"/><Relationship Id="rId4" Type="http://schemas.openxmlformats.org/officeDocument/2006/relationships/image" Target="../media/image1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350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0.png"/><Relationship Id="rId5" Type="http://schemas.openxmlformats.org/officeDocument/2006/relationships/image" Target="../media/image330.png"/><Relationship Id="rId4" Type="http://schemas.openxmlformats.org/officeDocument/2006/relationships/image" Target="../media/image3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8B2F707-EF35-4955-8439-F76145F3C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05C581-3E86-4ADD-9EDD-5FA87B461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376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64357A-0571-F4B1-1A24-10AF79E9CF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t="29684" r="-1" b="-1"/>
          <a:stretch>
            <a:fillRect/>
          </a:stretch>
        </p:blipFill>
        <p:spPr>
          <a:xfrm>
            <a:off x="-3048" y="-2752"/>
            <a:ext cx="12188932" cy="6856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9209D0-C212-840F-886D-EFFDA3156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82" y="1934817"/>
            <a:ext cx="4843279" cy="20326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dirty="0">
                <a:solidFill>
                  <a:srgbClr val="FFFFFF"/>
                </a:solidFill>
              </a:rPr>
              <a:t>Velocity and Track Reconstruction using HELIX RICH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2869B0-697F-02E9-4979-777AE0D5F4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630" y="3949801"/>
            <a:ext cx="9954076" cy="2514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Duncan Fuehne, University of Chicago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International School of Cosmic Ray Astrophysics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4 August, 2026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Erice, Sicily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13" name="Picture 12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965A58B6-A744-1B03-90D3-797C647AA6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4341" y="5691116"/>
            <a:ext cx="3911780" cy="1357476"/>
          </a:xfrm>
          <a:prstGeom prst="rect">
            <a:avLst/>
          </a:prstGeom>
        </p:spPr>
      </p:pic>
      <p:pic>
        <p:nvPicPr>
          <p:cNvPr id="15" name="Picture 14" descr="A blue arrow pointing upwards&#10;&#10;AI-generated content may be incorrect.">
            <a:extLst>
              <a:ext uri="{FF2B5EF4-FFF2-40B4-BE49-F238E27FC236}">
                <a16:creationId xmlns:a16="http://schemas.microsoft.com/office/drawing/2014/main" id="{540C427C-C209-1285-D91C-59B8984A8A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809" y="12717"/>
            <a:ext cx="1946057" cy="1900446"/>
          </a:xfrm>
          <a:prstGeom prst="rect">
            <a:avLst/>
          </a:prstGeom>
        </p:spPr>
      </p:pic>
      <p:pic>
        <p:nvPicPr>
          <p:cNvPr id="1033" name="Picture 9" descr="Symbols of NASA - NASA">
            <a:extLst>
              <a:ext uri="{FF2B5EF4-FFF2-40B4-BE49-F238E27FC236}">
                <a16:creationId xmlns:a16="http://schemas.microsoft.com/office/drawing/2014/main" id="{F4160FBE-282D-AA59-EAC0-AE3B0BB14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276" y="133520"/>
            <a:ext cx="2337190" cy="187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red and white logo with a leaf in the middle&#10;&#10;AI-generated content may be incorrect.">
            <a:extLst>
              <a:ext uri="{FF2B5EF4-FFF2-40B4-BE49-F238E27FC236}">
                <a16:creationId xmlns:a16="http://schemas.microsoft.com/office/drawing/2014/main" id="{ECF99602-DE01-5EDA-B55A-DE2EE40F2D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1100" y="5806627"/>
            <a:ext cx="2025366" cy="968653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05319D-B275-0654-7D16-45B2DC17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97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D77E4-83D7-B3D9-81ED-E8127DC5C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ABE75-1A7C-BCCD-10C2-D521F81B4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HELIX Overview</a:t>
            </a:r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4D8A4A55-60D1-D7CB-503A-BC3D9E8C4B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" b="825"/>
          <a:stretch/>
        </p:blipFill>
        <p:spPr>
          <a:xfrm>
            <a:off x="8378370" y="180470"/>
            <a:ext cx="3715471" cy="3992624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5DF8B92-ADA8-9A94-63C3-27BA485F5A4B}"/>
              </a:ext>
            </a:extLst>
          </p:cNvPr>
          <p:cNvSpPr txBox="1">
            <a:spLocks/>
          </p:cNvSpPr>
          <p:nvPr/>
        </p:nvSpPr>
        <p:spPr>
          <a:xfrm>
            <a:off x="458695" y="1379017"/>
            <a:ext cx="4430806" cy="533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5463" indent="-512763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Helix flight payload:</a:t>
            </a:r>
          </a:p>
          <a:p>
            <a:pPr marL="982663" lvl="1" indent="-512763"/>
            <a:r>
              <a:rPr lang="en-US" dirty="0"/>
              <a:t>Built for a mass resolution &lt; 2.5%         for Be nuclei                    &lt; 3 GeV/n	</a:t>
            </a:r>
          </a:p>
          <a:p>
            <a:pPr marL="525463" indent="-512763"/>
            <a:r>
              <a:rPr lang="en-US" dirty="0"/>
              <a:t>3 Instruments:</a:t>
            </a:r>
          </a:p>
          <a:p>
            <a:pPr marL="982663" lvl="1" indent="-512763"/>
            <a:r>
              <a:rPr lang="en-US" dirty="0"/>
              <a:t>DCT</a:t>
            </a:r>
          </a:p>
          <a:p>
            <a:pPr marL="982663" lvl="1" indent="-512763"/>
            <a:r>
              <a:rPr lang="en-US" dirty="0"/>
              <a:t>TOF</a:t>
            </a:r>
          </a:p>
          <a:p>
            <a:pPr marL="982663" lvl="1" indent="-512763"/>
            <a:r>
              <a:rPr lang="en-US" dirty="0"/>
              <a:t>RICH</a:t>
            </a:r>
          </a:p>
          <a:p>
            <a:pPr marL="1439863" lvl="2" indent="-512763"/>
            <a:endParaRPr lang="en-US" dirty="0"/>
          </a:p>
          <a:p>
            <a:pPr marL="525463" indent="-512763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4266295-0FFC-1B56-184C-C358FDB4E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3219" y="2930450"/>
            <a:ext cx="3499859" cy="378534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D8092EA-2CC8-80E9-D1B3-C357BB61B25D}"/>
              </a:ext>
            </a:extLst>
          </p:cNvPr>
          <p:cNvSpPr txBox="1"/>
          <p:nvPr/>
        </p:nvSpPr>
        <p:spPr>
          <a:xfrm>
            <a:off x="5774895" y="3429000"/>
            <a:ext cx="22472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u="sng" dirty="0"/>
              <a:t>Monte Carlo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65ADE0-56E8-85F8-5545-843C55BCAE72}"/>
                  </a:ext>
                </a:extLst>
              </p:cNvPr>
              <p:cNvSpPr txBox="1"/>
              <p:nvPr/>
            </p:nvSpPr>
            <p:spPr>
              <a:xfrm>
                <a:off x="6369584" y="2176782"/>
                <a:ext cx="1463606" cy="7536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𝑍𝑒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𝛾𝛽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65ADE0-56E8-85F8-5545-843C55BCA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584" y="2176782"/>
                <a:ext cx="1463606" cy="753668"/>
              </a:xfrm>
              <a:prstGeom prst="rect">
                <a:avLst/>
              </a:prstGeom>
              <a:blipFill>
                <a:blip r:embed="rId4"/>
                <a:stretch>
                  <a:fillRect l="-1724" t="-8333" r="-2586"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BBA59B-7A5A-D510-9A78-C1064451E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1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8ADB7-C5BA-7F90-17D9-16B5D4205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61AE586-75DD-DC88-6E84-233FE9BC6057}"/>
              </a:ext>
            </a:extLst>
          </p:cNvPr>
          <p:cNvSpPr/>
          <p:nvPr/>
        </p:nvSpPr>
        <p:spPr>
          <a:xfrm>
            <a:off x="7529693" y="2046118"/>
            <a:ext cx="303497" cy="5074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AC164D-5AC1-9C08-2020-076DA873D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HELIX Overview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E6391A9-4047-7034-B26E-507ACFA7AF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2342" y="1379017"/>
                <a:ext cx="4710957" cy="48009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25463" indent="-512763"/>
                <a:r>
                  <a:rPr lang="en-US" dirty="0"/>
                  <a:t>Drift Chamber Tracker</a:t>
                </a:r>
              </a:p>
              <a:p>
                <a:pPr marL="982663" lvl="1" indent="-512763"/>
                <a:r>
                  <a:rPr lang="en-US" dirty="0"/>
                  <a:t>Twin-Coil 1 T superconducting magnetic field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pPr marL="982663" lvl="1" indent="-512763"/>
                <a:r>
                  <a:rPr lang="en-US" dirty="0"/>
                  <a:t>3 Columns of 72 sense wires to track particles’ trajectories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en-US" dirty="0"/>
              </a:p>
              <a:p>
                <a:pPr marL="982663" lvl="1" indent="-512763"/>
                <a:r>
                  <a:rPr lang="en-US" dirty="0"/>
                  <a:t>Measures CRs’ rigidity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E6391A9-4047-7034-B26E-507ACFA7AF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342" y="1379017"/>
                <a:ext cx="4710957" cy="4800917"/>
              </a:xfrm>
              <a:prstGeom prst="rect">
                <a:avLst/>
              </a:prstGeom>
              <a:blipFill>
                <a:blip r:embed="rId3"/>
                <a:stretch>
                  <a:fillRect l="-1877" t="-1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381B077-2AEA-1259-D68A-77CB86DFBB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23" b="36778"/>
          <a:stretch>
            <a:fillRect/>
          </a:stretch>
        </p:blipFill>
        <p:spPr>
          <a:xfrm>
            <a:off x="6231812" y="0"/>
            <a:ext cx="5960188" cy="211497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20E40AB-7DF2-03F5-4801-78E888BB0E5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279"/>
          <a:stretch>
            <a:fillRect/>
          </a:stretch>
        </p:blipFill>
        <p:spPr>
          <a:xfrm rot="5400000">
            <a:off x="7081090" y="1914378"/>
            <a:ext cx="3668615" cy="58243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2DA955-B924-0775-A2E6-4A4AE3A9994F}"/>
                  </a:ext>
                </a:extLst>
              </p:cNvPr>
              <p:cNvSpPr txBox="1"/>
              <p:nvPr/>
            </p:nvSpPr>
            <p:spPr>
              <a:xfrm>
                <a:off x="6369584" y="2176782"/>
                <a:ext cx="1463606" cy="7536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𝑍𝑒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𝛾𝛽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2DA955-B924-0775-A2E6-4A4AE3A999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584" y="2176782"/>
                <a:ext cx="1463606" cy="753668"/>
              </a:xfrm>
              <a:prstGeom prst="rect">
                <a:avLst/>
              </a:prstGeom>
              <a:blipFill>
                <a:blip r:embed="rId6"/>
                <a:stretch>
                  <a:fillRect l="-1724" t="-8333" r="-2586"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9762572B-E239-A3E0-92F0-54475AA55688}"/>
              </a:ext>
            </a:extLst>
          </p:cNvPr>
          <p:cNvSpPr/>
          <p:nvPr/>
        </p:nvSpPr>
        <p:spPr>
          <a:xfrm>
            <a:off x="8801100" y="3276600"/>
            <a:ext cx="179499" cy="469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AD193D1-792E-4805-98D1-BB5FFEEEF013}"/>
                  </a:ext>
                </a:extLst>
              </p:cNvPr>
              <p:cNvSpPr txBox="1"/>
              <p:nvPr/>
            </p:nvSpPr>
            <p:spPr>
              <a:xfrm>
                <a:off x="10857062" y="3022761"/>
                <a:ext cx="496738" cy="3105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  <m:acc>
                        <m:accPr>
                          <m:chr m:val="⃑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AD193D1-792E-4805-98D1-BB5FFEEEF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7062" y="3022761"/>
                <a:ext cx="496738" cy="310598"/>
              </a:xfrm>
              <a:prstGeom prst="rect">
                <a:avLst/>
              </a:prstGeom>
              <a:blipFill>
                <a:blip r:embed="rId7"/>
                <a:stretch>
                  <a:fillRect l="-12195" r="-7317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691954-6C7B-E6A4-EDFD-9A899BF4CDE7}"/>
                  </a:ext>
                </a:extLst>
              </p:cNvPr>
              <p:cNvSpPr txBox="1"/>
              <p:nvPr/>
            </p:nvSpPr>
            <p:spPr>
              <a:xfrm>
                <a:off x="7830577" y="2995317"/>
                <a:ext cx="474297" cy="3105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acc>
                        <m:accPr>
                          <m:chr m:val="⃑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691954-6C7B-E6A4-EDFD-9A899BF4C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0577" y="2995317"/>
                <a:ext cx="474297" cy="310598"/>
              </a:xfrm>
              <a:prstGeom prst="rect">
                <a:avLst/>
              </a:prstGeom>
              <a:blipFill>
                <a:blip r:embed="rId8"/>
                <a:stretch>
                  <a:fillRect l="-5263" r="-10526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330CEFAC-6181-71EE-F5BC-D954A364C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CB8A0-D935-F2E1-73A7-8D2877ECED50}"/>
              </a:ext>
            </a:extLst>
          </p:cNvPr>
          <p:cNvSpPr txBox="1"/>
          <p:nvPr/>
        </p:nvSpPr>
        <p:spPr>
          <a:xfrm>
            <a:off x="9330652" y="2653429"/>
            <a:ext cx="28613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Be Candidate</a:t>
            </a:r>
          </a:p>
        </p:txBody>
      </p:sp>
    </p:spTree>
    <p:extLst>
      <p:ext uri="{BB962C8B-B14F-4D97-AF65-F5344CB8AC3E}">
        <p14:creationId xmlns:p14="http://schemas.microsoft.com/office/powerpoint/2010/main" val="2222940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8DD9A-B224-2FE4-945B-78E1E6636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0C137D0-B9C6-157F-4464-73A4879DC6CD}"/>
              </a:ext>
            </a:extLst>
          </p:cNvPr>
          <p:cNvSpPr/>
          <p:nvPr/>
        </p:nvSpPr>
        <p:spPr>
          <a:xfrm>
            <a:off x="7090189" y="2176782"/>
            <a:ext cx="293050" cy="3623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2E4FA7-C481-EF13-3299-AD77BC48F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Helix Overview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8BE72D3-FD10-E7F0-C7DB-54024D1B1D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2342" y="1379017"/>
                <a:ext cx="4710957" cy="48009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25463" indent="-512763"/>
                <a:r>
                  <a:rPr lang="en-US" dirty="0"/>
                  <a:t>3 Time-Of-Flight (TOF) scintillator paddles</a:t>
                </a:r>
              </a:p>
              <a:p>
                <a:pPr marL="982663" lvl="1" indent="-512763"/>
                <a:r>
                  <a:rPr lang="en-US" dirty="0"/>
                  <a:t>Top, bottom, bore</a:t>
                </a:r>
              </a:p>
              <a:p>
                <a:pPr marL="982663" lvl="1" indent="-512763"/>
                <a:r>
                  <a:rPr lang="en-US" dirty="0"/>
                  <a:t>&lt;100 </a:t>
                </a:r>
                <a:r>
                  <a:rPr lang="en-US" dirty="0" err="1"/>
                  <a:t>ps</a:t>
                </a:r>
                <a:r>
                  <a:rPr lang="en-US" dirty="0"/>
                  <a:t> timing resolution can measure CR speed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982663" lvl="1" indent="-512763"/>
                <a:r>
                  <a:rPr lang="en-US" dirty="0"/>
                  <a:t>Elemental charge separation </a:t>
                </a:r>
              </a:p>
              <a:p>
                <a:pPr marL="525463" indent="-512763"/>
                <a:r>
                  <a:rPr lang="en-US" dirty="0"/>
                  <a:t>Hopefully you saw Minya’s poster regarding TOF reconstruction!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88BE72D3-FD10-E7F0-C7DB-54024D1B1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342" y="1379017"/>
                <a:ext cx="4710957" cy="4800917"/>
              </a:xfrm>
              <a:prstGeom prst="rect">
                <a:avLst/>
              </a:prstGeom>
              <a:blipFill>
                <a:blip r:embed="rId2"/>
                <a:stretch>
                  <a:fillRect l="-1609" t="-792" r="-2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B491FB1-14BD-DCE3-5BCD-6838AABA31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" b="825"/>
          <a:stretch/>
        </p:blipFill>
        <p:spPr>
          <a:xfrm>
            <a:off x="9409044" y="189905"/>
            <a:ext cx="2213138" cy="2378224"/>
          </a:xfrm>
          <a:prstGeom prst="rect">
            <a:avLst/>
          </a:prstGeom>
          <a:noFill/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A9526AC-7DCF-011F-E813-1C229F1A6964}"/>
              </a:ext>
            </a:extLst>
          </p:cNvPr>
          <p:cNvGrpSpPr>
            <a:grpSpLocks noChangeAspect="1"/>
          </p:cNvGrpSpPr>
          <p:nvPr/>
        </p:nvGrpSpPr>
        <p:grpSpPr>
          <a:xfrm>
            <a:off x="8318598" y="2711139"/>
            <a:ext cx="3873402" cy="4146861"/>
            <a:chOff x="8622469" y="549064"/>
            <a:chExt cx="3123879" cy="3685370"/>
          </a:xfrm>
        </p:grpSpPr>
        <p:pic>
          <p:nvPicPr>
            <p:cNvPr id="7" name="Picture 6" descr="A screen shot of a graph&#10;&#10;AI-generated content may be incorrect.">
              <a:extLst>
                <a:ext uri="{FF2B5EF4-FFF2-40B4-BE49-F238E27FC236}">
                  <a16:creationId xmlns:a16="http://schemas.microsoft.com/office/drawing/2014/main" id="{8362079E-CEA6-F024-984F-50EF27B11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2469" y="549064"/>
              <a:ext cx="3123879" cy="36853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35A509C-5CE6-93E5-6A88-69EB1089F6FF}"/>
                </a:ext>
              </a:extLst>
            </p:cNvPr>
            <p:cNvSpPr txBox="1"/>
            <p:nvPr/>
          </p:nvSpPr>
          <p:spPr>
            <a:xfrm>
              <a:off x="8862884" y="780156"/>
              <a:ext cx="2643048" cy="3282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u="sng" dirty="0">
                  <a:solidFill>
                    <a:schemeClr val="bg1"/>
                  </a:solidFill>
                </a:rPr>
                <a:t>Prelim. Flight TOF Data</a:t>
              </a:r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9FC66-CDB8-1F4F-FD02-205D3750C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11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59CD5A-6087-5AC5-DDDB-CC4737A527F7}"/>
              </a:ext>
            </a:extLst>
          </p:cNvPr>
          <p:cNvSpPr/>
          <p:nvPr/>
        </p:nvSpPr>
        <p:spPr>
          <a:xfrm>
            <a:off x="7101387" y="2586198"/>
            <a:ext cx="407777" cy="5074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62944C7-1FCE-79C4-1492-06066D920F43}"/>
                  </a:ext>
                </a:extLst>
              </p:cNvPr>
              <p:cNvSpPr txBox="1"/>
              <p:nvPr/>
            </p:nvSpPr>
            <p:spPr>
              <a:xfrm>
                <a:off x="6369584" y="2176782"/>
                <a:ext cx="1463606" cy="7536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𝑍𝑒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𝛾𝛽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62944C7-1FCE-79C4-1492-06066D920F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584" y="2176782"/>
                <a:ext cx="1463606" cy="753668"/>
              </a:xfrm>
              <a:prstGeom prst="rect">
                <a:avLst/>
              </a:prstGeom>
              <a:blipFill>
                <a:blip r:embed="rId5"/>
                <a:stretch>
                  <a:fillRect l="-1724" t="-8333" r="-2586"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4442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361A6-5164-DE11-DCA6-0150525E7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1848C-D412-1205-1EDE-83EEC4DB3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HELIX Overview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5E37496B-B2CC-C335-E51C-4D835A19BD6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2342" y="1379017"/>
                <a:ext cx="4710957" cy="51132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25463" indent="-512763"/>
                <a:r>
                  <a:rPr lang="en-US" dirty="0"/>
                  <a:t>Ring Imaging Cherenkov (RICH) detector</a:t>
                </a:r>
              </a:p>
              <a:p>
                <a:pPr marL="982663" lvl="1" indent="-512763"/>
                <a:r>
                  <a:rPr lang="en-US" dirty="0"/>
                  <a:t>Aerogel radiator (n~1.15)</a:t>
                </a:r>
              </a:p>
              <a:p>
                <a:pPr marL="982663" lvl="1" indent="-512763"/>
                <a:r>
                  <a:rPr lang="en-US" dirty="0"/>
                  <a:t>12,800 6x6mm Silicon Photo-Multiplier (SiPM) pixels on focal plane</a:t>
                </a:r>
              </a:p>
              <a:p>
                <a:pPr marL="982663" lvl="1" indent="-512763"/>
                <a:r>
                  <a:rPr lang="en-US" dirty="0"/>
                  <a:t>Above Cherenkov threshold (~1 GeV/n), measures Cherenkov angle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1439863" lvl="2" indent="-512763"/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5E37496B-B2CC-C335-E51C-4D835A19B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342" y="1379017"/>
                <a:ext cx="4710957" cy="5113223"/>
              </a:xfrm>
              <a:prstGeom prst="rect">
                <a:avLst/>
              </a:prstGeom>
              <a:blipFill>
                <a:blip r:embed="rId2"/>
                <a:stretch>
                  <a:fillRect l="-1877" t="-1238" r="-1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EF785AF9-F833-A800-8A93-DECB322C8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5956" y="0"/>
            <a:ext cx="4256044" cy="24739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8FDC1E-4195-12BB-EDD1-9F6E33B20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436827" y="2966102"/>
            <a:ext cx="2837607" cy="33173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49B542D-3B08-0882-3B24-230575B107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5400000">
            <a:off x="8839029" y="2953748"/>
            <a:ext cx="2837608" cy="33173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9B41D9-F3B0-2306-14D5-B6FF49B8D656}"/>
              </a:ext>
            </a:extLst>
          </p:cNvPr>
          <p:cNvSpPr txBox="1"/>
          <p:nvPr/>
        </p:nvSpPr>
        <p:spPr>
          <a:xfrm>
            <a:off x="6855630" y="6097097"/>
            <a:ext cx="52196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Be Candidate after kernel density filtering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E3A900-46EF-766D-C33E-2318A65BEFC3}"/>
              </a:ext>
            </a:extLst>
          </p:cNvPr>
          <p:cNvSpPr/>
          <p:nvPr/>
        </p:nvSpPr>
        <p:spPr>
          <a:xfrm>
            <a:off x="7101387" y="2586198"/>
            <a:ext cx="407777" cy="5074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2DE636-A34D-84A0-FD0B-26800C96DE70}"/>
                  </a:ext>
                </a:extLst>
              </p:cNvPr>
              <p:cNvSpPr txBox="1"/>
              <p:nvPr/>
            </p:nvSpPr>
            <p:spPr>
              <a:xfrm>
                <a:off x="6369584" y="2176782"/>
                <a:ext cx="1463606" cy="7536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𝑍𝑒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𝛾𝛽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2DE636-A34D-84A0-FD0B-26800C96D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584" y="2176782"/>
                <a:ext cx="1463606" cy="753668"/>
              </a:xfrm>
              <a:prstGeom prst="rect">
                <a:avLst/>
              </a:prstGeom>
              <a:blipFill>
                <a:blip r:embed="rId6"/>
                <a:stretch>
                  <a:fillRect l="-1724" t="-8333" r="-2586"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7D18396-1A47-8163-0932-76EFA5A0C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26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53171-B210-D69A-0128-77148E1EF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 Reconstruction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6796C7-6D05-B4D4-E8CA-CE5E6B8B02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RICH Focal Plane Consists of SiPM hits: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6796C7-6D05-B4D4-E8CA-CE5E6B8B02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2" t="-1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01F65DE-CA84-25CE-4CBC-497BB56014A0}"/>
              </a:ext>
            </a:extLst>
          </p:cNvPr>
          <p:cNvSpPr/>
          <p:nvPr/>
        </p:nvSpPr>
        <p:spPr>
          <a:xfrm>
            <a:off x="6989028" y="4894497"/>
            <a:ext cx="4744278" cy="1722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E02092-CD9E-1EB1-15BF-3DF7B80EBB75}"/>
              </a:ext>
            </a:extLst>
          </p:cNvPr>
          <p:cNvSpPr/>
          <p:nvPr/>
        </p:nvSpPr>
        <p:spPr>
          <a:xfrm>
            <a:off x="7927366" y="3001619"/>
            <a:ext cx="2867602" cy="17227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AA274B2-F83D-1259-A16E-FFF0025A98A6}"/>
              </a:ext>
            </a:extLst>
          </p:cNvPr>
          <p:cNvCxnSpPr/>
          <p:nvPr/>
        </p:nvCxnSpPr>
        <p:spPr>
          <a:xfrm flipH="1">
            <a:off x="8441635" y="2080591"/>
            <a:ext cx="2080591" cy="4064622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riangle 7">
            <a:extLst>
              <a:ext uri="{FF2B5EF4-FFF2-40B4-BE49-F238E27FC236}">
                <a16:creationId xmlns:a16="http://schemas.microsoft.com/office/drawing/2014/main" id="{677981D8-4BCE-A193-8EF1-CF7B3A3F8112}"/>
              </a:ext>
            </a:extLst>
          </p:cNvPr>
          <p:cNvSpPr/>
          <p:nvPr/>
        </p:nvSpPr>
        <p:spPr>
          <a:xfrm rot="1541575">
            <a:off x="9161857" y="2930306"/>
            <a:ext cx="965768" cy="1827482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7CDDBA-2209-1D48-894D-36F6AD6ED69C}"/>
              </a:ext>
            </a:extLst>
          </p:cNvPr>
          <p:cNvSpPr/>
          <p:nvPr/>
        </p:nvSpPr>
        <p:spPr>
          <a:xfrm rot="1496219">
            <a:off x="8766057" y="4513622"/>
            <a:ext cx="960786" cy="30756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B6421BE4-C2DB-E093-4A0B-8F0931A92AA8}"/>
              </a:ext>
            </a:extLst>
          </p:cNvPr>
          <p:cNvSpPr/>
          <p:nvPr/>
        </p:nvSpPr>
        <p:spPr>
          <a:xfrm>
            <a:off x="9619464" y="4812882"/>
            <a:ext cx="104538" cy="9619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ABC9C2D7-AAC1-F980-A167-C55F27D48904}"/>
                  </a:ext>
                </a:extLst>
              </p:cNvPr>
              <p:cNvSpPr txBox="1"/>
              <p:nvPr/>
            </p:nvSpPr>
            <p:spPr>
              <a:xfrm>
                <a:off x="9637173" y="4525164"/>
                <a:ext cx="12380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ABC9C2D7-AAC1-F980-A167-C55F27D48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7173" y="4525164"/>
                <a:ext cx="1238031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F6D6F5-1348-6618-9EC4-5DF8D674A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07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56B88-C16A-6AE3-B6A2-8692F2093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D9032-E409-64EA-446B-463C418D1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 Reconstruction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9E6C84-B6DE-F0E5-AF72-D0AD5316F1A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RICH Focal Plane Consists of SiPM hits: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 </a:t>
                </a:r>
                <a:endParaRPr lang="en-US" dirty="0"/>
              </a:p>
              <a:p>
                <a:endParaRPr lang="en-US" dirty="0"/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Convert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using</a:t>
                </a:r>
              </a:p>
              <a:p>
                <a:pPr marL="0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   Ypsilantis-Seguinot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9E6C84-B6DE-F0E5-AF72-D0AD5316F1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2" t="-1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C26683E9-AB12-3F87-19B9-BEEEC2735426}"/>
              </a:ext>
            </a:extLst>
          </p:cNvPr>
          <p:cNvSpPr/>
          <p:nvPr/>
        </p:nvSpPr>
        <p:spPr>
          <a:xfrm>
            <a:off x="6989028" y="4894497"/>
            <a:ext cx="4744278" cy="1722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4E817B-D454-B790-A0C3-3CF54FAC6689}"/>
              </a:ext>
            </a:extLst>
          </p:cNvPr>
          <p:cNvSpPr/>
          <p:nvPr/>
        </p:nvSpPr>
        <p:spPr>
          <a:xfrm>
            <a:off x="7927366" y="3001619"/>
            <a:ext cx="2867602" cy="17227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653D11C-4F9F-BA3F-3AEF-CF2B1F5FF540}"/>
              </a:ext>
            </a:extLst>
          </p:cNvPr>
          <p:cNvCxnSpPr/>
          <p:nvPr/>
        </p:nvCxnSpPr>
        <p:spPr>
          <a:xfrm flipH="1">
            <a:off x="8441635" y="2080591"/>
            <a:ext cx="2080591" cy="4064622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riangle 7">
            <a:extLst>
              <a:ext uri="{FF2B5EF4-FFF2-40B4-BE49-F238E27FC236}">
                <a16:creationId xmlns:a16="http://schemas.microsoft.com/office/drawing/2014/main" id="{CCFBBA56-9417-48FD-DEE8-68936B187ACF}"/>
              </a:ext>
            </a:extLst>
          </p:cNvPr>
          <p:cNvSpPr/>
          <p:nvPr/>
        </p:nvSpPr>
        <p:spPr>
          <a:xfrm rot="1541575">
            <a:off x="9161857" y="2930306"/>
            <a:ext cx="965768" cy="1827482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2ADF472-0CD9-2E1D-D558-EF0A8D308205}"/>
              </a:ext>
            </a:extLst>
          </p:cNvPr>
          <p:cNvSpPr/>
          <p:nvPr/>
        </p:nvSpPr>
        <p:spPr>
          <a:xfrm rot="1496219">
            <a:off x="8766057" y="4513622"/>
            <a:ext cx="960786" cy="30756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C0F4514-2AC3-1C26-4FDF-36BC6865F42C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9311287" y="3001619"/>
            <a:ext cx="707357" cy="152634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9B916BF-6621-CCC8-51B4-2C4232E15ECC}"/>
              </a:ext>
            </a:extLst>
          </p:cNvPr>
          <p:cNvCxnSpPr>
            <a:cxnSpLocks/>
            <a:stCxn id="8" idx="0"/>
            <a:endCxn id="9" idx="6"/>
          </p:cNvCxnSpPr>
          <p:nvPr/>
        </p:nvCxnSpPr>
        <p:spPr>
          <a:xfrm flipH="1">
            <a:off x="9682057" y="3020647"/>
            <a:ext cx="358834" cy="184930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0A22518-D79D-E029-1C86-EE4B796AAEF7}"/>
                  </a:ext>
                </a:extLst>
              </p:cNvPr>
              <p:cNvSpPr txBox="1"/>
              <p:nvPr/>
            </p:nvSpPr>
            <p:spPr>
              <a:xfrm>
                <a:off x="9542322" y="3659783"/>
                <a:ext cx="4387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0A22518-D79D-E029-1C86-EE4B796AAE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2322" y="3659783"/>
                <a:ext cx="43871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Arc 15">
            <a:extLst>
              <a:ext uri="{FF2B5EF4-FFF2-40B4-BE49-F238E27FC236}">
                <a16:creationId xmlns:a16="http://schemas.microsoft.com/office/drawing/2014/main" id="{4BEDDD28-5B32-63E0-5EC7-248870279216}"/>
              </a:ext>
            </a:extLst>
          </p:cNvPr>
          <p:cNvSpPr/>
          <p:nvPr/>
        </p:nvSpPr>
        <p:spPr>
          <a:xfrm rot="1537355">
            <a:off x="8889361" y="4483991"/>
            <a:ext cx="768212" cy="272373"/>
          </a:xfrm>
          <a:prstGeom prst="arc">
            <a:avLst>
              <a:gd name="adj1" fmla="val 150087"/>
              <a:gd name="adj2" fmla="val 9241238"/>
            </a:avLst>
          </a:prstGeom>
          <a:ln w="127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F4CEBF-2934-182E-262B-664A7B95499F}"/>
              </a:ext>
            </a:extLst>
          </p:cNvPr>
          <p:cNvCxnSpPr>
            <a:cxnSpLocks/>
            <a:stCxn id="9" idx="0"/>
            <a:endCxn id="16" idx="2"/>
          </p:cNvCxnSpPr>
          <p:nvPr/>
        </p:nvCxnSpPr>
        <p:spPr>
          <a:xfrm flipH="1">
            <a:off x="9022080" y="4527959"/>
            <a:ext cx="289207" cy="93784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4542F90-92AA-6A0A-6ED1-B57AECBCA316}"/>
              </a:ext>
            </a:extLst>
          </p:cNvPr>
          <p:cNvCxnSpPr>
            <a:cxnSpLocks/>
            <a:stCxn id="9" idx="0"/>
            <a:endCxn id="9" idx="6"/>
          </p:cNvCxnSpPr>
          <p:nvPr/>
        </p:nvCxnSpPr>
        <p:spPr>
          <a:xfrm>
            <a:off x="9311287" y="4527959"/>
            <a:ext cx="370770" cy="341988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4B53736-1D10-220E-F938-1790E1360243}"/>
              </a:ext>
            </a:extLst>
          </p:cNvPr>
          <p:cNvCxnSpPr>
            <a:cxnSpLocks/>
          </p:cNvCxnSpPr>
          <p:nvPr/>
        </p:nvCxnSpPr>
        <p:spPr>
          <a:xfrm flipV="1">
            <a:off x="9555135" y="4787249"/>
            <a:ext cx="65085" cy="40234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331EB22-E7F3-F563-A4F8-6985B80A94E4}"/>
                  </a:ext>
                </a:extLst>
              </p:cNvPr>
              <p:cNvSpPr txBox="1"/>
              <p:nvPr/>
            </p:nvSpPr>
            <p:spPr>
              <a:xfrm>
                <a:off x="9051988" y="4424848"/>
                <a:ext cx="4741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331EB22-E7F3-F563-A4F8-6985B80A94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1988" y="4424848"/>
                <a:ext cx="474104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Arc 27">
            <a:extLst>
              <a:ext uri="{FF2B5EF4-FFF2-40B4-BE49-F238E27FC236}">
                <a16:creationId xmlns:a16="http://schemas.microsoft.com/office/drawing/2014/main" id="{85C33966-218C-AAC0-5D52-775F68DCD66F}"/>
              </a:ext>
            </a:extLst>
          </p:cNvPr>
          <p:cNvSpPr/>
          <p:nvPr/>
        </p:nvSpPr>
        <p:spPr>
          <a:xfrm rot="979752">
            <a:off x="9554496" y="3551846"/>
            <a:ext cx="451694" cy="476143"/>
          </a:xfrm>
          <a:prstGeom prst="arc">
            <a:avLst>
              <a:gd name="adj1" fmla="val 3900157"/>
              <a:gd name="adj2" fmla="val 7347738"/>
            </a:avLst>
          </a:prstGeom>
          <a:ln w="127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9F0B2DD-44F2-83EA-6616-2959A3651C9C}"/>
              </a:ext>
            </a:extLst>
          </p:cNvPr>
          <p:cNvCxnSpPr>
            <a:cxnSpLocks/>
          </p:cNvCxnSpPr>
          <p:nvPr/>
        </p:nvCxnSpPr>
        <p:spPr>
          <a:xfrm flipV="1">
            <a:off x="9724001" y="4012663"/>
            <a:ext cx="115041" cy="1485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3" name="Rectangle 122">
            <a:extLst>
              <a:ext uri="{FF2B5EF4-FFF2-40B4-BE49-F238E27FC236}">
                <a16:creationId xmlns:a16="http://schemas.microsoft.com/office/drawing/2014/main" id="{0D443F77-C3CE-07DA-4A61-2B9AE28EC4A1}"/>
              </a:ext>
            </a:extLst>
          </p:cNvPr>
          <p:cNvSpPr/>
          <p:nvPr/>
        </p:nvSpPr>
        <p:spPr>
          <a:xfrm>
            <a:off x="9619464" y="4812882"/>
            <a:ext cx="104538" cy="9619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8B2824-F5C5-F3BF-DA57-9A70E7FE4740}"/>
                  </a:ext>
                </a:extLst>
              </p:cNvPr>
              <p:cNvSpPr txBox="1"/>
              <p:nvPr/>
            </p:nvSpPr>
            <p:spPr>
              <a:xfrm>
                <a:off x="9637173" y="4525164"/>
                <a:ext cx="12380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8B2824-F5C5-F3BF-DA57-9A70E7FE4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7173" y="4525164"/>
                <a:ext cx="1238031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61D989BD-9F79-2355-E656-5783575A5C49}"/>
              </a:ext>
            </a:extLst>
          </p:cNvPr>
          <p:cNvSpPr txBox="1"/>
          <p:nvPr/>
        </p:nvSpPr>
        <p:spPr>
          <a:xfrm>
            <a:off x="6509288" y="107632"/>
            <a:ext cx="55241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indent="-346075" fontAlgn="t"/>
            <a:r>
              <a:rPr lang="en-US" sz="1000" dirty="0"/>
              <a:t>Ypsilantis, Thomas, and Jacques </a:t>
            </a:r>
            <a:r>
              <a:rPr lang="en-US" sz="1000" dirty="0" err="1"/>
              <a:t>Séguinot</a:t>
            </a:r>
            <a:r>
              <a:rPr lang="en-US" sz="1000" dirty="0"/>
              <a:t>. "Theory of ring imaging Cherenkov counters." </a:t>
            </a:r>
            <a:r>
              <a:rPr lang="en-US" sz="1000" i="1" dirty="0"/>
              <a:t>Nuclear Instruments and Methods in Physics Research Section A: Accelerators, Spectrometers, Detectors and Associated Equipment</a:t>
            </a:r>
            <a:r>
              <a:rPr lang="en-US" sz="1000" dirty="0"/>
              <a:t> 343.1 (1994): 30-51.</a:t>
            </a:r>
          </a:p>
          <a:p>
            <a:pPr marL="346075" indent="-346075"/>
            <a:endParaRPr lang="en-US" sz="1000" dirty="0"/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B734082F-83C0-5923-17D0-654CC87CD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0025" y="2478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2B0419-8F55-5D8C-4A2F-58F13D4BE363}"/>
                  </a:ext>
                </a:extLst>
              </p:cNvPr>
              <p:cNvSpPr txBox="1"/>
              <p:nvPr/>
            </p:nvSpPr>
            <p:spPr>
              <a:xfrm>
                <a:off x="8628710" y="6220792"/>
                <a:ext cx="35632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Cherenkov angle required for photon to hit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𝑖𝑡h</m:t>
                    </m:r>
                  </m:oMath>
                </a14:m>
                <a:r>
                  <a:rPr lang="en-US" dirty="0"/>
                  <a:t> pixel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2B0419-8F55-5D8C-4A2F-58F13D4BE3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8710" y="6220792"/>
                <a:ext cx="3563290" cy="646331"/>
              </a:xfrm>
              <a:prstGeom prst="rect">
                <a:avLst/>
              </a:prstGeom>
              <a:blipFill>
                <a:blip r:embed="rId6"/>
                <a:stretch>
                  <a:fillRect t="-3846" r="-2837" b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AA758524-4474-4507-5611-ED2E63661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14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72D3E-3B34-E882-67FF-B4F080412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65FFA-AC08-C46C-ADAD-E39DA1941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 Reconstruction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846F6B-E3BA-7506-F635-441D1B794E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8694" y="1949450"/>
                <a:ext cx="8382367" cy="419576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RICH Focal Plane Consists of SiPM hits: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 </a:t>
                </a:r>
                <a:endParaRPr lang="en-US" dirty="0"/>
              </a:p>
              <a:p>
                <a:endParaRPr lang="en-US" dirty="0"/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Convert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using</a:t>
                </a:r>
              </a:p>
              <a:p>
                <a:pPr marL="0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   Ypsilantis-Seguinot methods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Requires knowing particle's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at radiator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Provided by tracker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DCT designed for precision tracking                           only in one plane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dirty="0"/>
                  <a:t>)</a:t>
                </a:r>
              </a:p>
              <a:p>
                <a:pPr marL="457200" lvl="1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846F6B-E3BA-7506-F635-441D1B794E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8694" y="1949450"/>
                <a:ext cx="8382367" cy="4195763"/>
              </a:xfrm>
              <a:blipFill>
                <a:blip r:embed="rId2"/>
                <a:stretch>
                  <a:fillRect l="-1364" t="-1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B9BEF6AB-25CB-1701-887B-C95E99682976}"/>
              </a:ext>
            </a:extLst>
          </p:cNvPr>
          <p:cNvSpPr/>
          <p:nvPr/>
        </p:nvSpPr>
        <p:spPr>
          <a:xfrm>
            <a:off x="6989028" y="4894497"/>
            <a:ext cx="4744278" cy="1722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975A38-C6C2-CF3C-FE9C-A1D2ABCB26E8}"/>
              </a:ext>
            </a:extLst>
          </p:cNvPr>
          <p:cNvSpPr/>
          <p:nvPr/>
        </p:nvSpPr>
        <p:spPr>
          <a:xfrm>
            <a:off x="7927366" y="3001619"/>
            <a:ext cx="2867602" cy="17227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142A47B-F7EF-FD0D-479A-AFC37E4A0FE4}"/>
              </a:ext>
            </a:extLst>
          </p:cNvPr>
          <p:cNvCxnSpPr/>
          <p:nvPr/>
        </p:nvCxnSpPr>
        <p:spPr>
          <a:xfrm flipH="1">
            <a:off x="8441635" y="2080591"/>
            <a:ext cx="2080591" cy="4064622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riangle 7">
            <a:extLst>
              <a:ext uri="{FF2B5EF4-FFF2-40B4-BE49-F238E27FC236}">
                <a16:creationId xmlns:a16="http://schemas.microsoft.com/office/drawing/2014/main" id="{B7291EB3-044B-D5D6-A421-75D90A5127E6}"/>
              </a:ext>
            </a:extLst>
          </p:cNvPr>
          <p:cNvSpPr/>
          <p:nvPr/>
        </p:nvSpPr>
        <p:spPr>
          <a:xfrm rot="1541575">
            <a:off x="9161857" y="2930306"/>
            <a:ext cx="965768" cy="1827482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816CED1-F8B7-8B79-7738-04F83D096005}"/>
              </a:ext>
            </a:extLst>
          </p:cNvPr>
          <p:cNvSpPr/>
          <p:nvPr/>
        </p:nvSpPr>
        <p:spPr>
          <a:xfrm rot="1496219">
            <a:off x="8766057" y="4513622"/>
            <a:ext cx="960786" cy="30756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80F995-8682-8D2D-F9F4-E977B9F6623F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9311287" y="3001619"/>
            <a:ext cx="707357" cy="152634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8BC049-E732-406B-DE06-69FCC7BAD97D}"/>
              </a:ext>
            </a:extLst>
          </p:cNvPr>
          <p:cNvCxnSpPr>
            <a:cxnSpLocks/>
            <a:stCxn id="8" idx="0"/>
            <a:endCxn id="9" idx="6"/>
          </p:cNvCxnSpPr>
          <p:nvPr/>
        </p:nvCxnSpPr>
        <p:spPr>
          <a:xfrm flipH="1">
            <a:off x="9682057" y="3020647"/>
            <a:ext cx="358834" cy="184930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7BB5A1D-7FF9-C60B-20F6-906C0EBF7991}"/>
                  </a:ext>
                </a:extLst>
              </p:cNvPr>
              <p:cNvSpPr txBox="1"/>
              <p:nvPr/>
            </p:nvSpPr>
            <p:spPr>
              <a:xfrm>
                <a:off x="9542322" y="3659783"/>
                <a:ext cx="4387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7BB5A1D-7FF9-C60B-20F6-906C0EBF7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2322" y="3659783"/>
                <a:ext cx="43871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Arc 15">
            <a:extLst>
              <a:ext uri="{FF2B5EF4-FFF2-40B4-BE49-F238E27FC236}">
                <a16:creationId xmlns:a16="http://schemas.microsoft.com/office/drawing/2014/main" id="{8DACFCF6-7EF9-47A4-1C36-A7465FA15534}"/>
              </a:ext>
            </a:extLst>
          </p:cNvPr>
          <p:cNvSpPr/>
          <p:nvPr/>
        </p:nvSpPr>
        <p:spPr>
          <a:xfrm rot="1537355">
            <a:off x="8889361" y="4483991"/>
            <a:ext cx="768212" cy="272373"/>
          </a:xfrm>
          <a:prstGeom prst="arc">
            <a:avLst>
              <a:gd name="adj1" fmla="val 150087"/>
              <a:gd name="adj2" fmla="val 9241238"/>
            </a:avLst>
          </a:prstGeom>
          <a:ln w="127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79A14EF-3308-92F3-1B69-EA6847149DE3}"/>
              </a:ext>
            </a:extLst>
          </p:cNvPr>
          <p:cNvCxnSpPr>
            <a:cxnSpLocks/>
            <a:stCxn id="9" idx="0"/>
            <a:endCxn id="16" idx="2"/>
          </p:cNvCxnSpPr>
          <p:nvPr/>
        </p:nvCxnSpPr>
        <p:spPr>
          <a:xfrm flipH="1">
            <a:off x="9022080" y="4527959"/>
            <a:ext cx="289207" cy="93784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799F708-3695-5127-24E2-510526089B6E}"/>
              </a:ext>
            </a:extLst>
          </p:cNvPr>
          <p:cNvCxnSpPr>
            <a:cxnSpLocks/>
            <a:stCxn id="9" idx="0"/>
            <a:endCxn id="9" idx="6"/>
          </p:cNvCxnSpPr>
          <p:nvPr/>
        </p:nvCxnSpPr>
        <p:spPr>
          <a:xfrm>
            <a:off x="9311287" y="4527959"/>
            <a:ext cx="370770" cy="341988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C9B2769-10F4-B15C-BE31-E9D472E81E7F}"/>
              </a:ext>
            </a:extLst>
          </p:cNvPr>
          <p:cNvCxnSpPr>
            <a:cxnSpLocks/>
          </p:cNvCxnSpPr>
          <p:nvPr/>
        </p:nvCxnSpPr>
        <p:spPr>
          <a:xfrm flipV="1">
            <a:off x="9555135" y="4787249"/>
            <a:ext cx="65085" cy="40234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4776674-88B9-AE47-A612-3DE4D272858F}"/>
                  </a:ext>
                </a:extLst>
              </p:cNvPr>
              <p:cNvSpPr txBox="1"/>
              <p:nvPr/>
            </p:nvSpPr>
            <p:spPr>
              <a:xfrm>
                <a:off x="9051988" y="4424848"/>
                <a:ext cx="4741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4776674-88B9-AE47-A612-3DE4D2728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1988" y="4424848"/>
                <a:ext cx="474104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Arc 27">
            <a:extLst>
              <a:ext uri="{FF2B5EF4-FFF2-40B4-BE49-F238E27FC236}">
                <a16:creationId xmlns:a16="http://schemas.microsoft.com/office/drawing/2014/main" id="{93B14B76-9DB0-00C4-D097-19A7D1AE7DBC}"/>
              </a:ext>
            </a:extLst>
          </p:cNvPr>
          <p:cNvSpPr/>
          <p:nvPr/>
        </p:nvSpPr>
        <p:spPr>
          <a:xfrm rot="979752">
            <a:off x="9554496" y="3551846"/>
            <a:ext cx="451694" cy="476143"/>
          </a:xfrm>
          <a:prstGeom prst="arc">
            <a:avLst>
              <a:gd name="adj1" fmla="val 3900157"/>
              <a:gd name="adj2" fmla="val 7347738"/>
            </a:avLst>
          </a:prstGeom>
          <a:ln w="127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54C03BC-C10D-339D-0917-8730ABC9595C}"/>
              </a:ext>
            </a:extLst>
          </p:cNvPr>
          <p:cNvCxnSpPr>
            <a:cxnSpLocks/>
          </p:cNvCxnSpPr>
          <p:nvPr/>
        </p:nvCxnSpPr>
        <p:spPr>
          <a:xfrm flipV="1">
            <a:off x="9724001" y="4012663"/>
            <a:ext cx="115041" cy="1485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3" name="Rectangle 122">
            <a:extLst>
              <a:ext uri="{FF2B5EF4-FFF2-40B4-BE49-F238E27FC236}">
                <a16:creationId xmlns:a16="http://schemas.microsoft.com/office/drawing/2014/main" id="{D48CB329-F964-51F1-B47F-6FBF269D201F}"/>
              </a:ext>
            </a:extLst>
          </p:cNvPr>
          <p:cNvSpPr/>
          <p:nvPr/>
        </p:nvSpPr>
        <p:spPr>
          <a:xfrm>
            <a:off x="9619464" y="4812882"/>
            <a:ext cx="104538" cy="9619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A02D67-FF0D-1349-0593-78A90D45B21E}"/>
                  </a:ext>
                </a:extLst>
              </p:cNvPr>
              <p:cNvSpPr txBox="1"/>
              <p:nvPr/>
            </p:nvSpPr>
            <p:spPr>
              <a:xfrm>
                <a:off x="9637173" y="4525164"/>
                <a:ext cx="12380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A02D67-FF0D-1349-0593-78A90D45B2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7173" y="4525164"/>
                <a:ext cx="1238031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DEB3D6-DE87-5D16-8483-50AAD12481B0}"/>
                  </a:ext>
                </a:extLst>
              </p:cNvPr>
              <p:cNvSpPr txBox="1"/>
              <p:nvPr/>
            </p:nvSpPr>
            <p:spPr>
              <a:xfrm>
                <a:off x="10155825" y="2587776"/>
                <a:ext cx="1659172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DEB3D6-DE87-5D16-8483-50AAD1248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5825" y="2587776"/>
                <a:ext cx="1659172" cy="390748"/>
              </a:xfrm>
              <a:prstGeom prst="rect">
                <a:avLst/>
              </a:prstGeom>
              <a:blipFill>
                <a:blip r:embed="rId6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C3DEA17-0608-D9A7-A35C-D1C9BD093537}"/>
              </a:ext>
            </a:extLst>
          </p:cNvPr>
          <p:cNvCxnSpPr>
            <a:cxnSpLocks/>
          </p:cNvCxnSpPr>
          <p:nvPr/>
        </p:nvCxnSpPr>
        <p:spPr>
          <a:xfrm flipH="1">
            <a:off x="10052141" y="2380320"/>
            <a:ext cx="304899" cy="621299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EC4EAEF-84A8-F773-1746-DD1C8DCA4235}"/>
              </a:ext>
            </a:extLst>
          </p:cNvPr>
          <p:cNvSpPr txBox="1"/>
          <p:nvPr/>
        </p:nvSpPr>
        <p:spPr>
          <a:xfrm>
            <a:off x="6509288" y="107632"/>
            <a:ext cx="55241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indent="-346075" fontAlgn="t"/>
            <a:r>
              <a:rPr lang="en-US" sz="1000" dirty="0"/>
              <a:t>Ypsilantis, Thomas, and Jacques </a:t>
            </a:r>
            <a:r>
              <a:rPr lang="en-US" sz="1000" dirty="0" err="1"/>
              <a:t>Séguinot</a:t>
            </a:r>
            <a:r>
              <a:rPr lang="en-US" sz="1000" dirty="0"/>
              <a:t>. "Theory of ring imaging Cherenkov counters." </a:t>
            </a:r>
            <a:r>
              <a:rPr lang="en-US" sz="1000" i="1" dirty="0"/>
              <a:t>Nuclear Instruments and Methods in Physics Research Section A: Accelerators, Spectrometers, Detectors and Associated Equipment</a:t>
            </a:r>
            <a:r>
              <a:rPr lang="en-US" sz="1000" dirty="0"/>
              <a:t> 343.1 (1994): 30-51.</a:t>
            </a:r>
          </a:p>
          <a:p>
            <a:pPr marL="346075" indent="-346075"/>
            <a:endParaRPr lang="en-US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ADA19DB-12E8-1D8E-6DB4-CCFF62BF9D89}"/>
                  </a:ext>
                </a:extLst>
              </p:cNvPr>
              <p:cNvSpPr txBox="1"/>
              <p:nvPr/>
            </p:nvSpPr>
            <p:spPr>
              <a:xfrm>
                <a:off x="8628710" y="6220792"/>
                <a:ext cx="35632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Cherenkov angle required for photon to hit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𝑖𝑡h</m:t>
                    </m:r>
                  </m:oMath>
                </a14:m>
                <a:r>
                  <a:rPr lang="en-US" dirty="0"/>
                  <a:t> pixel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ADA19DB-12E8-1D8E-6DB4-CCFF62BF9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8710" y="6220792"/>
                <a:ext cx="3563290" cy="646331"/>
              </a:xfrm>
              <a:prstGeom prst="rect">
                <a:avLst/>
              </a:prstGeom>
              <a:blipFill>
                <a:blip r:embed="rId7"/>
                <a:stretch>
                  <a:fillRect t="-3846" r="-2837" b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4ED27836-AA70-F954-B39E-D2E0368B2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73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6EB80-9512-EADF-A1D5-651FD25CB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06D74-ED3C-AAAC-C929-7D354BC82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 as a Tracker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58E821-D2E2-A81D-A5A8-B1CBEABEE4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8694" y="1949450"/>
                <a:ext cx="6613824" cy="4195763"/>
              </a:xfrm>
            </p:spPr>
            <p:txBody>
              <a:bodyPr>
                <a:normAutofit fontScale="55000" lnSpcReduction="20000"/>
              </a:bodyPr>
              <a:lstStyle/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New technique: use RICH data to assist in tracking!</a:t>
                </a:r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Use a combined likelihood:</a:t>
                </a:r>
              </a:p>
              <a:p>
                <a:pPr marL="457200" lvl="1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rgbClr val="EAE5E2"/>
                    </a:solidFill>
                  </a:rPr>
                  <a:t>Custom RICH likelihood</a:t>
                </a:r>
              </a:p>
              <a:p>
                <a:pPr marL="457200" lvl="1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rgbClr val="EAE5E2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 Track likelihood</a:t>
                </a:r>
              </a:p>
              <a:p>
                <a:pPr marL="457200" lvl="1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800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Tot</m:t>
                          </m:r>
                        </m:sub>
                      </m:sSub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sSub>
                        <m:sSubPr>
                          <m:ctrlP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800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RICH</m:t>
                          </m:r>
                        </m:sub>
                      </m:sSub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</a:rPr>
                        <m:t>+(1 − </m:t>
                      </m:r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800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Track</m:t>
                          </m:r>
                        </m:sub>
                      </m:sSub>
                    </m:oMath>
                  </m:oMathPara>
                </a14:m>
                <a:endParaRPr lang="en-US" sz="3800" dirty="0">
                  <a:solidFill>
                    <a:srgbClr val="EAE5E2"/>
                  </a:solidFill>
                </a:endParaRPr>
              </a:p>
              <a:p>
                <a:pPr marL="914400" lvl="2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r>
                      <a:rPr lang="en-US" sz="3800" i="1" smtClean="0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 defines relative weight</a:t>
                </a:r>
              </a:p>
              <a:p>
                <a:pPr marL="1371600" lvl="3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=0.95 is optimal</a:t>
                </a:r>
              </a:p>
              <a:p>
                <a:pPr marL="1371600" lvl="3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rgbClr val="EAE5E2"/>
                    </a:solidFill>
                  </a:rPr>
                  <a:t>Tested with Geant4</a:t>
                </a:r>
              </a:p>
              <a:p>
                <a:pPr marL="457200" lvl="1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rgbClr val="EAE5E2"/>
                    </a:solidFill>
                  </a:rPr>
                  <a:t>	Minimize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Tot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w.r.t.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sz="3800" dirty="0">
                  <a:solidFill>
                    <a:srgbClr val="EAE5E2"/>
                  </a:solidFill>
                </a:endParaRP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sz="3400" dirty="0"/>
              </a:p>
              <a:p>
                <a:pPr marL="0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58E821-D2E2-A81D-A5A8-B1CBEABEE4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8694" y="1949450"/>
                <a:ext cx="6613824" cy="4195763"/>
              </a:xfrm>
              <a:blipFill>
                <a:blip r:embed="rId2"/>
                <a:stretch>
                  <a:fillRect l="-960" t="-1813" r="-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Slide Number Placeholder 45">
            <a:extLst>
              <a:ext uri="{FF2B5EF4-FFF2-40B4-BE49-F238E27FC236}">
                <a16:creationId xmlns:a16="http://schemas.microsoft.com/office/drawing/2014/main" id="{197DDFA9-88AE-BA2C-8292-3E9C227B7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01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0F06D-F5F9-6B64-4A68-9B25D0F32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32138-2441-5C3F-85B6-32E7B014C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 as a Tracker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16177B-C98A-5C7F-127A-30286D894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8694" y="1949450"/>
                <a:ext cx="6613824" cy="4195763"/>
              </a:xfrm>
            </p:spPr>
            <p:txBody>
              <a:bodyPr>
                <a:normAutofit fontScale="55000" lnSpcReduction="20000"/>
              </a:bodyPr>
              <a:lstStyle/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New technique: use RICH data to assist in tracking!</a:t>
                </a:r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Use a combined likelihood: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Custom RICH likelihood</a:t>
                </a:r>
              </a:p>
              <a:p>
                <a:pPr marL="457200" lvl="1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 smtClean="0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 Track likelihood</a:t>
                </a:r>
              </a:p>
              <a:p>
                <a:pPr marL="457200" lvl="1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𝑜𝑔</m:t>
                          </m:r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800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Tot</m:t>
                          </m:r>
                        </m:sub>
                      </m:sSub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sSub>
                        <m:sSubPr>
                          <m:ctrlP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800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RICH</m:t>
                          </m:r>
                        </m:sub>
                      </m:sSub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</a:rPr>
                        <m:t>+(1 − </m:t>
                      </m:r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800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Track</m:t>
                          </m:r>
                        </m:sub>
                      </m:sSub>
                    </m:oMath>
                  </m:oMathPara>
                </a14:m>
                <a:endParaRPr lang="en-US" sz="3800" dirty="0">
                  <a:solidFill>
                    <a:srgbClr val="EAE5E2"/>
                  </a:solidFill>
                </a:endParaRPr>
              </a:p>
              <a:p>
                <a:pPr marL="914400" lvl="2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 defines relative weight</a:t>
                </a:r>
              </a:p>
              <a:p>
                <a:pPr marL="1371600" lvl="3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=0.95 is optimal</a:t>
                </a:r>
              </a:p>
              <a:p>
                <a:pPr marL="1371600" lvl="3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rgbClr val="EAE5E2"/>
                    </a:solidFill>
                  </a:rPr>
                  <a:t>Tested with Geant4</a:t>
                </a:r>
              </a:p>
              <a:p>
                <a:pPr marL="457200" lvl="1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rgbClr val="EAE5E2"/>
                    </a:solidFill>
                  </a:rPr>
                  <a:t>	Minimize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Tot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w.r.t.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sz="3800" dirty="0">
                  <a:solidFill>
                    <a:srgbClr val="EAE5E2"/>
                  </a:solidFill>
                </a:endParaRP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sz="3400" dirty="0">
                  <a:solidFill>
                    <a:srgbClr val="EAE5E2"/>
                  </a:solidFill>
                </a:endParaRPr>
              </a:p>
              <a:p>
                <a:pPr marL="0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16177B-C98A-5C7F-127A-30286D894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8694" y="1949450"/>
                <a:ext cx="6613824" cy="4195763"/>
              </a:xfrm>
              <a:blipFill>
                <a:blip r:embed="rId2"/>
                <a:stretch>
                  <a:fillRect l="-960" t="-1813" r="-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graph of a function&#10;&#10;AI-generated content may be incorrect.">
            <a:extLst>
              <a:ext uri="{FF2B5EF4-FFF2-40B4-BE49-F238E27FC236}">
                <a16:creationId xmlns:a16="http://schemas.microsoft.com/office/drawing/2014/main" id="{0CC430CB-5F43-EDB2-D498-62515BFA8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850" y="189871"/>
            <a:ext cx="4739743" cy="32391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6F5ECC-797E-9EF7-A9CB-B2B2EADFA614}"/>
              </a:ext>
            </a:extLst>
          </p:cNvPr>
          <p:cNvSpPr txBox="1"/>
          <p:nvPr/>
        </p:nvSpPr>
        <p:spPr>
          <a:xfrm>
            <a:off x="9279743" y="363220"/>
            <a:ext cx="20740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Be Likelihood from Geant4</a:t>
            </a:r>
          </a:p>
          <a:p>
            <a:pPr algn="r"/>
            <a:r>
              <a:rPr lang="en-US" dirty="0"/>
              <a:t>Gaus + background</a:t>
            </a:r>
          </a:p>
        </p:txBody>
      </p:sp>
      <p:sp>
        <p:nvSpPr>
          <p:cNvPr id="46" name="Slide Number Placeholder 45">
            <a:extLst>
              <a:ext uri="{FF2B5EF4-FFF2-40B4-BE49-F238E27FC236}">
                <a16:creationId xmlns:a16="http://schemas.microsoft.com/office/drawing/2014/main" id="{82361A50-A440-522F-9473-A827A538C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11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6E33F-5930-7990-64D2-5F733D1F0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6BC97-C918-E100-8E95-1292331B7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 as a Tracker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DCF110-A371-0419-5AF4-F77140DBE5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8694" y="1949450"/>
                <a:ext cx="6613824" cy="4195763"/>
              </a:xfrm>
            </p:spPr>
            <p:txBody>
              <a:bodyPr>
                <a:normAutofit fontScale="55000" lnSpcReduction="20000"/>
              </a:bodyPr>
              <a:lstStyle/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New technique: use RICH data to assist in tracking!</a:t>
                </a:r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Use a combined likelihood: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Custom RICH likelihood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00" dirty="0">
                    <a:solidFill>
                      <a:schemeClr val="tx1"/>
                    </a:solidFill>
                  </a:rPr>
                  <a:t> Track likelihood</a:t>
                </a:r>
              </a:p>
              <a:p>
                <a:pPr marL="457200" lvl="1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800" i="1" smtClean="0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800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Tot</m:t>
                          </m:r>
                        </m:sub>
                      </m:sSub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sSub>
                        <m:sSubPr>
                          <m:ctrlP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800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RICH</m:t>
                          </m:r>
                        </m:sub>
                      </m:sSub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</a:rPr>
                        <m:t>+(1 − </m:t>
                      </m:r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3800" i="1">
                          <a:solidFill>
                            <a:srgbClr val="EAE5E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sz="3800" i="1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800">
                              <a:solidFill>
                                <a:srgbClr val="EAE5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Track</m:t>
                          </m:r>
                        </m:sub>
                      </m:sSub>
                    </m:oMath>
                  </m:oMathPara>
                </a14:m>
                <a:endParaRPr lang="en-US" sz="3800" dirty="0">
                  <a:solidFill>
                    <a:srgbClr val="EAE5E2"/>
                  </a:solidFill>
                </a:endParaRPr>
              </a:p>
              <a:p>
                <a:pPr marL="914400" lvl="2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 defines relative weight</a:t>
                </a:r>
              </a:p>
              <a:p>
                <a:pPr marL="1371600" lvl="3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=0.95 is optimal</a:t>
                </a:r>
              </a:p>
              <a:p>
                <a:pPr marL="1371600" lvl="3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rgbClr val="EAE5E2"/>
                    </a:solidFill>
                  </a:rPr>
                  <a:t>Tested with Geant4</a:t>
                </a:r>
              </a:p>
              <a:p>
                <a:pPr marL="457200" lvl="1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rgbClr val="EAE5E2"/>
                    </a:solidFill>
                  </a:rPr>
                  <a:t>	Minimize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Tot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w.r.t.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sz="3800" dirty="0">
                  <a:solidFill>
                    <a:srgbClr val="EAE5E2"/>
                  </a:solidFill>
                </a:endParaRP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sz="3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DCF110-A371-0419-5AF4-F77140DBE5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8694" y="1949450"/>
                <a:ext cx="6613824" cy="4195763"/>
              </a:xfrm>
              <a:blipFill>
                <a:blip r:embed="rId2"/>
                <a:stretch>
                  <a:fillRect l="-960" t="-1813" r="-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graph of a function&#10;&#10;AI-generated content may be incorrect.">
            <a:extLst>
              <a:ext uri="{FF2B5EF4-FFF2-40B4-BE49-F238E27FC236}">
                <a16:creationId xmlns:a16="http://schemas.microsoft.com/office/drawing/2014/main" id="{F1F5F61C-FFB4-820E-94D8-0E72B12E0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850" y="189871"/>
            <a:ext cx="4739743" cy="32391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3C64A5-DA59-F98E-AA84-4CE5D74E02D3}"/>
              </a:ext>
            </a:extLst>
          </p:cNvPr>
          <p:cNvSpPr txBox="1"/>
          <p:nvPr/>
        </p:nvSpPr>
        <p:spPr>
          <a:xfrm>
            <a:off x="9279743" y="363220"/>
            <a:ext cx="20740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Be Likelihood from Geant4</a:t>
            </a:r>
          </a:p>
          <a:p>
            <a:pPr algn="r"/>
            <a:r>
              <a:rPr lang="en-US" dirty="0"/>
              <a:t>Gaus + background</a:t>
            </a:r>
          </a:p>
        </p:txBody>
      </p:sp>
      <p:pic>
        <p:nvPicPr>
          <p:cNvPr id="44" name="Picture 43" descr="A screen shot of a graph&#10;&#10;AI-generated content may be incorrect.">
            <a:extLst>
              <a:ext uri="{FF2B5EF4-FFF2-40B4-BE49-F238E27FC236}">
                <a16:creationId xmlns:a16="http://schemas.microsoft.com/office/drawing/2014/main" id="{1EDF7DA5-9DFF-FBB3-74AE-311B111BB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103" y="3489507"/>
            <a:ext cx="3435811" cy="3227854"/>
          </a:xfrm>
          <a:prstGeom prst="rect">
            <a:avLst/>
          </a:prstGeom>
        </p:spPr>
      </p:pic>
      <p:sp>
        <p:nvSpPr>
          <p:cNvPr id="46" name="Slide Number Placeholder 45">
            <a:extLst>
              <a:ext uri="{FF2B5EF4-FFF2-40B4-BE49-F238E27FC236}">
                <a16:creationId xmlns:a16="http://schemas.microsoft.com/office/drawing/2014/main" id="{05857885-F54C-D087-E8A5-D5E8B20F1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459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3D073-FF75-0B1D-4F93-3D9D3617E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90B9C-1E58-1804-317B-474131F9A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Cosmic Ray Transport Measurements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8F97B0-6E17-E94A-7A56-B0671327D8F0}"/>
              </a:ext>
            </a:extLst>
          </p:cNvPr>
          <p:cNvSpPr txBox="1">
            <a:spLocks/>
          </p:cNvSpPr>
          <p:nvPr/>
        </p:nvSpPr>
        <p:spPr>
          <a:xfrm>
            <a:off x="458694" y="1691323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12700"/>
            <a:endParaRPr lang="en-US" dirty="0"/>
          </a:p>
          <a:p>
            <a:pPr marL="12700" indent="-1270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92CB11-FC2B-B29C-504C-73886F6AEDA4}"/>
              </a:ext>
            </a:extLst>
          </p:cNvPr>
          <p:cNvSpPr txBox="1">
            <a:spLocks/>
          </p:cNvSpPr>
          <p:nvPr/>
        </p:nvSpPr>
        <p:spPr>
          <a:xfrm>
            <a:off x="688041" y="1691323"/>
            <a:ext cx="5407959" cy="5166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5463" indent="-512763"/>
            <a:r>
              <a:rPr lang="en-US" dirty="0"/>
              <a:t>Galactic cosmic rays (CRs) inform us about the intergalactic medium</a:t>
            </a:r>
          </a:p>
          <a:p>
            <a:pPr marL="1270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E69DE7-2343-1B8B-B076-61757D2C9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</a:t>
            </a:fld>
            <a:endParaRPr lang="en-US"/>
          </a:p>
        </p:txBody>
      </p:sp>
      <p:pic>
        <p:nvPicPr>
          <p:cNvPr id="1026" name="Picture 2" descr="Time to review! - Happy Homer Meme Generator">
            <a:extLst>
              <a:ext uri="{FF2B5EF4-FFF2-40B4-BE49-F238E27FC236}">
                <a16:creationId xmlns:a16="http://schemas.microsoft.com/office/drawing/2014/main" id="{602BF3C7-BD00-D1EE-8265-33A9B27AA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66" y="2152968"/>
            <a:ext cx="4543734" cy="255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686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508A5-33E7-6392-D977-A981D3E34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0A47F-0E72-FC29-63BA-B3B40618B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 as a Tracker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D0497B-1F2C-FFB0-0CC3-BE5B36B807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8694" y="1949450"/>
                <a:ext cx="6613824" cy="4195763"/>
              </a:xfrm>
            </p:spPr>
            <p:txBody>
              <a:bodyPr>
                <a:normAutofit fontScale="55000" lnSpcReduction="20000"/>
              </a:bodyPr>
              <a:lstStyle/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New technique: use RICH data to assist in tracking!</a:t>
                </a:r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Use a combined likelihood: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Custom RICH likelihood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00" dirty="0">
                    <a:solidFill>
                      <a:schemeClr val="tx1"/>
                    </a:solidFill>
                  </a:rPr>
                  <a:t> Track likelihood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Tot</m:t>
                        </m:r>
                      </m:sub>
                    </m:sSub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RICH</m:t>
                        </m:r>
                      </m:sub>
                    </m:sSub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+(1 − </m:t>
                    </m:r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Track</m:t>
                        </m:r>
                      </m:sub>
                    </m:sSub>
                  </m:oMath>
                </a14:m>
                <a:endParaRPr lang="en-US" sz="3800" dirty="0">
                  <a:solidFill>
                    <a:schemeClr val="tx1"/>
                  </a:solidFill>
                </a:endParaRPr>
              </a:p>
              <a:p>
                <a:pPr lvl="2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800" dirty="0">
                    <a:solidFill>
                      <a:schemeClr val="tx1"/>
                    </a:solidFill>
                  </a:rPr>
                  <a:t> defines relative weight</a:t>
                </a:r>
              </a:p>
              <a:p>
                <a:pPr lvl="3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800" dirty="0">
                    <a:solidFill>
                      <a:schemeClr val="tx1"/>
                    </a:solidFill>
                  </a:rPr>
                  <a:t>=0.95 is optimal</a:t>
                </a:r>
              </a:p>
              <a:p>
                <a:pPr lvl="3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chemeClr val="tx1"/>
                    </a:solidFill>
                  </a:rPr>
                  <a:t>Tested with Geant4</a:t>
                </a:r>
              </a:p>
              <a:p>
                <a:pPr marL="457200" lvl="1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rgbClr val="EAE5E2"/>
                    </a:solidFill>
                  </a:rPr>
                  <a:t>	Minimize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Tot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w.r.t.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rgbClr val="EAE5E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800" dirty="0">
                    <a:solidFill>
                      <a:srgbClr val="EAE5E2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800" i="1">
                            <a:solidFill>
                              <a:srgbClr val="EAE5E2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sz="3800" dirty="0">
                  <a:solidFill>
                    <a:srgbClr val="EAE5E2"/>
                  </a:solidFill>
                </a:endParaRP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sz="3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D0497B-1F2C-FFB0-0CC3-BE5B36B807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8694" y="1949450"/>
                <a:ext cx="6613824" cy="4195763"/>
              </a:xfrm>
              <a:blipFill>
                <a:blip r:embed="rId2"/>
                <a:stretch>
                  <a:fillRect l="-960" t="-1813" r="-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graph of a function&#10;&#10;AI-generated content may be incorrect.">
            <a:extLst>
              <a:ext uri="{FF2B5EF4-FFF2-40B4-BE49-F238E27FC236}">
                <a16:creationId xmlns:a16="http://schemas.microsoft.com/office/drawing/2014/main" id="{8F1D87F0-1453-B99F-7EDE-CC0B5C76F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850" y="189871"/>
            <a:ext cx="4739743" cy="32391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1FAACC-DE11-088A-4888-081BB796D715}"/>
              </a:ext>
            </a:extLst>
          </p:cNvPr>
          <p:cNvSpPr txBox="1"/>
          <p:nvPr/>
        </p:nvSpPr>
        <p:spPr>
          <a:xfrm>
            <a:off x="9279743" y="363220"/>
            <a:ext cx="20740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Be Likelihood from Geant4</a:t>
            </a:r>
          </a:p>
          <a:p>
            <a:pPr algn="r"/>
            <a:r>
              <a:rPr lang="en-US" dirty="0"/>
              <a:t>Gaus + background</a:t>
            </a:r>
          </a:p>
        </p:txBody>
      </p:sp>
      <p:pic>
        <p:nvPicPr>
          <p:cNvPr id="44" name="Picture 43" descr="A screen shot of a graph&#10;&#10;AI-generated content may be incorrect.">
            <a:extLst>
              <a:ext uri="{FF2B5EF4-FFF2-40B4-BE49-F238E27FC236}">
                <a16:creationId xmlns:a16="http://schemas.microsoft.com/office/drawing/2014/main" id="{BA451594-0A26-B384-80A9-69B1B2014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103" y="3489507"/>
            <a:ext cx="3435811" cy="3227854"/>
          </a:xfrm>
          <a:prstGeom prst="rect">
            <a:avLst/>
          </a:prstGeom>
        </p:spPr>
      </p:pic>
      <p:sp>
        <p:nvSpPr>
          <p:cNvPr id="46" name="Slide Number Placeholder 45">
            <a:extLst>
              <a:ext uri="{FF2B5EF4-FFF2-40B4-BE49-F238E27FC236}">
                <a16:creationId xmlns:a16="http://schemas.microsoft.com/office/drawing/2014/main" id="{9ABFE4D1-BC5E-C518-DA77-1872512FC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931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01284-B5E6-7C25-492D-B60C97256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8B0E0-6F81-0637-B1B6-7C509D7C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 as a Tracker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253C48-83B5-BF60-856D-3B769812E0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8694" y="1949450"/>
                <a:ext cx="6613824" cy="4195763"/>
              </a:xfrm>
            </p:spPr>
            <p:txBody>
              <a:bodyPr>
                <a:normAutofit fontScale="55000" lnSpcReduction="20000"/>
              </a:bodyPr>
              <a:lstStyle/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New technique: use RICH data to assist in tracking!</a:t>
                </a:r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Use a combined likelihood: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Custom RICH likelihood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00" dirty="0">
                    <a:solidFill>
                      <a:schemeClr val="tx1"/>
                    </a:solidFill>
                  </a:rPr>
                  <a:t> Track likelihood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Tot</m:t>
                        </m:r>
                      </m:sub>
                    </m:sSub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RICH</m:t>
                        </m:r>
                      </m:sub>
                    </m:sSub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+(1 − </m:t>
                    </m:r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Track</m:t>
                        </m:r>
                      </m:sub>
                    </m:sSub>
                  </m:oMath>
                </a14:m>
                <a:endParaRPr lang="en-US" sz="3800" dirty="0">
                  <a:solidFill>
                    <a:schemeClr val="tx1"/>
                  </a:solidFill>
                </a:endParaRPr>
              </a:p>
              <a:p>
                <a:pPr lvl="2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800" dirty="0">
                    <a:solidFill>
                      <a:schemeClr val="tx1"/>
                    </a:solidFill>
                  </a:rPr>
                  <a:t> defines relative weight</a:t>
                </a:r>
              </a:p>
              <a:p>
                <a:pPr lvl="3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800" dirty="0">
                    <a:solidFill>
                      <a:schemeClr val="tx1"/>
                    </a:solidFill>
                  </a:rPr>
                  <a:t>=0.95 is optimal</a:t>
                </a:r>
              </a:p>
              <a:p>
                <a:pPr lvl="3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chemeClr val="tx1"/>
                    </a:solidFill>
                  </a:rPr>
                  <a:t>Tested with Geant4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sz="3800" dirty="0">
                    <a:solidFill>
                      <a:schemeClr val="tx1"/>
                    </a:solidFill>
                  </a:rPr>
                  <a:t>Minimize 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Tot</m:t>
                        </m:r>
                      </m:sub>
                    </m:sSub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800" dirty="0">
                    <a:solidFill>
                      <a:schemeClr val="tx1"/>
                    </a:solidFill>
                  </a:rPr>
                  <a:t>w.r.t.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8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sz="3800" dirty="0">
                  <a:solidFill>
                    <a:schemeClr val="tx1"/>
                  </a:solidFill>
                </a:endParaRP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sz="3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253C48-83B5-BF60-856D-3B769812E0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8694" y="1949450"/>
                <a:ext cx="6613824" cy="4195763"/>
              </a:xfrm>
              <a:blipFill>
                <a:blip r:embed="rId2"/>
                <a:stretch>
                  <a:fillRect l="-960" t="-1813" r="-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graph of a function&#10;&#10;AI-generated content may be incorrect.">
            <a:extLst>
              <a:ext uri="{FF2B5EF4-FFF2-40B4-BE49-F238E27FC236}">
                <a16:creationId xmlns:a16="http://schemas.microsoft.com/office/drawing/2014/main" id="{F44B3B85-488F-9B91-3B0B-B12292508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850" y="189871"/>
            <a:ext cx="4739743" cy="32391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F72EFB2-CDF0-D52E-24E6-06721583D9AB}"/>
              </a:ext>
            </a:extLst>
          </p:cNvPr>
          <p:cNvSpPr txBox="1"/>
          <p:nvPr/>
        </p:nvSpPr>
        <p:spPr>
          <a:xfrm>
            <a:off x="9279743" y="363220"/>
            <a:ext cx="20740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Be Likelihood from Geant4</a:t>
            </a:r>
          </a:p>
          <a:p>
            <a:pPr algn="r"/>
            <a:r>
              <a:rPr lang="en-US" dirty="0"/>
              <a:t>Gaus + background</a:t>
            </a:r>
          </a:p>
        </p:txBody>
      </p:sp>
      <p:pic>
        <p:nvPicPr>
          <p:cNvPr id="44" name="Picture 43" descr="A screen shot of a graph&#10;&#10;AI-generated content may be incorrect.">
            <a:extLst>
              <a:ext uri="{FF2B5EF4-FFF2-40B4-BE49-F238E27FC236}">
                <a16:creationId xmlns:a16="http://schemas.microsoft.com/office/drawing/2014/main" id="{95D7C01B-FB3B-D185-B193-31D141373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103" y="3489507"/>
            <a:ext cx="3435811" cy="3227854"/>
          </a:xfrm>
          <a:prstGeom prst="rect">
            <a:avLst/>
          </a:prstGeom>
        </p:spPr>
      </p:pic>
      <p:sp>
        <p:nvSpPr>
          <p:cNvPr id="46" name="Slide Number Placeholder 45">
            <a:extLst>
              <a:ext uri="{FF2B5EF4-FFF2-40B4-BE49-F238E27FC236}">
                <a16:creationId xmlns:a16="http://schemas.microsoft.com/office/drawing/2014/main" id="{4DB226AD-450D-4273-6B38-9B8148745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381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86E9B-5F8E-CB06-B1BF-5C43EB7B4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5E229-5AC6-7380-C9B3-77F3379C2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Track-RICH Minimization (TRM) Performance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530045-D898-32B1-4D18-02FF7B6972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4648" y="1950629"/>
                <a:ext cx="4474250" cy="4195763"/>
              </a:xfrm>
            </p:spPr>
            <p:txBody>
              <a:bodyPr/>
              <a:lstStyle/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Tested on flight data with Binary Random Filter</a:t>
                </a:r>
              </a:p>
              <a:p>
                <a:pPr lvl="2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Split pixels into two pseudo-random groups</a:t>
                </a:r>
              </a:p>
              <a:p>
                <a:pPr lvl="2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Reconstruct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/>
                  <a:t> independently for each group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  <a:p>
                <a:pPr marL="0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530045-D898-32B1-4D18-02FF7B697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4648" y="1950629"/>
                <a:ext cx="4474250" cy="4195763"/>
              </a:xfrm>
              <a:blipFill>
                <a:blip r:embed="rId2"/>
                <a:stretch>
                  <a:fillRect t="-906" r="-1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AB9A208-AB3A-6BCA-634B-E81687089D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5400000">
            <a:off x="5289139" y="979223"/>
            <a:ext cx="2572415" cy="35661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998C4A-D849-172C-889C-FDA5B87B3C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5400000">
            <a:off x="5289138" y="3626961"/>
            <a:ext cx="2572415" cy="35661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EA9DE6-63CC-F948-AA89-CA2A7DA147D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5400000">
            <a:off x="8982035" y="969671"/>
            <a:ext cx="2572415" cy="35661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1236FB-94AD-FD29-43E6-8355667D6F9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5400000">
            <a:off x="8982034" y="3626962"/>
            <a:ext cx="2572415" cy="356615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2D000D9-EA0E-3683-B35C-CEF77AEE0C0E}"/>
              </a:ext>
            </a:extLst>
          </p:cNvPr>
          <p:cNvSpPr txBox="1"/>
          <p:nvPr/>
        </p:nvSpPr>
        <p:spPr>
          <a:xfrm>
            <a:off x="6984119" y="4425439"/>
            <a:ext cx="967829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 TRM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F17F69-FDA4-8F1C-00A9-7DAD097262FB}"/>
              </a:ext>
            </a:extLst>
          </p:cNvPr>
          <p:cNvSpPr txBox="1"/>
          <p:nvPr/>
        </p:nvSpPr>
        <p:spPr>
          <a:xfrm>
            <a:off x="10681578" y="4425439"/>
            <a:ext cx="967829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 TRM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236B58-13A4-3FDB-49D7-D8EEEA6B87DC}"/>
              </a:ext>
            </a:extLst>
          </p:cNvPr>
          <p:cNvSpPr txBox="1"/>
          <p:nvPr/>
        </p:nvSpPr>
        <p:spPr>
          <a:xfrm>
            <a:off x="6825281" y="1776198"/>
            <a:ext cx="1108893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w/o TRM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1667A5-7454-E32C-D4FB-67C88063645C}"/>
              </a:ext>
            </a:extLst>
          </p:cNvPr>
          <p:cNvSpPr txBox="1"/>
          <p:nvPr/>
        </p:nvSpPr>
        <p:spPr>
          <a:xfrm>
            <a:off x="10540514" y="1762130"/>
            <a:ext cx="1108893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w/o TRM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F72AE-B509-8282-CBE5-D8BA5E961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754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FBEE1-D30B-FC48-71C5-BED5A3AD3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8A51DD-F6D2-5169-2445-17932AF25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738774" y="424461"/>
            <a:ext cx="5228346" cy="72480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70AEDC-C5F3-E9F1-7BD4-2732FDFCB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Track-RICH Minimization (TRM) Performance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E0D12-6C8E-EA28-F1AB-AB9BDCFB5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648" y="1950629"/>
            <a:ext cx="4474250" cy="4195763"/>
          </a:xfrm>
        </p:spPr>
        <p:txBody>
          <a:bodyPr/>
          <a:lstStyle/>
          <a:p>
            <a:pPr lvl="1">
              <a:tabLst>
                <a:tab pos="3416300" algn="l"/>
                <a:tab pos="3533775" algn="l"/>
                <a:tab pos="4398963" algn="l"/>
                <a:tab pos="5419725" algn="l"/>
                <a:tab pos="5484813" algn="l"/>
                <a:tab pos="5654675" algn="l"/>
                <a:tab pos="5930900" algn="l"/>
                <a:tab pos="6794500" algn="l"/>
                <a:tab pos="10394950" algn="l"/>
              </a:tabLst>
            </a:pPr>
            <a:r>
              <a:rPr lang="en-US" dirty="0"/>
              <a:t>Use residuals from direct ionization hits in Focal Plane to compare tracking performance</a:t>
            </a:r>
          </a:p>
          <a:p>
            <a:pPr lvl="1">
              <a:tabLst>
                <a:tab pos="3416300" algn="l"/>
                <a:tab pos="3533775" algn="l"/>
                <a:tab pos="4398963" algn="l"/>
                <a:tab pos="5419725" algn="l"/>
                <a:tab pos="5484813" algn="l"/>
                <a:tab pos="5654675" algn="l"/>
                <a:tab pos="5930900" algn="l"/>
                <a:tab pos="6794500" algn="l"/>
                <a:tab pos="10394950" algn="l"/>
              </a:tabLst>
            </a:pPr>
            <a:r>
              <a:rPr lang="en-US" dirty="0"/>
              <a:t>All Z &gt; 3 </a:t>
            </a:r>
          </a:p>
          <a:p>
            <a:pPr>
              <a:tabLst>
                <a:tab pos="3416300" algn="l"/>
                <a:tab pos="3533775" algn="l"/>
                <a:tab pos="4398963" algn="l"/>
                <a:tab pos="5419725" algn="l"/>
                <a:tab pos="5484813" algn="l"/>
                <a:tab pos="5654675" algn="l"/>
                <a:tab pos="5930900" algn="l"/>
                <a:tab pos="6794500" algn="l"/>
                <a:tab pos="10394950" algn="l"/>
              </a:tabLst>
            </a:pPr>
            <a:endParaRPr lang="en-US" dirty="0"/>
          </a:p>
          <a:p>
            <a:pPr marL="0" indent="0">
              <a:buNone/>
              <a:tabLst>
                <a:tab pos="3416300" algn="l"/>
                <a:tab pos="3533775" algn="l"/>
                <a:tab pos="4398963" algn="l"/>
                <a:tab pos="5419725" algn="l"/>
                <a:tab pos="5484813" algn="l"/>
                <a:tab pos="5654675" algn="l"/>
                <a:tab pos="5930900" algn="l"/>
                <a:tab pos="6794500" algn="l"/>
                <a:tab pos="10394950" algn="l"/>
              </a:tabLst>
            </a:pP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D3E375-9B56-AD1F-509F-26D5D8119B1E}"/>
              </a:ext>
            </a:extLst>
          </p:cNvPr>
          <p:cNvSpPr txBox="1"/>
          <p:nvPr/>
        </p:nvSpPr>
        <p:spPr>
          <a:xfrm>
            <a:off x="6955983" y="4358151"/>
            <a:ext cx="967829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 TRM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D0A3EC-9450-100B-E583-63062C88061E}"/>
              </a:ext>
            </a:extLst>
          </p:cNvPr>
          <p:cNvSpPr txBox="1"/>
          <p:nvPr/>
        </p:nvSpPr>
        <p:spPr>
          <a:xfrm>
            <a:off x="10576883" y="4358151"/>
            <a:ext cx="967829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 TRM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A53A12-06F0-7C3B-8852-8D08D77B22EC}"/>
              </a:ext>
            </a:extLst>
          </p:cNvPr>
          <p:cNvSpPr txBox="1"/>
          <p:nvPr/>
        </p:nvSpPr>
        <p:spPr>
          <a:xfrm>
            <a:off x="6814919" y="1741234"/>
            <a:ext cx="1108893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w/o TRM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1E377F-3554-7299-9D7C-7FA606EA92B6}"/>
              </a:ext>
            </a:extLst>
          </p:cNvPr>
          <p:cNvSpPr txBox="1"/>
          <p:nvPr/>
        </p:nvSpPr>
        <p:spPr>
          <a:xfrm>
            <a:off x="10435819" y="1751895"/>
            <a:ext cx="1108893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w/o TRM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49929E-E28A-16ED-F1C2-8E0EF34092CB}"/>
              </a:ext>
            </a:extLst>
          </p:cNvPr>
          <p:cNvSpPr txBox="1"/>
          <p:nvPr/>
        </p:nvSpPr>
        <p:spPr>
          <a:xfrm>
            <a:off x="6837643" y="2130517"/>
            <a:ext cx="1108893" cy="646331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Non-bending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5842FA-94B9-FD39-55A0-E1855689E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BA1E3D-D0D2-8F6F-F47B-A56689562B30}"/>
              </a:ext>
            </a:extLst>
          </p:cNvPr>
          <p:cNvSpPr txBox="1"/>
          <p:nvPr/>
        </p:nvSpPr>
        <p:spPr>
          <a:xfrm>
            <a:off x="6827522" y="4724474"/>
            <a:ext cx="1108893" cy="646331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Non-bending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C7F095-925B-F392-A7CF-9A31561A0A2A}"/>
              </a:ext>
            </a:extLst>
          </p:cNvPr>
          <p:cNvSpPr txBox="1"/>
          <p:nvPr/>
        </p:nvSpPr>
        <p:spPr>
          <a:xfrm>
            <a:off x="10435818" y="2130517"/>
            <a:ext cx="1108893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Bending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0F6F49-A4E9-0FD0-80DF-D6D3AF3E85DA}"/>
              </a:ext>
            </a:extLst>
          </p:cNvPr>
          <p:cNvSpPr txBox="1"/>
          <p:nvPr/>
        </p:nvSpPr>
        <p:spPr>
          <a:xfrm>
            <a:off x="10431050" y="4736773"/>
            <a:ext cx="1108893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Bending</a:t>
            </a:r>
          </a:p>
        </p:txBody>
      </p:sp>
    </p:spTree>
    <p:extLst>
      <p:ext uri="{BB962C8B-B14F-4D97-AF65-F5344CB8AC3E}">
        <p14:creationId xmlns:p14="http://schemas.microsoft.com/office/powerpoint/2010/main" val="3808160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3BF1F-64CE-E12E-4858-1A5207A40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746A56-EBCE-FEB2-F302-E335FC9BD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738774" y="424461"/>
            <a:ext cx="5228346" cy="72480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90DFAF-6362-9982-7B7C-8B58BD72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Track-RICH Minimization (TRM) Performance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DBD204-733A-D7BD-8DAD-AD288BCD44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4648" y="1950629"/>
                <a:ext cx="4474250" cy="4195763"/>
              </a:xfrm>
            </p:spPr>
            <p:txBody>
              <a:bodyPr/>
              <a:lstStyle/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Use residuals from direct ionization hits in focal plane to compare tracking performance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All Z &gt; 3 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b="1" u="sng" dirty="0"/>
                  <a:t>TRM improves both </a:t>
                </a:r>
                <a14:m>
                  <m:oMath xmlns:m="http://schemas.openxmlformats.org/officeDocument/2006/math">
                    <m:r>
                      <a:rPr lang="en-US" b="1" i="1" u="sng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en-US" b="1" u="sng" dirty="0"/>
                  <a:t> reconstruction and tracking!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  <a:p>
                <a:pPr marL="0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DBD204-733A-D7BD-8DAD-AD288BCD44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4648" y="1950629"/>
                <a:ext cx="4474250" cy="4195763"/>
              </a:xfrm>
              <a:blipFill>
                <a:blip r:embed="rId3"/>
                <a:stretch>
                  <a:fillRect t="-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E3ECE87F-F46C-9202-073D-2F4D27FA472F}"/>
              </a:ext>
            </a:extLst>
          </p:cNvPr>
          <p:cNvSpPr txBox="1"/>
          <p:nvPr/>
        </p:nvSpPr>
        <p:spPr>
          <a:xfrm>
            <a:off x="6955983" y="4358151"/>
            <a:ext cx="967829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 TRM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7B821A-B5CF-90E3-E7EB-E830027C6D27}"/>
              </a:ext>
            </a:extLst>
          </p:cNvPr>
          <p:cNvSpPr txBox="1"/>
          <p:nvPr/>
        </p:nvSpPr>
        <p:spPr>
          <a:xfrm>
            <a:off x="10576883" y="4358151"/>
            <a:ext cx="967829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 TRM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0671033-5469-A99D-00C9-B545A74058B1}"/>
              </a:ext>
            </a:extLst>
          </p:cNvPr>
          <p:cNvSpPr txBox="1"/>
          <p:nvPr/>
        </p:nvSpPr>
        <p:spPr>
          <a:xfrm>
            <a:off x="6814919" y="1741234"/>
            <a:ext cx="1108893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w/o TRM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A637D06-2551-0386-CDFE-86C04EEB734C}"/>
              </a:ext>
            </a:extLst>
          </p:cNvPr>
          <p:cNvSpPr txBox="1"/>
          <p:nvPr/>
        </p:nvSpPr>
        <p:spPr>
          <a:xfrm>
            <a:off x="10435819" y="1751895"/>
            <a:ext cx="1108893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w/o TRM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421586-DB15-53F6-06F7-A7B9DA80B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23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4C30BE-9E0B-49C7-7DE9-F84D3D267309}"/>
              </a:ext>
            </a:extLst>
          </p:cNvPr>
          <p:cNvSpPr txBox="1"/>
          <p:nvPr/>
        </p:nvSpPr>
        <p:spPr>
          <a:xfrm>
            <a:off x="6837643" y="2130517"/>
            <a:ext cx="1108893" cy="646331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Non-bending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FDC6DF-21EF-F050-6DFE-E94CA5140FD2}"/>
              </a:ext>
            </a:extLst>
          </p:cNvPr>
          <p:cNvSpPr txBox="1"/>
          <p:nvPr/>
        </p:nvSpPr>
        <p:spPr>
          <a:xfrm>
            <a:off x="6827522" y="4724474"/>
            <a:ext cx="1108893" cy="646331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Non-bending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3607E7-AC82-8B01-0339-42F4DA3DDED1}"/>
              </a:ext>
            </a:extLst>
          </p:cNvPr>
          <p:cNvSpPr txBox="1"/>
          <p:nvPr/>
        </p:nvSpPr>
        <p:spPr>
          <a:xfrm>
            <a:off x="10435818" y="2130517"/>
            <a:ext cx="1108893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Bending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0C1EF-059C-938C-3982-47DE6A3E82E4}"/>
              </a:ext>
            </a:extLst>
          </p:cNvPr>
          <p:cNvSpPr txBox="1"/>
          <p:nvPr/>
        </p:nvSpPr>
        <p:spPr>
          <a:xfrm>
            <a:off x="10431050" y="4736773"/>
            <a:ext cx="1108893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Bending</a:t>
            </a:r>
          </a:p>
        </p:txBody>
      </p:sp>
    </p:spTree>
    <p:extLst>
      <p:ext uri="{BB962C8B-B14F-4D97-AF65-F5344CB8AC3E}">
        <p14:creationId xmlns:p14="http://schemas.microsoft.com/office/powerpoint/2010/main" val="1572078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8A2F3-2ACE-FFEA-3576-8747BCA6E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A911-4B7A-16AA-523C-F64CE4C48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Launch Video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12E0C9-3B50-CAB9-FD04-65A818720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24</a:t>
            </a:fld>
            <a:endParaRPr lang="en-US" dirty="0"/>
          </a:p>
        </p:txBody>
      </p:sp>
      <p:pic>
        <p:nvPicPr>
          <p:cNvPr id="12" name="REPLAY! NASA HELIX Launch_25388_25402">
            <a:hlinkClick r:id="" action="ppaction://media"/>
            <a:extLst>
              <a:ext uri="{FF2B5EF4-FFF2-40B4-BE49-F238E27FC236}">
                <a16:creationId xmlns:a16="http://schemas.microsoft.com/office/drawing/2014/main" id="{C503354B-C5F3-C498-AC7D-7D822B70D6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38475" y="1691323"/>
            <a:ext cx="8376919" cy="471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09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94FDBA-16EE-4FF0-2891-0071B2591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994627F-4B88-C73B-03BC-51EF54201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012F361-2D46-A893-0CEE-613A9015E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F01CF7E-489A-C4EA-6A3D-3A520327C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3C09DE-C493-DD4E-2A0B-2F7280431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C899EB6-9D4C-11D6-7E2B-4853A01BA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376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41BBBA-0F6D-EB49-41EE-4862CA77A1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t="29684" r="-1" b="-1"/>
          <a:stretch>
            <a:fillRect/>
          </a:stretch>
        </p:blipFill>
        <p:spPr>
          <a:xfrm>
            <a:off x="20" y="-2752"/>
            <a:ext cx="12188932" cy="6856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647F61-5252-77B6-79FA-5D1FCD50D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82" y="3147729"/>
            <a:ext cx="9774619" cy="8196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</a:rPr>
              <a:t>Extras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547AF-74E2-6013-BB81-ED111E4B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380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3E3A1-62BF-480E-8ABB-E083C18DB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aph of a function&#10;&#10;AI-generated content may be incorrect.">
            <a:extLst>
              <a:ext uri="{FF2B5EF4-FFF2-40B4-BE49-F238E27FC236}">
                <a16:creationId xmlns:a16="http://schemas.microsoft.com/office/drawing/2014/main" id="{1A5516E1-1C93-6A34-9A8B-E2DD86DF2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7850" y="189871"/>
            <a:ext cx="4739743" cy="3239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6FCC50-42DC-73F7-3CF0-DBCD7E8F5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 as a Tracker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13A81-8173-D694-7D4E-1AFC7D530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1949450"/>
            <a:ext cx="5156294" cy="4195763"/>
          </a:xfrm>
        </p:spPr>
        <p:txBody>
          <a:bodyPr/>
          <a:lstStyle/>
          <a:p>
            <a:pPr>
              <a:tabLst>
                <a:tab pos="3416300" algn="l"/>
                <a:tab pos="3533775" algn="l"/>
                <a:tab pos="4398963" algn="l"/>
                <a:tab pos="5419725" algn="l"/>
                <a:tab pos="5484813" algn="l"/>
                <a:tab pos="5654675" algn="l"/>
                <a:tab pos="5930900" algn="l"/>
                <a:tab pos="6794500" algn="l"/>
                <a:tab pos="10394950" algn="l"/>
              </a:tabLst>
            </a:pPr>
            <a:r>
              <a:rPr lang="en-US" dirty="0"/>
              <a:t>New technique: use RICH data to assist in tracking!</a:t>
            </a:r>
          </a:p>
          <a:p>
            <a:pPr>
              <a:tabLst>
                <a:tab pos="3416300" algn="l"/>
                <a:tab pos="3533775" algn="l"/>
                <a:tab pos="4398963" algn="l"/>
                <a:tab pos="5419725" algn="l"/>
                <a:tab pos="5484813" algn="l"/>
                <a:tab pos="5654675" algn="l"/>
                <a:tab pos="5930900" algn="l"/>
                <a:tab pos="6794500" algn="l"/>
                <a:tab pos="10394950" algn="l"/>
              </a:tabLst>
            </a:pPr>
            <a:r>
              <a:rPr lang="en-US" dirty="0"/>
              <a:t>Use a combined likelihood:</a:t>
            </a:r>
          </a:p>
          <a:p>
            <a:pPr lvl="1">
              <a:tabLst>
                <a:tab pos="3416300" algn="l"/>
                <a:tab pos="3533775" algn="l"/>
                <a:tab pos="4398963" algn="l"/>
                <a:tab pos="5419725" algn="l"/>
                <a:tab pos="5484813" algn="l"/>
                <a:tab pos="5654675" algn="l"/>
                <a:tab pos="5930900" algn="l"/>
                <a:tab pos="6794500" algn="l"/>
                <a:tab pos="10394950" algn="l"/>
              </a:tabLst>
            </a:pPr>
            <a:r>
              <a:rPr lang="en-US" dirty="0"/>
              <a:t>Custom RICH likelihood</a:t>
            </a:r>
          </a:p>
          <a:p>
            <a:pPr marL="0" indent="0">
              <a:buNone/>
              <a:tabLst>
                <a:tab pos="3416300" algn="l"/>
                <a:tab pos="3533775" algn="l"/>
                <a:tab pos="4398963" algn="l"/>
                <a:tab pos="5419725" algn="l"/>
                <a:tab pos="5484813" algn="l"/>
                <a:tab pos="5654675" algn="l"/>
                <a:tab pos="5930900" algn="l"/>
                <a:tab pos="6794500" algn="l"/>
                <a:tab pos="10394950" algn="l"/>
              </a:tabLst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FC5216E-4280-F63A-6EC3-D5A49EDEF7C6}"/>
                  </a:ext>
                </a:extLst>
              </p:cNvPr>
              <p:cNvSpPr txBox="1"/>
              <p:nvPr/>
            </p:nvSpPr>
            <p:spPr>
              <a:xfrm>
                <a:off x="320919" y="4131405"/>
                <a:ext cx="5752922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RICH Likelihood is a function of </a:t>
                </a:r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7A9D4B-844E-527B-101C-4CAF6C7CE4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19" y="4131405"/>
                <a:ext cx="5752922" cy="390748"/>
              </a:xfrm>
              <a:prstGeom prst="rect">
                <a:avLst/>
              </a:prstGeom>
              <a:blipFill>
                <a:blip r:embed="rId3"/>
                <a:stretch>
                  <a:fillRect l="-881" t="-6250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71321C3-01DA-969C-633A-F5EC573DAE94}"/>
                  </a:ext>
                </a:extLst>
              </p:cNvPr>
              <p:cNvSpPr txBox="1"/>
              <p:nvPr/>
            </p:nvSpPr>
            <p:spPr>
              <a:xfrm>
                <a:off x="320919" y="4593691"/>
                <a:ext cx="6067495" cy="1800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𝑌𝑆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i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error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geom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tracking</m:t>
                          </m:r>
                          <m: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unc</m:t>
                          </m:r>
                          <m: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.,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etc</m:t>
                          </m:r>
                          <m: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RICH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  <m:brk m:alnAt="9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R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ICH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Hits</m:t>
                          </m:r>
                        </m:sub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))∗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C13F515-8275-F3E2-2086-C6A2FCD0D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19" y="4593691"/>
                <a:ext cx="6067495" cy="1800942"/>
              </a:xfrm>
              <a:prstGeom prst="rect">
                <a:avLst/>
              </a:prstGeom>
              <a:blipFill>
                <a:blip r:embed="rId4"/>
                <a:stretch>
                  <a:fillRect l="-418" b="-77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1AFF08-5577-080B-93E2-602864AB424E}"/>
                  </a:ext>
                </a:extLst>
              </p:cNvPr>
              <p:cNvSpPr txBox="1"/>
              <p:nvPr/>
            </p:nvSpPr>
            <p:spPr>
              <a:xfrm>
                <a:off x="6194011" y="4047260"/>
                <a:ext cx="5997989" cy="765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20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2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2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− </m:t>
                    </m:r>
                    <m:sSub>
                      <m:sSubPr>
                        <m:ctrlPr>
                          <a:rPr lang="en-US" sz="22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2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2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lang="en-US" sz="220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1 −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𝐺𝑎𝑢𝑠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2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2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sz="22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en-US" sz="2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6872ECA-CDCD-23DB-CF9A-AD0B2771BD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4011" y="4047260"/>
                <a:ext cx="5997989" cy="765146"/>
              </a:xfrm>
              <a:prstGeom prst="rect">
                <a:avLst/>
              </a:prstGeom>
              <a:blipFill>
                <a:blip r:embed="rId5"/>
                <a:stretch>
                  <a:fillRect t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4B77FB9B-CC51-964F-0C21-D364CFCEA019}"/>
              </a:ext>
            </a:extLst>
          </p:cNvPr>
          <p:cNvSpPr txBox="1"/>
          <p:nvPr/>
        </p:nvSpPr>
        <p:spPr>
          <a:xfrm>
            <a:off x="9416361" y="382210"/>
            <a:ext cx="20740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Be Likelihood from Geant4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4D6D376-A9DF-4445-C963-53E4076CF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03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60681-4CBA-60FF-2F89-9BE0A0F4D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87BF9D-CBE0-C540-25DA-81AA67B4B15A}"/>
              </a:ext>
            </a:extLst>
          </p:cNvPr>
          <p:cNvCxnSpPr/>
          <p:nvPr/>
        </p:nvCxnSpPr>
        <p:spPr>
          <a:xfrm flipV="1">
            <a:off x="6792835" y="344044"/>
            <a:ext cx="2092875" cy="405476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F398F97-D603-A58C-99FC-B0F43B1C0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 as a Tracker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BC001C-9F11-61AD-4EF5-DA14814FEB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8694" y="1949450"/>
                <a:ext cx="5156294" cy="4195763"/>
              </a:xfrm>
            </p:spPr>
            <p:txBody>
              <a:bodyPr/>
              <a:lstStyle/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Track likelihood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BC001C-9F11-61AD-4EF5-DA14814FEB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8694" y="1949450"/>
                <a:ext cx="5156294" cy="4195763"/>
              </a:xfrm>
              <a:blipFill>
                <a:blip r:embed="rId2"/>
                <a:stretch>
                  <a:fillRect t="-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559FDB-6411-4A2A-9B23-5F5EA177A3EB}"/>
                  </a:ext>
                </a:extLst>
              </p:cNvPr>
              <p:cNvSpPr txBox="1"/>
              <p:nvPr/>
            </p:nvSpPr>
            <p:spPr>
              <a:xfrm>
                <a:off x="4950081" y="4908954"/>
                <a:ext cx="7241919" cy="10132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Tra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𝑐𝑘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Tracking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Hits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hit</m:t>
                                      </m:r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extrap</m:t>
                                      </m:r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hit</m:t>
                                      </m:r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extrap</m:t>
                                      </m:r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559FDB-6411-4A2A-9B23-5F5EA177A3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081" y="4908954"/>
                <a:ext cx="7241919" cy="1013226"/>
              </a:xfrm>
              <a:prstGeom prst="rect">
                <a:avLst/>
              </a:prstGeom>
              <a:blipFill>
                <a:blip r:embed="rId3"/>
                <a:stretch>
                  <a:fillRect l="-175" t="-88889" b="-10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360981EC-0778-ED78-D22B-03C17C9B4630}"/>
              </a:ext>
            </a:extLst>
          </p:cNvPr>
          <p:cNvSpPr/>
          <p:nvPr/>
        </p:nvSpPr>
        <p:spPr>
          <a:xfrm>
            <a:off x="6334236" y="4443615"/>
            <a:ext cx="2867602" cy="17227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A6CC772-FD30-5F22-0EB0-B442AD60E352}"/>
                  </a:ext>
                </a:extLst>
              </p:cNvPr>
              <p:cNvSpPr txBox="1"/>
              <p:nvPr/>
            </p:nvSpPr>
            <p:spPr>
              <a:xfrm>
                <a:off x="6879037" y="4023839"/>
                <a:ext cx="1659172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FE478EC-D3A4-FA77-E79A-66C746F0EE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9037" y="4023839"/>
                <a:ext cx="1659172" cy="390748"/>
              </a:xfrm>
              <a:prstGeom prst="rect">
                <a:avLst/>
              </a:prstGeom>
              <a:blipFill>
                <a:blip r:embed="rId4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70DE4F4-61C7-F1F3-DDBB-CB81E93BC384}"/>
              </a:ext>
            </a:extLst>
          </p:cNvPr>
          <p:cNvCxnSpPr>
            <a:cxnSpLocks/>
          </p:cNvCxnSpPr>
          <p:nvPr/>
        </p:nvCxnSpPr>
        <p:spPr>
          <a:xfrm flipH="1">
            <a:off x="6775353" y="3816383"/>
            <a:ext cx="304899" cy="621299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1AF208DD-174D-8F60-EB0C-7F870C9EE1FB}"/>
              </a:ext>
            </a:extLst>
          </p:cNvPr>
          <p:cNvSpPr/>
          <p:nvPr/>
        </p:nvSpPr>
        <p:spPr>
          <a:xfrm>
            <a:off x="6980464" y="579183"/>
            <a:ext cx="2221374" cy="3090669"/>
          </a:xfrm>
          <a:prstGeom prst="rect">
            <a:avLst/>
          </a:prstGeom>
          <a:solidFill>
            <a:srgbClr val="758468">
              <a:alpha val="20000"/>
            </a:srgbClr>
          </a:solidFill>
          <a:ln w="38100">
            <a:solidFill>
              <a:srgbClr val="7584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DE3CE13-2B2C-4B36-6924-E2055259354E}"/>
              </a:ext>
            </a:extLst>
          </p:cNvPr>
          <p:cNvSpPr/>
          <p:nvPr/>
        </p:nvSpPr>
        <p:spPr>
          <a:xfrm>
            <a:off x="7345680" y="3376742"/>
            <a:ext cx="118872" cy="118872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9E7FEB6-2B57-D493-48BA-8F51CF6C57CC}"/>
              </a:ext>
            </a:extLst>
          </p:cNvPr>
          <p:cNvSpPr/>
          <p:nvPr/>
        </p:nvSpPr>
        <p:spPr>
          <a:xfrm>
            <a:off x="7345680" y="2930425"/>
            <a:ext cx="118872" cy="118872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3DB45B3-C763-C545-A69D-61FF54F21844}"/>
              </a:ext>
            </a:extLst>
          </p:cNvPr>
          <p:cNvSpPr/>
          <p:nvPr/>
        </p:nvSpPr>
        <p:spPr>
          <a:xfrm>
            <a:off x="7708623" y="2465086"/>
            <a:ext cx="118872" cy="118872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B5B12E-C62B-E040-EFA1-9AF1D0994035}"/>
              </a:ext>
            </a:extLst>
          </p:cNvPr>
          <p:cNvSpPr/>
          <p:nvPr/>
        </p:nvSpPr>
        <p:spPr>
          <a:xfrm>
            <a:off x="7834884" y="1572451"/>
            <a:ext cx="118872" cy="118872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4F886BA-7792-37C4-9850-C9B4C5D01D58}"/>
              </a:ext>
            </a:extLst>
          </p:cNvPr>
          <p:cNvSpPr/>
          <p:nvPr/>
        </p:nvSpPr>
        <p:spPr>
          <a:xfrm>
            <a:off x="8194385" y="599385"/>
            <a:ext cx="118872" cy="118872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994467B-B745-3AA1-525D-B0DBB3C64D77}"/>
              </a:ext>
            </a:extLst>
          </p:cNvPr>
          <p:cNvSpPr/>
          <p:nvPr/>
        </p:nvSpPr>
        <p:spPr>
          <a:xfrm>
            <a:off x="8013192" y="1104900"/>
            <a:ext cx="118872" cy="118872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824B6EF-12F4-DF9D-9504-70E62180C2ED}"/>
              </a:ext>
            </a:extLst>
          </p:cNvPr>
          <p:cNvSpPr/>
          <p:nvPr/>
        </p:nvSpPr>
        <p:spPr>
          <a:xfrm>
            <a:off x="7798539" y="1992227"/>
            <a:ext cx="118872" cy="118872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173400F-C1F6-2D5D-2140-221D0E31631F}"/>
              </a:ext>
            </a:extLst>
          </p:cNvPr>
          <p:cNvCxnSpPr/>
          <p:nvPr/>
        </p:nvCxnSpPr>
        <p:spPr>
          <a:xfrm>
            <a:off x="6973820" y="3669852"/>
            <a:ext cx="457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95DEEB1-C2E4-F578-8450-099FE7DF01F2}"/>
              </a:ext>
            </a:extLst>
          </p:cNvPr>
          <p:cNvCxnSpPr>
            <a:cxnSpLocks/>
          </p:cNvCxnSpPr>
          <p:nvPr/>
        </p:nvCxnSpPr>
        <p:spPr>
          <a:xfrm flipV="1">
            <a:off x="6982280" y="3224549"/>
            <a:ext cx="0" cy="4603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7C52C5E-D729-DF0B-B92C-218A541DF7E0}"/>
                  </a:ext>
                </a:extLst>
              </p:cNvPr>
              <p:cNvSpPr txBox="1"/>
              <p:nvPr/>
            </p:nvSpPr>
            <p:spPr>
              <a:xfrm>
                <a:off x="7335239" y="3595152"/>
                <a:ext cx="926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(or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004459C-E295-8353-02A8-304F538DF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5239" y="3595152"/>
                <a:ext cx="926600" cy="369332"/>
              </a:xfrm>
              <a:prstGeom prst="rect">
                <a:avLst/>
              </a:prstGeom>
              <a:blipFill>
                <a:blip r:embed="rId5"/>
                <a:stretch>
                  <a:fillRect t="-10345" r="-4054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911E57C-A454-FAEB-5DFC-BC5FF7533833}"/>
                  </a:ext>
                </a:extLst>
              </p:cNvPr>
              <p:cNvSpPr txBox="1"/>
              <p:nvPr/>
            </p:nvSpPr>
            <p:spPr>
              <a:xfrm>
                <a:off x="6713022" y="2991932"/>
                <a:ext cx="3585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631D94A-CB83-A566-B4C1-AE5FDB2A4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022" y="2991932"/>
                <a:ext cx="35856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D0A02B6-CFA9-5430-90A7-033977A81D05}"/>
              </a:ext>
            </a:extLst>
          </p:cNvPr>
          <p:cNvCxnSpPr>
            <a:stCxn id="32" idx="6"/>
          </p:cNvCxnSpPr>
          <p:nvPr/>
        </p:nvCxnSpPr>
        <p:spPr>
          <a:xfrm>
            <a:off x="8313257" y="658821"/>
            <a:ext cx="405074" cy="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3887423-4D0C-8B31-EC1D-21333A06FC02}"/>
              </a:ext>
            </a:extLst>
          </p:cNvPr>
          <p:cNvCxnSpPr>
            <a:cxnSpLocks/>
          </p:cNvCxnSpPr>
          <p:nvPr/>
        </p:nvCxnSpPr>
        <p:spPr>
          <a:xfrm>
            <a:off x="8133135" y="1164336"/>
            <a:ext cx="317182" cy="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1189352-CBE8-9983-DEDF-59E11C277EB8}"/>
              </a:ext>
            </a:extLst>
          </p:cNvPr>
          <p:cNvCxnSpPr>
            <a:cxnSpLocks/>
          </p:cNvCxnSpPr>
          <p:nvPr/>
        </p:nvCxnSpPr>
        <p:spPr>
          <a:xfrm>
            <a:off x="7953756" y="1634830"/>
            <a:ext cx="240629" cy="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64AEA33-5C08-244D-594C-A277BE453809}"/>
              </a:ext>
            </a:extLst>
          </p:cNvPr>
          <p:cNvCxnSpPr>
            <a:cxnSpLocks/>
          </p:cNvCxnSpPr>
          <p:nvPr/>
        </p:nvCxnSpPr>
        <p:spPr>
          <a:xfrm>
            <a:off x="7933419" y="2056918"/>
            <a:ext cx="79773" cy="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B732122-88EB-076A-96B5-C60F51582E61}"/>
              </a:ext>
            </a:extLst>
          </p:cNvPr>
          <p:cNvCxnSpPr>
            <a:cxnSpLocks/>
          </p:cNvCxnSpPr>
          <p:nvPr/>
        </p:nvCxnSpPr>
        <p:spPr>
          <a:xfrm>
            <a:off x="7467994" y="2985194"/>
            <a:ext cx="69458" cy="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B00F938-9888-5C6F-7E77-B58B3665EF54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7310705" y="3429471"/>
            <a:ext cx="34975" cy="6707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800D945A-7511-F743-E1B5-2044B263F85E}"/>
              </a:ext>
            </a:extLst>
          </p:cNvPr>
          <p:cNvSpPr txBox="1"/>
          <p:nvPr/>
        </p:nvSpPr>
        <p:spPr>
          <a:xfrm>
            <a:off x="8999227" y="108410"/>
            <a:ext cx="2128660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Extrapolated Track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F1ECF9-2C34-6ECF-9850-09E1A39551E0}"/>
              </a:ext>
            </a:extLst>
          </p:cNvPr>
          <p:cNvSpPr txBox="1"/>
          <p:nvPr/>
        </p:nvSpPr>
        <p:spPr>
          <a:xfrm>
            <a:off x="8493550" y="3235016"/>
            <a:ext cx="656205" cy="369332"/>
          </a:xfrm>
          <a:prstGeom prst="rect">
            <a:avLst/>
          </a:prstGeom>
          <a:noFill/>
          <a:ln w="38100">
            <a:solidFill>
              <a:srgbClr val="758468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58468"/>
                </a:solidFill>
              </a:rPr>
              <a:t>DCT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3C0CF6A-836E-330B-B9B0-1F6FF48B9B04}"/>
                  </a:ext>
                </a:extLst>
              </p:cNvPr>
              <p:cNvSpPr txBox="1"/>
              <p:nvPr/>
            </p:nvSpPr>
            <p:spPr>
              <a:xfrm>
                <a:off x="8647865" y="766453"/>
                <a:ext cx="510653" cy="369332"/>
              </a:xfrm>
              <a:prstGeom prst="rect">
                <a:avLst/>
              </a:prstGeom>
              <a:noFill/>
              <a:ln w="38100">
                <a:solidFill>
                  <a:schemeClr val="tx2">
                    <a:lumMod val="50000"/>
                    <a:lumOff val="5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b="0" i="1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rgbClr val="758468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8819827-F500-7624-A487-B7FA960FD6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7865" y="766453"/>
                <a:ext cx="51065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tx2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1012722C-0AE3-36D1-98A8-5F6A154235F8}"/>
              </a:ext>
            </a:extLst>
          </p:cNvPr>
          <p:cNvSpPr txBox="1"/>
          <p:nvPr/>
        </p:nvSpPr>
        <p:spPr>
          <a:xfrm>
            <a:off x="7080251" y="655121"/>
            <a:ext cx="1077090" cy="36933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DCT hits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682C51-D2B6-6504-B592-3093D674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83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4AFC2-0846-9A46-068E-43E29E92F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CCAAE-AD66-806A-40E6-CCC2C3F10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Kernel Density Filtering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1CADB2-A424-BB25-CAA1-C3AFF4FCF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213686" y="2460444"/>
            <a:ext cx="3200400" cy="37492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B57E31-685D-E324-5408-8730E320E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92122" y="2464308"/>
            <a:ext cx="3200400" cy="37414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51C2BB-FAE1-6C08-13BC-CDC5FCD0B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035249" y="2464309"/>
            <a:ext cx="3200400" cy="3741499"/>
          </a:xfrm>
          <a:prstGeom prst="rect">
            <a:avLst/>
          </a:prstGeom>
        </p:spPr>
      </p:pic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85EF5CB4-D31B-E2F3-1FD2-7277B2C35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7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5C323-ACBA-1ECD-3633-E5A3A2550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1F318-2565-0855-2F73-122859720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Cosmic Ray Transport Measurements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5A5E83-21E3-920D-9E9A-DAA11C91AE25}"/>
              </a:ext>
            </a:extLst>
          </p:cNvPr>
          <p:cNvSpPr txBox="1">
            <a:spLocks/>
          </p:cNvSpPr>
          <p:nvPr/>
        </p:nvSpPr>
        <p:spPr>
          <a:xfrm>
            <a:off x="458694" y="1691323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12700"/>
            <a:endParaRPr lang="en-US" dirty="0"/>
          </a:p>
          <a:p>
            <a:pPr marL="12700" indent="-12700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9F40B3C4-C3B5-9C8D-8714-997245BEB0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8041" y="1691323"/>
                <a:ext cx="5407959" cy="51666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25463" indent="-512763"/>
                <a:r>
                  <a:rPr lang="en-US" dirty="0"/>
                  <a:t>Galactic cosmic rays (CRs) inform us about the intergalactic medium</a:t>
                </a:r>
              </a:p>
              <a:p>
                <a:pPr marL="525463" indent="-512763"/>
                <a:r>
                  <a:rPr lang="en-US" dirty="0"/>
                  <a:t>Measuring ratio of Primaries to Secondaries probes </a:t>
                </a:r>
                <a:r>
                  <a:rPr lang="en-US" u="sng" dirty="0"/>
                  <a:t>grammage traversed</a:t>
                </a:r>
                <a:r>
                  <a:rPr lang="en-US" dirty="0"/>
                  <a:t> in  galaxy [mass/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length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marL="525463" indent="-512763"/>
                <a:endParaRPr lang="en-US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9F40B3C4-C3B5-9C8D-8714-997245BEB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041" y="1691323"/>
                <a:ext cx="5407959" cy="5166677"/>
              </a:xfrm>
              <a:prstGeom prst="rect">
                <a:avLst/>
              </a:prstGeom>
              <a:blipFill>
                <a:blip r:embed="rId2"/>
                <a:stretch>
                  <a:fillRect l="-1874" t="-735" r="-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ECD4402B-7383-6AE2-D30C-4C27CBB1F5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7314"/>
          <a:stretch>
            <a:fillRect/>
          </a:stretch>
        </p:blipFill>
        <p:spPr>
          <a:xfrm>
            <a:off x="6000464" y="1306043"/>
            <a:ext cx="6096000" cy="547007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66BA07-EB77-71DC-350A-523075E95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397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574F1-31AC-C496-D2D4-9B3C6D9E7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D0BC3-F3FD-6B4C-8619-D1CC01977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AMS-02 Be Distribution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140A7CB5-09EF-05B0-7362-84EFF8001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29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397AF3-2AF0-357A-6081-C0C93F5C4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150" y="1899141"/>
            <a:ext cx="5018650" cy="429638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E4223AD-E1D2-B722-1FA7-F29983B057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8694" y="1949450"/>
                <a:ext cx="5491532" cy="4195763"/>
              </a:xfrm>
            </p:spPr>
            <p:txBody>
              <a:bodyPr>
                <a:normAutofit/>
              </a:bodyPr>
              <a:lstStyle/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Unpublished</a:t>
                </a:r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Permanent magnet instead of superconducting</a:t>
                </a:r>
              </a:p>
              <a:p>
                <a:pPr lvl="1"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0.14 T</a:t>
                </a:r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According to Philipp: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=1.0</m:t>
                    </m:r>
                  </m:oMath>
                </a14:m>
                <a:endParaRPr lang="en-US" dirty="0"/>
              </a:p>
              <a:p>
                <a:pPr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r>
                  <a:rPr lang="en-US" dirty="0"/>
                  <a:t>Template fit can add bias to resulting measurements</a:t>
                </a:r>
              </a:p>
              <a:p>
                <a:pPr marL="0" indent="0">
                  <a:buNone/>
                  <a:tabLst>
                    <a:tab pos="3416300" algn="l"/>
                    <a:tab pos="3533775" algn="l"/>
                    <a:tab pos="4398963" algn="l"/>
                    <a:tab pos="5419725" algn="l"/>
                    <a:tab pos="5484813" algn="l"/>
                    <a:tab pos="5654675" algn="l"/>
                    <a:tab pos="5930900" algn="l"/>
                    <a:tab pos="6794500" algn="l"/>
                    <a:tab pos="10394950" algn="l"/>
                  </a:tabLst>
                </a:pPr>
                <a:endParaRPr lang="en-US" dirty="0"/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E4223AD-E1D2-B722-1FA7-F29983B057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8694" y="1949450"/>
                <a:ext cx="5491532" cy="4195763"/>
              </a:xfrm>
              <a:blipFill>
                <a:blip r:embed="rId3"/>
                <a:stretch>
                  <a:fillRect l="-2079" t="-1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06D26270-E89F-1561-FE87-3D96AD5B5CCC}"/>
              </a:ext>
            </a:extLst>
          </p:cNvPr>
          <p:cNvSpPr txBox="1"/>
          <p:nvPr/>
        </p:nvSpPr>
        <p:spPr>
          <a:xfrm>
            <a:off x="6908425" y="6218674"/>
            <a:ext cx="38720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Derome et al., </a:t>
            </a:r>
            <a:r>
              <a:rPr lang="en-US" dirty="0" err="1"/>
              <a:t>PoS</a:t>
            </a:r>
            <a:r>
              <a:rPr lang="en-US" dirty="0"/>
              <a:t> (ICRC2021) 119 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61130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D54AE-91C7-6888-76C4-E068EC721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90F1A-5F94-0A94-A13C-6D8FC0E8D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Cosmic Ray Transport Measurements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99C0028-7F49-2FED-DF60-9BEAF36A41AD}"/>
              </a:ext>
            </a:extLst>
          </p:cNvPr>
          <p:cNvSpPr txBox="1">
            <a:spLocks/>
          </p:cNvSpPr>
          <p:nvPr/>
        </p:nvSpPr>
        <p:spPr>
          <a:xfrm>
            <a:off x="458694" y="1691323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12700"/>
            <a:endParaRPr lang="en-US" dirty="0"/>
          </a:p>
          <a:p>
            <a:pPr marL="12700" indent="-12700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0463199-474C-F488-33C4-54A562E4CE6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8041" y="1691323"/>
                <a:ext cx="5407959" cy="51666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25463" indent="-512763"/>
                <a:r>
                  <a:rPr lang="en-US" dirty="0"/>
                  <a:t>Galactic cosmic rays (CRs) inform us about the intergalactic medium</a:t>
                </a:r>
              </a:p>
              <a:p>
                <a:pPr marL="525463" indent="-512763"/>
                <a:r>
                  <a:rPr lang="en-US" dirty="0"/>
                  <a:t>Measuring ratio of Primaries to Secondaries probes </a:t>
                </a:r>
                <a:r>
                  <a:rPr lang="en-US" u="sng" dirty="0"/>
                  <a:t>grammage traversed</a:t>
                </a:r>
                <a:r>
                  <a:rPr lang="en-US" dirty="0"/>
                  <a:t> in  galaxy [mass/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length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marL="525463" indent="-512763"/>
                <a:r>
                  <a:rPr lang="en-US" dirty="0"/>
                  <a:t>Measuring ratio of “clock” isotopes probes </a:t>
                </a:r>
                <a:r>
                  <a:rPr lang="en-US" u="sng" dirty="0"/>
                  <a:t>confinement time</a:t>
                </a:r>
                <a:r>
                  <a:rPr lang="en-US" dirty="0"/>
                  <a:t> in galaxy</a:t>
                </a:r>
              </a:p>
              <a:p>
                <a:pPr marL="525463" indent="-512763"/>
                <a:endParaRPr lang="en-US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0463199-474C-F488-33C4-54A562E4CE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041" y="1691323"/>
                <a:ext cx="5407959" cy="5166677"/>
              </a:xfrm>
              <a:prstGeom prst="rect">
                <a:avLst/>
              </a:prstGeom>
              <a:blipFill>
                <a:blip r:embed="rId2"/>
                <a:stretch>
                  <a:fillRect l="-1874" t="-735" r="-937" b="-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631AF9AA-BAB8-A17D-2E4C-BB7B888683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69" t="760" r="36345" b="-760"/>
          <a:stretch>
            <a:fillRect/>
          </a:stretch>
        </p:blipFill>
        <p:spPr>
          <a:xfrm>
            <a:off x="6000464" y="1306043"/>
            <a:ext cx="6096000" cy="547007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9D600B-892D-1465-30C9-A57A83171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33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93086-1844-3D76-9F0B-EDE5084B8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8A3A3-98C3-CE27-2BFF-29AACFA31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Be-10 “Clock Isotope”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B819FA1-31B6-A281-BDD1-1924608BF851}"/>
              </a:ext>
            </a:extLst>
          </p:cNvPr>
          <p:cNvSpPr txBox="1">
            <a:spLocks/>
          </p:cNvSpPr>
          <p:nvPr/>
        </p:nvSpPr>
        <p:spPr>
          <a:xfrm>
            <a:off x="458694" y="1691323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12700"/>
            <a:endParaRPr lang="en-US" dirty="0"/>
          </a:p>
          <a:p>
            <a:pPr marL="12700" indent="-12700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C22BD4-FE49-2033-8B81-F1C3BA01F73C}"/>
              </a:ext>
            </a:extLst>
          </p:cNvPr>
          <p:cNvGrpSpPr>
            <a:grpSpLocks noChangeAspect="1"/>
          </p:cNvGrpSpPr>
          <p:nvPr/>
        </p:nvGrpSpPr>
        <p:grpSpPr>
          <a:xfrm>
            <a:off x="5398998" y="1691323"/>
            <a:ext cx="6629230" cy="3972498"/>
            <a:chOff x="0" y="0"/>
            <a:chExt cx="14672483" cy="8792334"/>
          </a:xfrm>
        </p:grpSpPr>
        <p:pic>
          <p:nvPicPr>
            <p:cNvPr id="4" name="image5.png">
              <a:extLst>
                <a:ext uri="{FF2B5EF4-FFF2-40B4-BE49-F238E27FC236}">
                  <a16:creationId xmlns:a16="http://schemas.microsoft.com/office/drawing/2014/main" id="{FB9D33B1-5338-B7F2-E40B-98EE202C5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672483" cy="879233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" name="Shape 695">
              <a:extLst>
                <a:ext uri="{FF2B5EF4-FFF2-40B4-BE49-F238E27FC236}">
                  <a16:creationId xmlns:a16="http://schemas.microsoft.com/office/drawing/2014/main" id="{94584043-014A-61D5-AB71-368052D5E169}"/>
                </a:ext>
              </a:extLst>
            </p:cNvPr>
            <p:cNvSpPr txBox="1"/>
            <p:nvPr/>
          </p:nvSpPr>
          <p:spPr>
            <a:xfrm>
              <a:off x="8335748" y="369264"/>
              <a:ext cx="6018433" cy="5010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xmlns:lc="http://schemas.openxmlformats.org/drawingml/2006/lockedCanvas" val="1"/>
              </a:ext>
            </a:extLst>
          </p:spPr>
          <p:txBody>
            <a:bodyPr wrap="square" lIns="25716" tIns="25716" rIns="25716" bIns="25716" numCol="1" anchor="t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r>
                <a:rPr sz="1400" dirty="0"/>
                <a:t>I. Moskalenko - “AMS02 Days”</a:t>
              </a: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C994781-9507-3DAA-89B1-EF69EEC5E76D}"/>
              </a:ext>
            </a:extLst>
          </p:cNvPr>
          <p:cNvSpPr txBox="1">
            <a:spLocks/>
          </p:cNvSpPr>
          <p:nvPr/>
        </p:nvSpPr>
        <p:spPr>
          <a:xfrm>
            <a:off x="688041" y="1691323"/>
            <a:ext cx="4710957" cy="4800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5463" indent="-512763"/>
            <a:r>
              <a:rPr lang="en-US" dirty="0"/>
              <a:t>Higher energies probe larger region of galaxy</a:t>
            </a:r>
          </a:p>
          <a:p>
            <a:pPr marL="982663" lvl="1" indent="-512763"/>
            <a:r>
              <a:rPr lang="en-US" dirty="0"/>
              <a:t>Relativistic effects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D41F5E-BF47-C281-CA52-F05736F853E3}"/>
              </a:ext>
            </a:extLst>
          </p:cNvPr>
          <p:cNvSpPr txBox="1"/>
          <p:nvPr/>
        </p:nvSpPr>
        <p:spPr>
          <a:xfrm>
            <a:off x="9058427" y="5675553"/>
            <a:ext cx="29698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387350" algn="ctr"/>
            <a:r>
              <a:rPr lang="en-US" dirty="0"/>
              <a:t>*Only mass resolved          measurements shown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2FECC63-831E-4585-54BF-3CCFA3F9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701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ED8C5-83AF-D784-843A-A33B891D2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EA961-0628-DED4-A589-67DF72496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Be-10 “Clock Isotope”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F1193F2-D5F0-2C24-D584-308DE640BB49}"/>
              </a:ext>
            </a:extLst>
          </p:cNvPr>
          <p:cNvSpPr txBox="1">
            <a:spLocks/>
          </p:cNvSpPr>
          <p:nvPr/>
        </p:nvSpPr>
        <p:spPr>
          <a:xfrm>
            <a:off x="458694" y="1691323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12700"/>
            <a:endParaRPr lang="en-US" dirty="0"/>
          </a:p>
          <a:p>
            <a:pPr marL="12700" indent="-12700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17BABDA-3DF3-DFE0-894B-94D8DD1D92B6}"/>
              </a:ext>
            </a:extLst>
          </p:cNvPr>
          <p:cNvGrpSpPr>
            <a:grpSpLocks noChangeAspect="1"/>
          </p:cNvGrpSpPr>
          <p:nvPr/>
        </p:nvGrpSpPr>
        <p:grpSpPr>
          <a:xfrm>
            <a:off x="5398998" y="1691323"/>
            <a:ext cx="6629230" cy="3972498"/>
            <a:chOff x="0" y="0"/>
            <a:chExt cx="14672483" cy="8792334"/>
          </a:xfrm>
        </p:grpSpPr>
        <p:pic>
          <p:nvPicPr>
            <p:cNvPr id="4" name="image5.png">
              <a:extLst>
                <a:ext uri="{FF2B5EF4-FFF2-40B4-BE49-F238E27FC236}">
                  <a16:creationId xmlns:a16="http://schemas.microsoft.com/office/drawing/2014/main" id="{44742982-3BF3-697D-938B-294CD5DF6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672483" cy="879233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" name="Shape 695">
              <a:extLst>
                <a:ext uri="{FF2B5EF4-FFF2-40B4-BE49-F238E27FC236}">
                  <a16:creationId xmlns:a16="http://schemas.microsoft.com/office/drawing/2014/main" id="{3EBB95EC-F570-5C84-C77D-94AC4B056A7B}"/>
                </a:ext>
              </a:extLst>
            </p:cNvPr>
            <p:cNvSpPr txBox="1"/>
            <p:nvPr/>
          </p:nvSpPr>
          <p:spPr>
            <a:xfrm>
              <a:off x="8335748" y="369264"/>
              <a:ext cx="6018433" cy="5010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xmlns:lc="http://schemas.openxmlformats.org/drawingml/2006/lockedCanvas" val="1"/>
              </a:ext>
            </a:extLst>
          </p:spPr>
          <p:txBody>
            <a:bodyPr wrap="square" lIns="25716" tIns="25716" rIns="25716" bIns="25716" numCol="1" anchor="t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r>
                <a:rPr sz="1400" dirty="0"/>
                <a:t>I. Moskalenko - “AMS02 Days”</a:t>
              </a: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CB3EBE2-2C9D-75CE-FFD3-9B6E82DA2172}"/>
              </a:ext>
            </a:extLst>
          </p:cNvPr>
          <p:cNvSpPr txBox="1">
            <a:spLocks/>
          </p:cNvSpPr>
          <p:nvPr/>
        </p:nvSpPr>
        <p:spPr>
          <a:xfrm>
            <a:off x="688041" y="1691323"/>
            <a:ext cx="4710957" cy="4800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5463" indent="-512763"/>
            <a:r>
              <a:rPr lang="en-US" dirty="0"/>
              <a:t>Higher energies probe larger region of galaxy</a:t>
            </a:r>
          </a:p>
          <a:p>
            <a:pPr marL="982663" lvl="1" indent="-512763"/>
            <a:r>
              <a:rPr lang="en-US" dirty="0"/>
              <a:t>Relativistic effects	</a:t>
            </a:r>
          </a:p>
          <a:p>
            <a:pPr marL="982663" lvl="1" indent="-512763"/>
            <a:endParaRPr lang="en-US" dirty="0"/>
          </a:p>
          <a:p>
            <a:pPr marL="525463" indent="-512763"/>
            <a:r>
              <a:rPr lang="en-US" b="1" u="sng" dirty="0"/>
              <a:t>HELIX:</a:t>
            </a:r>
            <a:r>
              <a:rPr lang="en-US" dirty="0"/>
              <a:t> measure             Be-10/Be-9 precisely       up to 10 GeV/n</a:t>
            </a:r>
          </a:p>
          <a:p>
            <a:pPr marL="525463" indent="-512763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F3044B-20F8-CAD9-0C91-AD1EA2272A0E}"/>
              </a:ext>
            </a:extLst>
          </p:cNvPr>
          <p:cNvSpPr txBox="1"/>
          <p:nvPr/>
        </p:nvSpPr>
        <p:spPr>
          <a:xfrm>
            <a:off x="9058427" y="5675553"/>
            <a:ext cx="29698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387350" algn="ctr"/>
            <a:r>
              <a:rPr lang="en-US" dirty="0"/>
              <a:t>*Only mass resolved          measurements shown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0DC55AF-DABC-56B7-27F4-0865517E4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12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30DCE-EB41-5DA2-0D64-F7932E0B6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1070CF4-0792-709C-9330-1069C42B657B}"/>
              </a:ext>
            </a:extLst>
          </p:cNvPr>
          <p:cNvSpPr txBox="1">
            <a:spLocks/>
          </p:cNvSpPr>
          <p:nvPr/>
        </p:nvSpPr>
        <p:spPr>
          <a:xfrm>
            <a:off x="458694" y="1379017"/>
            <a:ext cx="4901097" cy="410624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5463" indent="-512763"/>
            <a:r>
              <a:rPr lang="en-US" dirty="0"/>
              <a:t>Balloon program designed to measure cosmic ray isotopes</a:t>
            </a:r>
          </a:p>
          <a:p>
            <a:pPr marL="12700" indent="0">
              <a:buNone/>
            </a:pPr>
            <a:r>
              <a:rPr lang="en-US" dirty="0">
                <a:solidFill>
                  <a:srgbClr val="EAE5E2"/>
                </a:solidFill>
              </a:rPr>
              <a:t>1 Engineering flight so far</a:t>
            </a:r>
          </a:p>
          <a:p>
            <a:pPr marL="469900" lvl="1" indent="0">
              <a:buNone/>
            </a:pPr>
            <a:r>
              <a:rPr lang="en-US" dirty="0">
                <a:solidFill>
                  <a:srgbClr val="EAE5E2"/>
                </a:solidFill>
              </a:rPr>
              <a:t>Launched 28, 2024 in Kiruna, Sweden</a:t>
            </a:r>
          </a:p>
          <a:p>
            <a:pPr marL="469900" lvl="1" indent="0">
              <a:buNone/>
            </a:pPr>
            <a:r>
              <a:rPr lang="en-US" dirty="0">
                <a:solidFill>
                  <a:srgbClr val="EAE5E2"/>
                </a:solidFill>
              </a:rPr>
              <a:t>6 flight</a:t>
            </a:r>
          </a:p>
          <a:p>
            <a:pPr marL="469900" lvl="1" indent="0">
              <a:buNone/>
            </a:pPr>
            <a:r>
              <a:rPr lang="en-US" dirty="0">
                <a:solidFill>
                  <a:srgbClr val="EAE5E2"/>
                </a:solidFill>
              </a:rPr>
              <a:t>Successful recovery</a:t>
            </a:r>
          </a:p>
          <a:p>
            <a:pPr marL="469900" lvl="1" indent="0">
              <a:buNone/>
            </a:pPr>
            <a:r>
              <a:rPr lang="en-US" dirty="0">
                <a:solidFill>
                  <a:srgbClr val="EAE5E2"/>
                </a:solidFill>
              </a:rPr>
              <a:t>120 million triggers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A78A4-FB5D-D4FC-8C7A-1D116F034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HELIX Overview</a:t>
            </a:r>
          </a:p>
        </p:txBody>
      </p:sp>
      <p:pic>
        <p:nvPicPr>
          <p:cNvPr id="10" name="Picture 9" descr="A crane lifting a plane&#10;&#10;AI-generated content may be incorrect.">
            <a:extLst>
              <a:ext uri="{FF2B5EF4-FFF2-40B4-BE49-F238E27FC236}">
                <a16:creationId xmlns:a16="http://schemas.microsoft.com/office/drawing/2014/main" id="{25C93AA5-C913-DA41-E6C1-8DEB23B56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" t="11087" r="4513" b="18000"/>
          <a:stretch/>
        </p:blipFill>
        <p:spPr>
          <a:xfrm>
            <a:off x="7942996" y="4293638"/>
            <a:ext cx="4022321" cy="219860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1F210-1E5F-472B-A5DA-EC2C19626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939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7571E-DCD1-5E46-AFF1-39A847BE9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411EBF-09AE-81B1-010F-5C71FAA359C9}"/>
              </a:ext>
            </a:extLst>
          </p:cNvPr>
          <p:cNvSpPr txBox="1">
            <a:spLocks/>
          </p:cNvSpPr>
          <p:nvPr/>
        </p:nvSpPr>
        <p:spPr>
          <a:xfrm>
            <a:off x="458694" y="1379017"/>
            <a:ext cx="4901097" cy="410624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5463" indent="-512763"/>
            <a:r>
              <a:rPr lang="en-US" dirty="0"/>
              <a:t>Balloon program designed to measure cosmic ray isotopes</a:t>
            </a:r>
          </a:p>
          <a:p>
            <a:pPr marL="525463" indent="-512763"/>
            <a:r>
              <a:rPr lang="en-US" dirty="0"/>
              <a:t>1 Engineering flight so far</a:t>
            </a:r>
          </a:p>
          <a:p>
            <a:pPr marL="982663" lvl="1" indent="-512763"/>
            <a:r>
              <a:rPr lang="en-US" dirty="0"/>
              <a:t>Launched 28 May, 2024 in Kiruna, Sweden</a:t>
            </a:r>
          </a:p>
          <a:p>
            <a:pPr marL="982663" lvl="1" indent="-512763"/>
            <a:r>
              <a:rPr lang="en-US" dirty="0"/>
              <a:t>6 day flight</a:t>
            </a:r>
          </a:p>
          <a:p>
            <a:pPr marL="982663" lvl="1" indent="-512763"/>
            <a:r>
              <a:rPr lang="en-US" dirty="0"/>
              <a:t>120 million triggers</a:t>
            </a:r>
          </a:p>
          <a:p>
            <a:pPr marL="469900" lvl="1" indent="0">
              <a:buNone/>
            </a:pPr>
            <a:r>
              <a:rPr lang="en-US" dirty="0">
                <a:solidFill>
                  <a:srgbClr val="EAE5E2"/>
                </a:solidFill>
              </a:rPr>
              <a:t>Successful recover triggers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93617F-D20C-3D8C-FADF-A174CB74C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HELIX Overview</a:t>
            </a:r>
          </a:p>
        </p:txBody>
      </p:sp>
      <p:pic>
        <p:nvPicPr>
          <p:cNvPr id="10" name="Picture 9" descr="A crane lifting a plane&#10;&#10;AI-generated content may be incorrect.">
            <a:extLst>
              <a:ext uri="{FF2B5EF4-FFF2-40B4-BE49-F238E27FC236}">
                <a16:creationId xmlns:a16="http://schemas.microsoft.com/office/drawing/2014/main" id="{630C3719-4028-6582-68C9-D1CE8878F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" t="11087" r="4513" b="18000"/>
          <a:stretch/>
        </p:blipFill>
        <p:spPr>
          <a:xfrm>
            <a:off x="7942996" y="4293638"/>
            <a:ext cx="4022321" cy="21986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165780-D44B-F9C1-A4F4-10A9E26528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01" b="-3588"/>
          <a:stretch/>
        </p:blipFill>
        <p:spPr>
          <a:xfrm>
            <a:off x="6392881" y="-27061"/>
            <a:ext cx="5708516" cy="41062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E8B4D-4D89-AF12-EEAF-E86E1CF63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880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A03F5-F35A-9841-7018-C0BDE1C0D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2FE96BB-DADB-8C1D-E042-542DF72B1702}"/>
              </a:ext>
            </a:extLst>
          </p:cNvPr>
          <p:cNvSpPr txBox="1">
            <a:spLocks/>
          </p:cNvSpPr>
          <p:nvPr/>
        </p:nvSpPr>
        <p:spPr>
          <a:xfrm>
            <a:off x="458694" y="1379017"/>
            <a:ext cx="4901097" cy="410624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5463" indent="-512763"/>
            <a:r>
              <a:rPr lang="en-US" dirty="0"/>
              <a:t>Balloon program designed to measure cosmic ray isotopes</a:t>
            </a:r>
          </a:p>
          <a:p>
            <a:pPr marL="525463" indent="-512763"/>
            <a:r>
              <a:rPr lang="en-US" dirty="0"/>
              <a:t>1 Engineering flight so far</a:t>
            </a:r>
          </a:p>
          <a:p>
            <a:pPr marL="982663" lvl="1" indent="-512763"/>
            <a:r>
              <a:rPr lang="en-US" dirty="0"/>
              <a:t>Launched 28 May, 2024 in Kiruna, Sweden</a:t>
            </a:r>
          </a:p>
          <a:p>
            <a:pPr marL="982663" lvl="1" indent="-512763"/>
            <a:r>
              <a:rPr lang="en-US" dirty="0"/>
              <a:t>6 day flight</a:t>
            </a:r>
          </a:p>
          <a:p>
            <a:pPr marL="982663" lvl="1" indent="-512763"/>
            <a:r>
              <a:rPr lang="en-US" dirty="0"/>
              <a:t>120 million triggers</a:t>
            </a:r>
          </a:p>
          <a:p>
            <a:pPr marL="982663" lvl="1" indent="-512763"/>
            <a:r>
              <a:rPr lang="en-US" dirty="0"/>
              <a:t>Successful recovery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FC471-77E0-D72D-BEB7-BC98CB6E0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HELIX Overview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8882C1-9035-54CD-9C11-9F684FC822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705" b="5844"/>
          <a:stretch/>
        </p:blipFill>
        <p:spPr>
          <a:xfrm>
            <a:off x="5359791" y="693900"/>
            <a:ext cx="3757314" cy="2107069"/>
          </a:xfrm>
          <a:prstGeom prst="rect">
            <a:avLst/>
          </a:prstGeom>
          <a:effectLst>
            <a:outerShdw blurRad="190500" algn="tl" rotWithShape="0">
              <a:prstClr val="black">
                <a:alpha val="70000"/>
              </a:prstClr>
            </a:outerShdw>
          </a:effec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D7BE3-619C-83B0-3555-05A07735F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8</a:t>
            </a:fld>
            <a:endParaRPr lang="en-US" dirty="0"/>
          </a:p>
        </p:txBody>
      </p:sp>
      <p:pic>
        <p:nvPicPr>
          <p:cNvPr id="7" name="Picture 6" descr="A person holding a box in the snow&#10;&#10;AI-generated content may be incorrect.">
            <a:extLst>
              <a:ext uri="{FF2B5EF4-FFF2-40B4-BE49-F238E27FC236}">
                <a16:creationId xmlns:a16="http://schemas.microsoft.com/office/drawing/2014/main" id="{A8773913-2BF3-4781-3181-821D70FB4A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428"/>
          <a:stretch>
            <a:fillRect/>
          </a:stretch>
        </p:blipFill>
        <p:spPr>
          <a:xfrm>
            <a:off x="9117104" y="3328959"/>
            <a:ext cx="2616200" cy="3163281"/>
          </a:xfrm>
          <a:prstGeom prst="rect">
            <a:avLst/>
          </a:prstGeom>
        </p:spPr>
      </p:pic>
      <p:pic>
        <p:nvPicPr>
          <p:cNvPr id="9" name="Picture 8" descr="A plane on the ground&#10;&#10;AI-generated content may be incorrect.">
            <a:extLst>
              <a:ext uri="{FF2B5EF4-FFF2-40B4-BE49-F238E27FC236}">
                <a16:creationId xmlns:a16="http://schemas.microsoft.com/office/drawing/2014/main" id="{DF4E311C-371A-C0BF-BA20-AC686773F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075" y="5478983"/>
            <a:ext cx="7772400" cy="1202871"/>
          </a:xfrm>
          <a:prstGeom prst="rect">
            <a:avLst/>
          </a:prstGeom>
        </p:spPr>
      </p:pic>
      <p:pic>
        <p:nvPicPr>
          <p:cNvPr id="13" name="Picture 12" descr="A helicopter flying over a field&#10;&#10;AI-generated content may be incorrect.">
            <a:extLst>
              <a:ext uri="{FF2B5EF4-FFF2-40B4-BE49-F238E27FC236}">
                <a16:creationId xmlns:a16="http://schemas.microsoft.com/office/drawing/2014/main" id="{9F1B4B13-EBE9-32ED-EDD4-2DB899A664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6857" y="137149"/>
            <a:ext cx="2236695" cy="2962379"/>
          </a:xfrm>
          <a:prstGeom prst="rect">
            <a:avLst/>
          </a:prstGeom>
        </p:spPr>
      </p:pic>
      <p:pic>
        <p:nvPicPr>
          <p:cNvPr id="15" name="Picture 14" descr="A helicopter with a person in the back&#10;&#10;AI-generated content may be incorrect.">
            <a:extLst>
              <a:ext uri="{FF2B5EF4-FFF2-40B4-BE49-F238E27FC236}">
                <a16:creationId xmlns:a16="http://schemas.microsoft.com/office/drawing/2014/main" id="{1338E4EE-FBED-D911-0E57-B18E49294BD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2097" b="10383"/>
          <a:stretch>
            <a:fillRect/>
          </a:stretch>
        </p:blipFill>
        <p:spPr>
          <a:xfrm>
            <a:off x="5631048" y="3099528"/>
            <a:ext cx="3066427" cy="199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473266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10977</TotalTime>
  <Words>1372</Words>
  <Application>Microsoft Macintosh PowerPoint</Application>
  <PresentationFormat>Widescreen</PresentationFormat>
  <Paragraphs>264</Paragraphs>
  <Slides>30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Aptos</vt:lpstr>
      <vt:lpstr>Arial</vt:lpstr>
      <vt:lpstr>Avenir Next LT Pro</vt:lpstr>
      <vt:lpstr>AvenirNext LT Pro Medium</vt:lpstr>
      <vt:lpstr>Cambria Math</vt:lpstr>
      <vt:lpstr>Sabon Next LT</vt:lpstr>
      <vt:lpstr>DappledVTI</vt:lpstr>
      <vt:lpstr>Velocity and Track Reconstruction using HELIX RICH</vt:lpstr>
      <vt:lpstr>Cosmic Ray Transport Measurements</vt:lpstr>
      <vt:lpstr>Cosmic Ray Transport Measurements</vt:lpstr>
      <vt:lpstr>Cosmic Ray Transport Measurements</vt:lpstr>
      <vt:lpstr>Be-10 “Clock Isotope”</vt:lpstr>
      <vt:lpstr>Be-10 “Clock Isotope”</vt:lpstr>
      <vt:lpstr>HELIX Overview</vt:lpstr>
      <vt:lpstr>HELIX Overview</vt:lpstr>
      <vt:lpstr>HELIX Overview</vt:lpstr>
      <vt:lpstr>HELIX Overview</vt:lpstr>
      <vt:lpstr>HELIX Overview</vt:lpstr>
      <vt:lpstr>Helix Overview</vt:lpstr>
      <vt:lpstr>HELIX Overview</vt:lpstr>
      <vt:lpstr>RICH Reconstruction</vt:lpstr>
      <vt:lpstr>RICH Reconstruction</vt:lpstr>
      <vt:lpstr>RICH Reconstruction</vt:lpstr>
      <vt:lpstr>RICH as a Tracker</vt:lpstr>
      <vt:lpstr>RICH as a Tracker</vt:lpstr>
      <vt:lpstr>RICH as a Tracker</vt:lpstr>
      <vt:lpstr>RICH as a Tracker</vt:lpstr>
      <vt:lpstr>RICH as a Tracker</vt:lpstr>
      <vt:lpstr>Track-RICH Minimization (TRM) Performance </vt:lpstr>
      <vt:lpstr>Track-RICH Minimization (TRM) Performance </vt:lpstr>
      <vt:lpstr>Track-RICH Minimization (TRM) Performance </vt:lpstr>
      <vt:lpstr>Launch Video</vt:lpstr>
      <vt:lpstr>Extras</vt:lpstr>
      <vt:lpstr>RICH as a Tracker</vt:lpstr>
      <vt:lpstr>RICH as a Tracker</vt:lpstr>
      <vt:lpstr>Kernel Density Filtering</vt:lpstr>
      <vt:lpstr>AMS-02 Be Distribution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Duncan Fuehne</dc:creator>
  <cp:lastModifiedBy>Duncan Fuehne</cp:lastModifiedBy>
  <cp:revision>75</cp:revision>
  <dcterms:created xsi:type="dcterms:W3CDTF">2026-05-25T16:12:52Z</dcterms:created>
  <dcterms:modified xsi:type="dcterms:W3CDTF">2026-08-04T10:09:02Z</dcterms:modified>
</cp:coreProperties>
</file>