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636fc50ea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636fc50ea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636fc50e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636fc50e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636fc50ea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f636fc50ea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636fc50ea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f636fc50ea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636fc50ea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f636fc50e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636fc50ea_0_6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636fc50ea_0_6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f636fc50ea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f636fc50ea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636fc50ea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636fc50ea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636fc50ea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f636fc50ea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636fc50ea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f636fc50ea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636fc50ea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f636fc50ea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636fc50ea_0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636fc50ea_0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f636fc50ea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f636fc50ea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f636fc50ea_0_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f636fc50ea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636fc50ea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636fc50ea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f636fc50ea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f636fc50ea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f636fc50ea_0_6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f636fc50ea_0_6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636fc50ea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636fc50ea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636fc50ea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f636fc50ea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636fc50ea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636fc50ea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636fc50ea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636fc50ea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f636fc50ea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f636fc50ea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636fc50ea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636fc50ea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f636fc50ea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f636fc50ea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f636fc50ea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f636fc50ea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f636fc50ea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f636fc50ea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f636fc50ea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f636fc50ea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f636fc50ea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f636fc50ea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f636fc50ea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f636fc50ea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f636fc50ea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f636fc50ea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636fc50ea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636fc50ea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f636fc50ea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f636fc50ea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f636fc50ea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3f636fc50ea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636fc50ea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636fc50ea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f636fc50ea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f636fc50ea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f636fc50ea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3f636fc50ea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f636fc50ea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f636fc50ea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f636fc50ea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f636fc50ea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636fc50ea_0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f636fc50ea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636fc50ea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636fc50ea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636fc50ea_0_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f636fc50ea_0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636fc50ea_0_5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f636fc50ea_0_5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636fc50ea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636fc50ea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636fc50ea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636fc50ea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38.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1.png"/><Relationship Id="rId4" Type="http://schemas.openxmlformats.org/officeDocument/2006/relationships/hyperlink" Target="http://www.youtube.com/watch?v=txpIT0PW02E" TargetMode="External"/><Relationship Id="rId5" Type="http://schemas.openxmlformats.org/officeDocument/2006/relationships/image" Target="../media/image28.jp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16.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png"/><Relationship Id="rId5" Type="http://schemas.openxmlformats.org/officeDocument/2006/relationships/image" Target="../media/image37.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44.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43.png"/><Relationship Id="rId4" Type="http://schemas.openxmlformats.org/officeDocument/2006/relationships/image" Target="../media/image45.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1.png"/><Relationship Id="rId4" Type="http://schemas.openxmlformats.org/officeDocument/2006/relationships/image" Target="../media/image9.png"/><Relationship Id="rId10" Type="http://schemas.openxmlformats.org/officeDocument/2006/relationships/image" Target="../media/image1.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46.png"/><Relationship Id="rId4" Type="http://schemas.openxmlformats.org/officeDocument/2006/relationships/image" Target="../media/image47.png"/><Relationship Id="rId9" Type="http://schemas.openxmlformats.org/officeDocument/2006/relationships/image" Target="../media/image2.png"/><Relationship Id="rId5" Type="http://schemas.openxmlformats.org/officeDocument/2006/relationships/image" Target="../media/image48.png"/><Relationship Id="rId6" Type="http://schemas.openxmlformats.org/officeDocument/2006/relationships/image" Target="../media/image23.png"/><Relationship Id="rId7" Type="http://schemas.openxmlformats.org/officeDocument/2006/relationships/image" Target="../media/image51.png"/><Relationship Id="rId8"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67.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64.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74.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5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5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65.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17.png"/><Relationship Id="rId13" Type="http://schemas.openxmlformats.org/officeDocument/2006/relationships/image" Target="../media/image3.png"/><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13.png"/><Relationship Id="rId15" Type="http://schemas.openxmlformats.org/officeDocument/2006/relationships/image" Target="../media/image1.png"/><Relationship Id="rId1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68.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66.png"/><Relationship Id="rId4" Type="http://schemas.openxmlformats.org/officeDocument/2006/relationships/image" Target="../media/image62.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61.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4.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80.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73.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69.png"/><Relationship Id="rId4" Type="http://schemas.openxmlformats.org/officeDocument/2006/relationships/image" Target="../media/image56.png"/><Relationship Id="rId9" Type="http://schemas.openxmlformats.org/officeDocument/2006/relationships/image" Target="../media/image1.png"/><Relationship Id="rId5" Type="http://schemas.openxmlformats.org/officeDocument/2006/relationships/image" Target="../media/image53.png"/><Relationship Id="rId6" Type="http://schemas.openxmlformats.org/officeDocument/2006/relationships/image" Target="../media/image51.png"/><Relationship Id="rId7" Type="http://schemas.openxmlformats.org/officeDocument/2006/relationships/image" Target="../media/image3.png"/><Relationship Id="rId8"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79.png"/><Relationship Id="rId4" Type="http://schemas.openxmlformats.org/officeDocument/2006/relationships/image" Target="../media/image76.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78.png"/><Relationship Id="rId4" Type="http://schemas.openxmlformats.org/officeDocument/2006/relationships/image" Target="../media/image63.png"/><Relationship Id="rId9" Type="http://schemas.openxmlformats.org/officeDocument/2006/relationships/image" Target="../media/image1.png"/><Relationship Id="rId5" Type="http://schemas.openxmlformats.org/officeDocument/2006/relationships/image" Target="../media/image60.png"/><Relationship Id="rId6" Type="http://schemas.openxmlformats.org/officeDocument/2006/relationships/image" Target="../media/image51.png"/><Relationship Id="rId7" Type="http://schemas.openxmlformats.org/officeDocument/2006/relationships/image" Target="../media/image3.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2.png"/><Relationship Id="rId9" Type="http://schemas.openxmlformats.org/officeDocument/2006/relationships/image" Target="../media/image3.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18.png"/><Relationship Id="rId8" Type="http://schemas.openxmlformats.org/officeDocument/2006/relationships/image" Target="../media/image5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75.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77.png"/><Relationship Id="rId6" Type="http://schemas.openxmlformats.org/officeDocument/2006/relationships/image" Target="../media/image51.png"/><Relationship Id="rId7" Type="http://schemas.openxmlformats.org/officeDocument/2006/relationships/image" Target="../media/image3.png"/><Relationship Id="rId8"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71.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81.png"/><Relationship Id="rId4" Type="http://schemas.openxmlformats.org/officeDocument/2006/relationships/image" Target="../media/image72.png"/><Relationship Id="rId5" Type="http://schemas.openxmlformats.org/officeDocument/2006/relationships/image" Target="../media/image51.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70.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www.youtube.com/watch?v=55H0ABK7ly0" TargetMode="External"/><Relationship Id="rId4" Type="http://schemas.openxmlformats.org/officeDocument/2006/relationships/image" Target="../media/image20.jpg"/><Relationship Id="rId9" Type="http://schemas.openxmlformats.org/officeDocument/2006/relationships/image" Target="../media/image1.png"/><Relationship Id="rId5" Type="http://schemas.openxmlformats.org/officeDocument/2006/relationships/image" Target="../media/image51.png"/><Relationship Id="rId6" Type="http://schemas.openxmlformats.org/officeDocument/2006/relationships/image" Target="../media/image23.png"/><Relationship Id="rId7" Type="http://schemas.openxmlformats.org/officeDocument/2006/relationships/image" Target="../media/image3.png"/><Relationship Id="rId8"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www.youtube.com/watch?v=Yh0u5NdIp7w" TargetMode="External"/><Relationship Id="rId4" Type="http://schemas.openxmlformats.org/officeDocument/2006/relationships/image" Target="../media/image26.jpg"/><Relationship Id="rId9" Type="http://schemas.openxmlformats.org/officeDocument/2006/relationships/image" Target="../media/image1.png"/><Relationship Id="rId5" Type="http://schemas.openxmlformats.org/officeDocument/2006/relationships/image" Target="../media/image51.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3982" cy="4905738"/>
          </a:xfrm>
          <a:prstGeom prst="flowChartDocument">
            <a:avLst/>
          </a:prstGeom>
          <a:noFill/>
          <a:ln>
            <a:noFill/>
          </a:ln>
        </p:spPr>
      </p:pic>
      <p:pic>
        <p:nvPicPr>
          <p:cNvPr id="55" name="Google Shape;55;p13"/>
          <p:cNvPicPr preferRelativeResize="0"/>
          <p:nvPr/>
        </p:nvPicPr>
        <p:blipFill rotWithShape="1">
          <a:blip r:embed="rId4">
            <a:alphaModFix/>
          </a:blip>
          <a:srcRect b="11262" l="7026" r="7496" t="6229"/>
          <a:stretch/>
        </p:blipFill>
        <p:spPr>
          <a:xfrm>
            <a:off x="6364557" y="4338962"/>
            <a:ext cx="805839" cy="777830"/>
          </a:xfrm>
          <a:prstGeom prst="rect">
            <a:avLst/>
          </a:prstGeom>
          <a:noFill/>
          <a:ln>
            <a:noFill/>
          </a:ln>
        </p:spPr>
      </p:pic>
      <p:pic>
        <p:nvPicPr>
          <p:cNvPr id="56" name="Google Shape;56;p13" title="LOGO_ERC-FLAG_FP.png"/>
          <p:cNvPicPr preferRelativeResize="0"/>
          <p:nvPr/>
        </p:nvPicPr>
        <p:blipFill>
          <a:blip r:embed="rId5">
            <a:alphaModFix/>
          </a:blip>
          <a:stretch>
            <a:fillRect/>
          </a:stretch>
        </p:blipFill>
        <p:spPr>
          <a:xfrm>
            <a:off x="7315141" y="4057901"/>
            <a:ext cx="1802210" cy="1273523"/>
          </a:xfrm>
          <a:prstGeom prst="rect">
            <a:avLst/>
          </a:prstGeom>
          <a:noFill/>
          <a:ln>
            <a:noFill/>
          </a:ln>
        </p:spPr>
      </p:pic>
      <p:pic>
        <p:nvPicPr>
          <p:cNvPr id="57" name="Google Shape;57;p13"/>
          <p:cNvPicPr preferRelativeResize="0"/>
          <p:nvPr/>
        </p:nvPicPr>
        <p:blipFill>
          <a:blip r:embed="rId6">
            <a:alphaModFix/>
          </a:blip>
          <a:stretch>
            <a:fillRect/>
          </a:stretch>
        </p:blipFill>
        <p:spPr>
          <a:xfrm>
            <a:off x="5022423" y="4336706"/>
            <a:ext cx="1230400" cy="719625"/>
          </a:xfrm>
          <a:prstGeom prst="rect">
            <a:avLst/>
          </a:prstGeom>
          <a:noFill/>
          <a:ln>
            <a:noFill/>
          </a:ln>
        </p:spPr>
      </p:pic>
      <p:sp>
        <p:nvSpPr>
          <p:cNvPr id="58" name="Google Shape;58;p13"/>
          <p:cNvSpPr txBox="1"/>
          <p:nvPr/>
        </p:nvSpPr>
        <p:spPr>
          <a:xfrm>
            <a:off x="2148450" y="315725"/>
            <a:ext cx="6900600" cy="315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600">
                <a:solidFill>
                  <a:schemeClr val="lt1"/>
                </a:solidFill>
                <a:latin typeface="Times New Roman"/>
                <a:ea typeface="Times New Roman"/>
                <a:cs typeface="Times New Roman"/>
                <a:sym typeface="Times New Roman"/>
              </a:rPr>
              <a:t>Gravitational Waves II</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3900">
                <a:solidFill>
                  <a:schemeClr val="lt1"/>
                </a:solidFill>
                <a:latin typeface="Times New Roman"/>
                <a:ea typeface="Times New Roman"/>
                <a:cs typeface="Times New Roman"/>
                <a:sym typeface="Times New Roman"/>
              </a:rPr>
              <a:t>Notable GWs</a:t>
            </a:r>
            <a:endParaRPr b="1" sz="39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Simone Mastrogiovanni</a:t>
            </a:r>
            <a:endParaRPr b="1" sz="2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INFN Rome </a:t>
            </a:r>
            <a:endParaRPr b="1" sz="2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800">
                <a:solidFill>
                  <a:schemeClr val="lt1"/>
                </a:solidFill>
                <a:latin typeface="Times New Roman"/>
                <a:ea typeface="Times New Roman"/>
                <a:cs typeface="Times New Roman"/>
                <a:sym typeface="Times New Roman"/>
              </a:rPr>
              <a:t>ISCRA - Erice, Italy 2026</a:t>
            </a:r>
            <a:endParaRPr b="1" sz="2800">
              <a:solidFill>
                <a:schemeClr val="lt1"/>
              </a:solidFill>
              <a:latin typeface="Times New Roman"/>
              <a:ea typeface="Times New Roman"/>
              <a:cs typeface="Times New Roman"/>
              <a:sym typeface="Times New Roman"/>
            </a:endParaRPr>
          </a:p>
        </p:txBody>
      </p:sp>
      <p:sp>
        <p:nvSpPr>
          <p:cNvPr id="59" name="Google Shape;59;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22"/>
          <p:cNvPicPr preferRelativeResize="0"/>
          <p:nvPr/>
        </p:nvPicPr>
        <p:blipFill rotWithShape="1">
          <a:blip r:embed="rId3">
            <a:alphaModFix/>
          </a:blip>
          <a:srcRect b="0" l="50787" r="0" t="0"/>
          <a:stretch/>
        </p:blipFill>
        <p:spPr>
          <a:xfrm>
            <a:off x="2431025" y="2280825"/>
            <a:ext cx="4350076" cy="2437225"/>
          </a:xfrm>
          <a:prstGeom prst="rect">
            <a:avLst/>
          </a:prstGeom>
          <a:noFill/>
          <a:ln>
            <a:noFill/>
          </a:ln>
        </p:spPr>
      </p:pic>
      <p:sp>
        <p:nvSpPr>
          <p:cNvPr id="199" name="Google Shape;199;p22"/>
          <p:cNvSpPr txBox="1"/>
          <p:nvPr/>
        </p:nvSpPr>
        <p:spPr>
          <a:xfrm>
            <a:off x="447975" y="1085304"/>
            <a:ext cx="8057400" cy="1293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Calibri"/>
              <a:buChar char="●"/>
            </a:pPr>
            <a:r>
              <a:rPr lang="en" sz="1800">
                <a:latin typeface="Calibri"/>
                <a:ea typeface="Calibri"/>
                <a:cs typeface="Calibri"/>
                <a:sym typeface="Calibri"/>
              </a:rPr>
              <a:t>The Sky localization for these events is huge 230 deg2, 850deg2 and 1600deg2 for GW150914, GW151226 and GW151012.</a:t>
            </a:r>
            <a:br>
              <a:rPr lang="en" sz="1800">
                <a:latin typeface="Calibri"/>
                <a:ea typeface="Calibri"/>
                <a:cs typeface="Calibri"/>
                <a:sym typeface="Calibri"/>
              </a:rPr>
            </a:b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 sz="1800">
                <a:latin typeface="Calibri"/>
                <a:ea typeface="Calibri"/>
                <a:cs typeface="Calibri"/>
                <a:sym typeface="Calibri"/>
              </a:rPr>
              <a:t>There was no electromagnetic counterpart observed for these events. </a:t>
            </a:r>
            <a:endParaRPr sz="1800">
              <a:latin typeface="Calibri"/>
              <a:ea typeface="Calibri"/>
              <a:cs typeface="Calibri"/>
              <a:sym typeface="Calibri"/>
            </a:endParaRPr>
          </a:p>
        </p:txBody>
      </p:sp>
      <p:pic>
        <p:nvPicPr>
          <p:cNvPr id="200" name="Google Shape;200;p22"/>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201" name="Google Shape;201;p22"/>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first three GW detections</a:t>
            </a:r>
            <a:endParaRPr b="1" sz="3800">
              <a:solidFill>
                <a:schemeClr val="lt1"/>
              </a:solidFill>
              <a:latin typeface="Times New Roman"/>
              <a:ea typeface="Times New Roman"/>
              <a:cs typeface="Times New Roman"/>
              <a:sym typeface="Times New Roman"/>
            </a:endParaRPr>
          </a:p>
        </p:txBody>
      </p:sp>
      <p:pic>
        <p:nvPicPr>
          <p:cNvPr id="202" name="Google Shape;202;p22"/>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03" name="Google Shape;203;p22"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04" name="Google Shape;204;p22"/>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205" name="Google Shape;205;p22"/>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23"/>
          <p:cNvPicPr preferRelativeResize="0"/>
          <p:nvPr/>
        </p:nvPicPr>
        <p:blipFill>
          <a:blip r:embed="rId3">
            <a:alphaModFix/>
          </a:blip>
          <a:stretch>
            <a:fillRect/>
          </a:stretch>
        </p:blipFill>
        <p:spPr>
          <a:xfrm>
            <a:off x="3470250" y="988908"/>
            <a:ext cx="5449926" cy="3325842"/>
          </a:xfrm>
          <a:prstGeom prst="rect">
            <a:avLst/>
          </a:prstGeom>
          <a:noFill/>
          <a:ln>
            <a:noFill/>
          </a:ln>
        </p:spPr>
      </p:pic>
      <p:sp>
        <p:nvSpPr>
          <p:cNvPr id="211" name="Google Shape;211;p23"/>
          <p:cNvSpPr txBox="1"/>
          <p:nvPr/>
        </p:nvSpPr>
        <p:spPr>
          <a:xfrm>
            <a:off x="337350" y="1313975"/>
            <a:ext cx="3132900" cy="28014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Char char="●"/>
            </a:pPr>
            <a:r>
              <a:rPr lang="en" sz="1700"/>
              <a:t>The event was detected with a False Alarm rate of 1/27000 years. </a:t>
            </a:r>
            <a:br>
              <a:rPr lang="en" sz="1700"/>
            </a:br>
            <a:endParaRPr sz="1700"/>
          </a:p>
          <a:p>
            <a:pPr indent="-336550" lvl="0" marL="457200" rtl="0" algn="l">
              <a:spcBef>
                <a:spcPts val="0"/>
              </a:spcBef>
              <a:spcAft>
                <a:spcPts val="0"/>
              </a:spcAft>
              <a:buSzPts val="1700"/>
              <a:buChar char="●"/>
            </a:pPr>
            <a:r>
              <a:rPr lang="en" sz="1700"/>
              <a:t>The network SNR for this signal was 18</a:t>
            </a:r>
            <a:br>
              <a:rPr lang="en" sz="1700"/>
            </a:br>
            <a:endParaRPr sz="1700"/>
          </a:p>
          <a:p>
            <a:pPr indent="-336550" lvl="0" marL="457200" rtl="0" algn="l">
              <a:spcBef>
                <a:spcPts val="0"/>
              </a:spcBef>
              <a:spcAft>
                <a:spcPts val="0"/>
              </a:spcAft>
              <a:buSzPts val="1700"/>
              <a:buChar char="●"/>
            </a:pPr>
            <a:r>
              <a:rPr lang="en" sz="1700"/>
              <a:t>The signal is barely visible in Virgo, where it has a small SNR.</a:t>
            </a:r>
            <a:endParaRPr sz="1700"/>
          </a:p>
        </p:txBody>
      </p:sp>
      <p:pic>
        <p:nvPicPr>
          <p:cNvPr id="212" name="Google Shape;212;p23"/>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213" name="Google Shape;213;p23"/>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GW170814: The first triple detection</a:t>
            </a:r>
            <a:endParaRPr b="1" sz="3800">
              <a:solidFill>
                <a:schemeClr val="lt1"/>
              </a:solidFill>
              <a:latin typeface="Times New Roman"/>
              <a:ea typeface="Times New Roman"/>
              <a:cs typeface="Times New Roman"/>
              <a:sym typeface="Times New Roman"/>
            </a:endParaRPr>
          </a:p>
        </p:txBody>
      </p:sp>
      <p:pic>
        <p:nvPicPr>
          <p:cNvPr id="214" name="Google Shape;214;p23"/>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15" name="Google Shape;215;p23"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16" name="Google Shape;216;p23"/>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217" name="Google Shape;217;p23"/>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24"/>
          <p:cNvPicPr preferRelativeResize="0"/>
          <p:nvPr/>
        </p:nvPicPr>
        <p:blipFill rotWithShape="1">
          <a:blip r:embed="rId3">
            <a:alphaModFix/>
          </a:blip>
          <a:srcRect b="0" l="-5541" r="0" t="-5541"/>
          <a:stretch/>
        </p:blipFill>
        <p:spPr>
          <a:xfrm>
            <a:off x="3348623" y="2234808"/>
            <a:ext cx="5528226" cy="2580225"/>
          </a:xfrm>
          <a:prstGeom prst="rect">
            <a:avLst/>
          </a:prstGeom>
          <a:noFill/>
          <a:ln>
            <a:noFill/>
          </a:ln>
        </p:spPr>
      </p:pic>
      <p:sp>
        <p:nvSpPr>
          <p:cNvPr id="223" name="Google Shape;223;p24"/>
          <p:cNvSpPr txBox="1"/>
          <p:nvPr/>
        </p:nvSpPr>
        <p:spPr>
          <a:xfrm>
            <a:off x="356475" y="929938"/>
            <a:ext cx="8279100" cy="15699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Char char="●"/>
            </a:pPr>
            <a:r>
              <a:rPr lang="en" sz="1500"/>
              <a:t> credible area on the sky is 1160 deg2 and shrinks to 100 deg2 when including Virgo data</a:t>
            </a:r>
            <a:br>
              <a:rPr lang="en" sz="1500"/>
            </a:br>
            <a:endParaRPr sz="1500"/>
          </a:p>
          <a:p>
            <a:pPr indent="-323850" lvl="0" marL="457200" rtl="0" algn="l">
              <a:spcBef>
                <a:spcPts val="0"/>
              </a:spcBef>
              <a:spcAft>
                <a:spcPts val="0"/>
              </a:spcAft>
              <a:buSzPts val="1500"/>
              <a:buChar char="●"/>
            </a:pPr>
            <a:r>
              <a:rPr lang="en" sz="1500"/>
              <a:t>When including Virgo, the 90% localization volume goes from 71 × 10</a:t>
            </a:r>
            <a:r>
              <a:rPr baseline="30000" lang="en" sz="1500"/>
              <a:t>6</a:t>
            </a:r>
            <a:r>
              <a:rPr lang="en" sz="1500"/>
              <a:t> Mpc</a:t>
            </a:r>
            <a:r>
              <a:rPr baseline="30000" lang="en" sz="1500"/>
              <a:t>3</a:t>
            </a:r>
            <a:r>
              <a:rPr lang="en" sz="1500"/>
              <a:t>, to 2.1 × 10</a:t>
            </a:r>
            <a:r>
              <a:rPr baseline="30000" lang="en" sz="1500"/>
              <a:t>6</a:t>
            </a:r>
            <a:r>
              <a:rPr lang="en" sz="1500"/>
              <a:t> Mpc</a:t>
            </a:r>
            <a:r>
              <a:rPr baseline="30000" lang="en" sz="1500"/>
              <a:t>3</a:t>
            </a:r>
            <a:br>
              <a:rPr baseline="30000" lang="en" sz="1500"/>
            </a:br>
            <a:endParaRPr baseline="30000" sz="1500"/>
          </a:p>
          <a:p>
            <a:pPr indent="-323850" lvl="0" marL="457200" rtl="0" algn="l">
              <a:spcBef>
                <a:spcPts val="0"/>
              </a:spcBef>
              <a:spcAft>
                <a:spcPts val="0"/>
              </a:spcAft>
              <a:buSzPts val="1500"/>
              <a:buChar char="●"/>
            </a:pPr>
            <a:r>
              <a:rPr lang="en" sz="1500"/>
              <a:t>This is very important for cosmology.</a:t>
            </a:r>
            <a:endParaRPr baseline="30000" sz="1500"/>
          </a:p>
        </p:txBody>
      </p:sp>
      <p:pic>
        <p:nvPicPr>
          <p:cNvPr id="224" name="Google Shape;224;p24"/>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225" name="Google Shape;225;p24"/>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GW170814: The first triple detection</a:t>
            </a:r>
            <a:endParaRPr b="1" sz="3800">
              <a:solidFill>
                <a:schemeClr val="lt1"/>
              </a:solidFill>
              <a:latin typeface="Times New Roman"/>
              <a:ea typeface="Times New Roman"/>
              <a:cs typeface="Times New Roman"/>
              <a:sym typeface="Times New Roman"/>
            </a:endParaRPr>
          </a:p>
        </p:txBody>
      </p:sp>
      <p:pic>
        <p:nvPicPr>
          <p:cNvPr id="226" name="Google Shape;226;p24"/>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27" name="Google Shape;227;p24"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28" name="Google Shape;228;p24"/>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229" name="Google Shape;229;p24"/>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5"/>
          <p:cNvSpPr txBox="1"/>
          <p:nvPr/>
        </p:nvSpPr>
        <p:spPr>
          <a:xfrm>
            <a:off x="447225" y="1164995"/>
            <a:ext cx="35139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Calibri"/>
                <a:ea typeface="Calibri"/>
                <a:cs typeface="Calibri"/>
                <a:sym typeface="Calibri"/>
              </a:rPr>
              <a:t>At 12:41:04 UTC a GW from the merger of two Neutron star is detected</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+2 seconds later Integral and Fermi detect a GRB.</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~10 hrs later a kilonova emission from NGC4993 is observed.</a:t>
            </a:r>
            <a:endParaRPr sz="1500">
              <a:latin typeface="Calibri"/>
              <a:ea typeface="Calibri"/>
              <a:cs typeface="Calibri"/>
              <a:sym typeface="Calibri"/>
            </a:endParaRPr>
          </a:p>
          <a:p>
            <a:pPr indent="0" lvl="0" marL="0" rtl="0" algn="l">
              <a:spcBef>
                <a:spcPts val="0"/>
              </a:spcBef>
              <a:spcAft>
                <a:spcPts val="0"/>
              </a:spcAft>
              <a:buNone/>
            </a:pPr>
            <a:br>
              <a:rPr lang="en" sz="1500">
                <a:latin typeface="Calibri"/>
                <a:ea typeface="Calibri"/>
                <a:cs typeface="Calibri"/>
                <a:sym typeface="Calibri"/>
              </a:rPr>
            </a:br>
            <a:r>
              <a:rPr lang="en" sz="1500">
                <a:latin typeface="Calibri"/>
                <a:ea typeface="Calibri"/>
                <a:cs typeface="Calibri"/>
                <a:sym typeface="Calibri"/>
              </a:rPr>
              <a:t>With GW170817 we have been provided:</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Luminosity distance from GW170817.</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Redshift identification of the host galaxy from NGC4993.</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Peculiar motion of NGC4993.</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p:txBody>
      </p:sp>
      <p:pic>
        <p:nvPicPr>
          <p:cNvPr id="235" name="Google Shape;235;p25"/>
          <p:cNvPicPr preferRelativeResize="0"/>
          <p:nvPr/>
        </p:nvPicPr>
        <p:blipFill rotWithShape="1">
          <a:blip r:embed="rId3">
            <a:alphaModFix/>
          </a:blip>
          <a:srcRect b="73400" l="0" r="0" t="8788"/>
          <a:stretch/>
        </p:blipFill>
        <p:spPr>
          <a:xfrm>
            <a:off x="0" y="0"/>
            <a:ext cx="9143982" cy="873774"/>
          </a:xfrm>
          <a:prstGeom prst="flowChartDocument">
            <a:avLst/>
          </a:prstGeom>
          <a:noFill/>
          <a:ln>
            <a:noFill/>
          </a:ln>
        </p:spPr>
      </p:pic>
      <p:sp>
        <p:nvSpPr>
          <p:cNvPr id="236" name="Google Shape;236;p25"/>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GW170817: The first MM event</a:t>
            </a:r>
            <a:endParaRPr b="1" sz="3800">
              <a:solidFill>
                <a:schemeClr val="lt1"/>
              </a:solidFill>
              <a:latin typeface="Times New Roman"/>
              <a:ea typeface="Times New Roman"/>
              <a:cs typeface="Times New Roman"/>
              <a:sym typeface="Times New Roman"/>
            </a:endParaRPr>
          </a:p>
        </p:txBody>
      </p:sp>
      <p:pic>
        <p:nvPicPr>
          <p:cNvPr descr="Astronomers have used NASA's Chandra X-ray Observatory to make the first X-ray detection of a gravitational wave source. Chandra was one of multiple observatories to detect the aftermath of this gravitational wave event, the first to produce an electromagnetic signal of any type. This discovery represents the beginning of a new era in astrophysics.&#10;&#10;The gravitational wave source, GW170817, was detected with the advanced Laser Interferometer Gravitational-Wave Observatory, or LIGO, at 8:41am EDT on Thursday August 17, 2017. Two seconds later NASA's Fermi Gamma-ray Burst Monitor detected a weak pulse of gamma rays. Later that morning, LIGO scientists announced that GW170817 had the characteristics of a merger of two neutron stars.&#10;&#10;During the evening of August 17, multiple teams of astronomers using ground-based telescopes reported a detection of a new source of optical and infrared light in the galaxy NGC 4993, a galaxy located about 130 million light years from Earth.&#10;&#10;Over the following two weeks, Chandra observed NGC 4993 and the source GW170817 four separate times. In the first observation on August 19th, no X-rays were detected at the location of GW170817. This observation was obtained remarkably quickly, only 2.3 days after the gravitational source was detected.&#10;&#10;On August 26, Chandra observed GW170817 again and this time, X-rays were seen for the first time. This new X-ray source was located at the exact position of the optical and infrared source.&#10;&#10;All of these pieces of information indicate that this event was produced by the merger of two neutron stars, which, in turn, set off a gamma-ray burst that produced a jet pointing away from Earth. The combination of gravitational wave signals with light detected by various telescopes including Chandra represents a new era in astrophysics." id="237" name="Google Shape;237;p25" title="A Tour of GW170817">
            <a:hlinkClick r:id="rId4"/>
          </p:cNvPr>
          <p:cNvPicPr preferRelativeResize="0"/>
          <p:nvPr/>
        </p:nvPicPr>
        <p:blipFill>
          <a:blip r:embed="rId5">
            <a:alphaModFix/>
          </a:blip>
          <a:stretch>
            <a:fillRect/>
          </a:stretch>
        </p:blipFill>
        <p:spPr>
          <a:xfrm>
            <a:off x="4092121" y="1026175"/>
            <a:ext cx="4872925" cy="3555825"/>
          </a:xfrm>
          <a:prstGeom prst="rect">
            <a:avLst/>
          </a:prstGeom>
          <a:noFill/>
          <a:ln>
            <a:noFill/>
          </a:ln>
        </p:spPr>
      </p:pic>
      <p:pic>
        <p:nvPicPr>
          <p:cNvPr id="238" name="Google Shape;238;p25"/>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239" name="Google Shape;239;p25"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240" name="Google Shape;240;p25"/>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241" name="Google Shape;241;p25"/>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10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26"/>
          <p:cNvPicPr preferRelativeResize="0"/>
          <p:nvPr/>
        </p:nvPicPr>
        <p:blipFill rotWithShape="1">
          <a:blip r:embed="rId3">
            <a:alphaModFix/>
          </a:blip>
          <a:srcRect b="35613" l="0" r="0" t="0"/>
          <a:stretch/>
        </p:blipFill>
        <p:spPr>
          <a:xfrm>
            <a:off x="4325949" y="1036573"/>
            <a:ext cx="4396839" cy="3703926"/>
          </a:xfrm>
          <a:prstGeom prst="rect">
            <a:avLst/>
          </a:prstGeom>
          <a:noFill/>
          <a:ln>
            <a:noFill/>
          </a:ln>
        </p:spPr>
      </p:pic>
      <p:sp>
        <p:nvSpPr>
          <p:cNvPr id="247" name="Google Shape;247;p26"/>
          <p:cNvSpPr txBox="1"/>
          <p:nvPr/>
        </p:nvSpPr>
        <p:spPr>
          <a:xfrm>
            <a:off x="447225" y="1164995"/>
            <a:ext cx="35139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Calibri"/>
                <a:ea typeface="Calibri"/>
                <a:cs typeface="Calibri"/>
                <a:sym typeface="Calibri"/>
              </a:rPr>
              <a:t>At 12:41:04 UTC a GW from the merger of two Neutron star is detected</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+2 seconds later Integral and Fermi detect a GRB.</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~10 hrs later a kilonova emission from NGC4993 is observed.</a:t>
            </a:r>
            <a:endParaRPr sz="1500">
              <a:latin typeface="Calibri"/>
              <a:ea typeface="Calibri"/>
              <a:cs typeface="Calibri"/>
              <a:sym typeface="Calibri"/>
            </a:endParaRPr>
          </a:p>
          <a:p>
            <a:pPr indent="0" lvl="0" marL="0" rtl="0" algn="l">
              <a:spcBef>
                <a:spcPts val="0"/>
              </a:spcBef>
              <a:spcAft>
                <a:spcPts val="0"/>
              </a:spcAft>
              <a:buNone/>
            </a:pPr>
            <a:br>
              <a:rPr lang="en" sz="1500">
                <a:latin typeface="Calibri"/>
                <a:ea typeface="Calibri"/>
                <a:cs typeface="Calibri"/>
                <a:sym typeface="Calibri"/>
              </a:rPr>
            </a:br>
            <a:r>
              <a:rPr lang="en" sz="1500">
                <a:latin typeface="Calibri"/>
                <a:ea typeface="Calibri"/>
                <a:cs typeface="Calibri"/>
                <a:sym typeface="Calibri"/>
              </a:rPr>
              <a:t>With GW170817 we have been provided:</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Luminosity distance from GW170817.</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Redshift identification of the host galaxy from NGC4993.</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 sz="1500">
                <a:latin typeface="Calibri"/>
                <a:ea typeface="Calibri"/>
                <a:cs typeface="Calibri"/>
                <a:sym typeface="Calibri"/>
              </a:rPr>
              <a:t>Peculiar motion of NGC4993.</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p:txBody>
      </p:sp>
      <p:pic>
        <p:nvPicPr>
          <p:cNvPr id="248" name="Google Shape;248;p26"/>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249" name="Google Shape;249;p26"/>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GW170817: The first MM event</a:t>
            </a:r>
            <a:endParaRPr b="1" sz="3800">
              <a:solidFill>
                <a:schemeClr val="lt1"/>
              </a:solidFill>
              <a:latin typeface="Times New Roman"/>
              <a:ea typeface="Times New Roman"/>
              <a:cs typeface="Times New Roman"/>
              <a:sym typeface="Times New Roman"/>
            </a:endParaRPr>
          </a:p>
        </p:txBody>
      </p:sp>
      <p:pic>
        <p:nvPicPr>
          <p:cNvPr id="250" name="Google Shape;250;p26"/>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251" name="Google Shape;251;p26"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252" name="Google Shape;252;p26"/>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253" name="Google Shape;253;p26"/>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27"/>
          <p:cNvPicPr preferRelativeResize="0"/>
          <p:nvPr/>
        </p:nvPicPr>
        <p:blipFill>
          <a:blip r:embed="rId3">
            <a:alphaModFix/>
          </a:blip>
          <a:stretch>
            <a:fillRect/>
          </a:stretch>
        </p:blipFill>
        <p:spPr>
          <a:xfrm>
            <a:off x="5463125" y="736263"/>
            <a:ext cx="3080600" cy="4346176"/>
          </a:xfrm>
          <a:prstGeom prst="rect">
            <a:avLst/>
          </a:prstGeom>
          <a:noFill/>
          <a:ln>
            <a:noFill/>
          </a:ln>
        </p:spPr>
      </p:pic>
      <p:pic>
        <p:nvPicPr>
          <p:cNvPr id="259" name="Google Shape;259;p27"/>
          <p:cNvPicPr preferRelativeResize="0"/>
          <p:nvPr/>
        </p:nvPicPr>
        <p:blipFill>
          <a:blip r:embed="rId4">
            <a:alphaModFix/>
          </a:blip>
          <a:stretch>
            <a:fillRect/>
          </a:stretch>
        </p:blipFill>
        <p:spPr>
          <a:xfrm>
            <a:off x="770520" y="1531112"/>
            <a:ext cx="2911050" cy="3185325"/>
          </a:xfrm>
          <a:prstGeom prst="rect">
            <a:avLst/>
          </a:prstGeom>
          <a:noFill/>
          <a:ln>
            <a:noFill/>
          </a:ln>
        </p:spPr>
      </p:pic>
      <p:sp>
        <p:nvSpPr>
          <p:cNvPr id="260" name="Google Shape;260;p27"/>
          <p:cNvSpPr txBox="1"/>
          <p:nvPr/>
        </p:nvSpPr>
        <p:spPr>
          <a:xfrm>
            <a:off x="317350" y="912800"/>
            <a:ext cx="5335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Calibri"/>
                <a:ea typeface="Calibri"/>
                <a:cs typeface="Calibri"/>
                <a:sym typeface="Calibri"/>
              </a:rPr>
              <a:t>Curiosity:</a:t>
            </a:r>
            <a:r>
              <a:rPr lang="en">
                <a:latin typeface="Calibri"/>
                <a:ea typeface="Calibri"/>
                <a:cs typeface="Calibri"/>
                <a:sym typeface="Calibri"/>
              </a:rPr>
              <a:t> The event was not detected initially in LIGO L, since there was a glitch</a:t>
            </a:r>
            <a:endParaRPr>
              <a:latin typeface="Calibri"/>
              <a:ea typeface="Calibri"/>
              <a:cs typeface="Calibri"/>
              <a:sym typeface="Calibri"/>
            </a:endParaRPr>
          </a:p>
        </p:txBody>
      </p:sp>
      <p:sp>
        <p:nvSpPr>
          <p:cNvPr id="261" name="Google Shape;261;p27"/>
          <p:cNvSpPr/>
          <p:nvPr/>
        </p:nvSpPr>
        <p:spPr>
          <a:xfrm>
            <a:off x="4001300" y="2853175"/>
            <a:ext cx="1564200" cy="356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7"/>
          <p:cNvSpPr txBox="1"/>
          <p:nvPr/>
        </p:nvSpPr>
        <p:spPr>
          <a:xfrm>
            <a:off x="4011800" y="2193050"/>
            <a:ext cx="1412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Calibri"/>
                <a:ea typeface="Calibri"/>
                <a:cs typeface="Calibri"/>
                <a:sym typeface="Calibri"/>
              </a:rPr>
              <a:t>Cleaning your data</a:t>
            </a:r>
            <a:endParaRPr b="1" sz="1600">
              <a:solidFill>
                <a:schemeClr val="accent1"/>
              </a:solidFill>
              <a:latin typeface="Calibri"/>
              <a:ea typeface="Calibri"/>
              <a:cs typeface="Calibri"/>
              <a:sym typeface="Calibri"/>
            </a:endParaRPr>
          </a:p>
        </p:txBody>
      </p:sp>
      <p:pic>
        <p:nvPicPr>
          <p:cNvPr id="263" name="Google Shape;263;p27"/>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264" name="Google Shape;264;p27"/>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GW170817: The first MM event</a:t>
            </a:r>
            <a:endParaRPr b="1" sz="3800">
              <a:solidFill>
                <a:schemeClr val="lt1"/>
              </a:solidFill>
              <a:latin typeface="Times New Roman"/>
              <a:ea typeface="Times New Roman"/>
              <a:cs typeface="Times New Roman"/>
              <a:sym typeface="Times New Roman"/>
            </a:endParaRPr>
          </a:p>
        </p:txBody>
      </p:sp>
      <p:pic>
        <p:nvPicPr>
          <p:cNvPr id="265" name="Google Shape;265;p27"/>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266" name="Google Shape;266;p27"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267" name="Google Shape;267;p27"/>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268" name="Google Shape;268;p27"/>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28"/>
          <p:cNvPicPr preferRelativeResize="0"/>
          <p:nvPr/>
        </p:nvPicPr>
        <p:blipFill>
          <a:blip r:embed="rId3">
            <a:alphaModFix/>
          </a:blip>
          <a:stretch>
            <a:fillRect/>
          </a:stretch>
        </p:blipFill>
        <p:spPr>
          <a:xfrm>
            <a:off x="982900" y="1604275"/>
            <a:ext cx="2887599" cy="318912"/>
          </a:xfrm>
          <a:prstGeom prst="rect">
            <a:avLst/>
          </a:prstGeom>
          <a:noFill/>
          <a:ln>
            <a:noFill/>
          </a:ln>
        </p:spPr>
      </p:pic>
      <p:pic>
        <p:nvPicPr>
          <p:cNvPr id="274" name="Google Shape;274;p28"/>
          <p:cNvPicPr preferRelativeResize="0"/>
          <p:nvPr/>
        </p:nvPicPr>
        <p:blipFill>
          <a:blip r:embed="rId4">
            <a:alphaModFix/>
          </a:blip>
          <a:stretch>
            <a:fillRect/>
          </a:stretch>
        </p:blipFill>
        <p:spPr>
          <a:xfrm>
            <a:off x="4489712" y="1586100"/>
            <a:ext cx="2594064" cy="337075"/>
          </a:xfrm>
          <a:prstGeom prst="rect">
            <a:avLst/>
          </a:prstGeom>
          <a:noFill/>
          <a:ln>
            <a:noFill/>
          </a:ln>
        </p:spPr>
      </p:pic>
      <p:pic>
        <p:nvPicPr>
          <p:cNvPr id="275" name="Google Shape;275;p28"/>
          <p:cNvPicPr preferRelativeResize="0"/>
          <p:nvPr/>
        </p:nvPicPr>
        <p:blipFill>
          <a:blip r:embed="rId5">
            <a:alphaModFix/>
          </a:blip>
          <a:stretch>
            <a:fillRect/>
          </a:stretch>
        </p:blipFill>
        <p:spPr>
          <a:xfrm>
            <a:off x="2548323" y="3178925"/>
            <a:ext cx="3325604" cy="431100"/>
          </a:xfrm>
          <a:prstGeom prst="rect">
            <a:avLst/>
          </a:prstGeom>
          <a:noFill/>
          <a:ln>
            <a:noFill/>
          </a:ln>
        </p:spPr>
      </p:pic>
      <p:pic>
        <p:nvPicPr>
          <p:cNvPr id="276" name="Google Shape;276;p28"/>
          <p:cNvPicPr preferRelativeResize="0"/>
          <p:nvPr/>
        </p:nvPicPr>
        <p:blipFill>
          <a:blip r:embed="rId6">
            <a:alphaModFix/>
          </a:blip>
          <a:stretch>
            <a:fillRect/>
          </a:stretch>
        </p:blipFill>
        <p:spPr>
          <a:xfrm>
            <a:off x="2884609" y="4067075"/>
            <a:ext cx="3105541" cy="694075"/>
          </a:xfrm>
          <a:prstGeom prst="rect">
            <a:avLst/>
          </a:prstGeom>
          <a:noFill/>
          <a:ln>
            <a:noFill/>
          </a:ln>
        </p:spPr>
      </p:pic>
      <p:sp>
        <p:nvSpPr>
          <p:cNvPr id="277" name="Google Shape;277;p28"/>
          <p:cNvSpPr txBox="1"/>
          <p:nvPr/>
        </p:nvSpPr>
        <p:spPr>
          <a:xfrm>
            <a:off x="323925" y="858575"/>
            <a:ext cx="7675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From GW170817 we measured the distance = 26 Mpc, and the time of arrival of the GRB (The GRB arrived 1.74s) later. Can we measure the speed of gravity? </a:t>
            </a:r>
            <a:endParaRPr sz="1600">
              <a:latin typeface="Calibri"/>
              <a:ea typeface="Calibri"/>
              <a:cs typeface="Calibri"/>
              <a:sym typeface="Calibri"/>
            </a:endParaRPr>
          </a:p>
        </p:txBody>
      </p:sp>
      <p:sp>
        <p:nvSpPr>
          <p:cNvPr id="278" name="Google Shape;278;p28"/>
          <p:cNvSpPr txBox="1"/>
          <p:nvPr/>
        </p:nvSpPr>
        <p:spPr>
          <a:xfrm>
            <a:off x="331200" y="2035775"/>
            <a:ext cx="76752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By equating the two and expanding to the first order...</a:t>
            </a:r>
            <a:endParaRPr sz="1600">
              <a:latin typeface="Calibri"/>
              <a:ea typeface="Calibri"/>
              <a:cs typeface="Calibri"/>
              <a:sym typeface="Calibri"/>
            </a:endParaRPr>
          </a:p>
        </p:txBody>
      </p:sp>
      <p:pic>
        <p:nvPicPr>
          <p:cNvPr id="279" name="Google Shape;279;p28"/>
          <p:cNvPicPr preferRelativeResize="0"/>
          <p:nvPr/>
        </p:nvPicPr>
        <p:blipFill>
          <a:blip r:embed="rId7">
            <a:alphaModFix/>
          </a:blip>
          <a:stretch>
            <a:fillRect/>
          </a:stretch>
        </p:blipFill>
        <p:spPr>
          <a:xfrm>
            <a:off x="2319725" y="2541532"/>
            <a:ext cx="3623874" cy="466993"/>
          </a:xfrm>
          <a:prstGeom prst="rect">
            <a:avLst/>
          </a:prstGeom>
          <a:noFill/>
          <a:ln>
            <a:noFill/>
          </a:ln>
        </p:spPr>
      </p:pic>
      <p:sp>
        <p:nvSpPr>
          <p:cNvPr id="280" name="Google Shape;280;p28"/>
          <p:cNvSpPr txBox="1"/>
          <p:nvPr/>
        </p:nvSpPr>
        <p:spPr>
          <a:xfrm>
            <a:off x="331200" y="3635975"/>
            <a:ext cx="8282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If we feed the numbers and consider that the EM counterpart can be emitted upt to +/- 10 s...</a:t>
            </a:r>
            <a:endParaRPr sz="1600">
              <a:latin typeface="Calibri"/>
              <a:ea typeface="Calibri"/>
              <a:cs typeface="Calibri"/>
              <a:sym typeface="Calibri"/>
            </a:endParaRPr>
          </a:p>
        </p:txBody>
      </p:sp>
      <p:sp>
        <p:nvSpPr>
          <p:cNvPr id="281" name="Google Shape;281;p28"/>
          <p:cNvSpPr txBox="1"/>
          <p:nvPr/>
        </p:nvSpPr>
        <p:spPr>
          <a:xfrm>
            <a:off x="6396086" y="4001058"/>
            <a:ext cx="2277900" cy="87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latin typeface="Calibri"/>
                <a:ea typeface="Calibri"/>
                <a:cs typeface="Calibri"/>
                <a:sym typeface="Calibri"/>
              </a:rPr>
              <a:t>Or mass of the graviton &lt;1e-22 eV/c2</a:t>
            </a:r>
            <a:endParaRPr b="1" sz="1800">
              <a:solidFill>
                <a:schemeClr val="dk1"/>
              </a:solidFill>
              <a:latin typeface="Calibri"/>
              <a:ea typeface="Calibri"/>
              <a:cs typeface="Calibri"/>
              <a:sym typeface="Calibri"/>
            </a:endParaRPr>
          </a:p>
        </p:txBody>
      </p:sp>
      <p:pic>
        <p:nvPicPr>
          <p:cNvPr id="282" name="Google Shape;282;p28"/>
          <p:cNvPicPr preferRelativeResize="0"/>
          <p:nvPr/>
        </p:nvPicPr>
        <p:blipFill rotWithShape="1">
          <a:blip r:embed="rId8">
            <a:alphaModFix/>
          </a:blip>
          <a:srcRect b="73400" l="0" r="0" t="8788"/>
          <a:stretch/>
        </p:blipFill>
        <p:spPr>
          <a:xfrm>
            <a:off x="0" y="0"/>
            <a:ext cx="9143982" cy="873774"/>
          </a:xfrm>
          <a:prstGeom prst="flowChartDocument">
            <a:avLst/>
          </a:prstGeom>
          <a:noFill/>
          <a:ln>
            <a:noFill/>
          </a:ln>
        </p:spPr>
      </p:pic>
      <p:sp>
        <p:nvSpPr>
          <p:cNvPr id="283" name="Google Shape;283;p28"/>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GW170817: The first MM event</a:t>
            </a:r>
            <a:endParaRPr b="1" sz="3800">
              <a:solidFill>
                <a:schemeClr val="lt1"/>
              </a:solidFill>
              <a:latin typeface="Times New Roman"/>
              <a:ea typeface="Times New Roman"/>
              <a:cs typeface="Times New Roman"/>
              <a:sym typeface="Times New Roman"/>
            </a:endParaRPr>
          </a:p>
        </p:txBody>
      </p:sp>
      <p:pic>
        <p:nvPicPr>
          <p:cNvPr id="284" name="Google Shape;284;p28"/>
          <p:cNvPicPr preferRelativeResize="0"/>
          <p:nvPr/>
        </p:nvPicPr>
        <p:blipFill rotWithShape="1">
          <a:blip r:embed="rId9">
            <a:alphaModFix/>
          </a:blip>
          <a:srcRect b="11262" l="7026" r="7496" t="6229"/>
          <a:stretch/>
        </p:blipFill>
        <p:spPr>
          <a:xfrm>
            <a:off x="605259" y="4759424"/>
            <a:ext cx="331528" cy="320028"/>
          </a:xfrm>
          <a:prstGeom prst="rect">
            <a:avLst/>
          </a:prstGeom>
          <a:noFill/>
          <a:ln>
            <a:noFill/>
          </a:ln>
        </p:spPr>
      </p:pic>
      <p:pic>
        <p:nvPicPr>
          <p:cNvPr id="285" name="Google Shape;285;p28" title="LOGO_ERC-FLAG_FP.png"/>
          <p:cNvPicPr preferRelativeResize="0"/>
          <p:nvPr/>
        </p:nvPicPr>
        <p:blipFill>
          <a:blip r:embed="rId10">
            <a:alphaModFix/>
          </a:blip>
          <a:stretch>
            <a:fillRect/>
          </a:stretch>
        </p:blipFill>
        <p:spPr>
          <a:xfrm>
            <a:off x="996333" y="4643785"/>
            <a:ext cx="741436" cy="523932"/>
          </a:xfrm>
          <a:prstGeom prst="rect">
            <a:avLst/>
          </a:prstGeom>
          <a:noFill/>
          <a:ln>
            <a:noFill/>
          </a:ln>
        </p:spPr>
      </p:pic>
      <p:pic>
        <p:nvPicPr>
          <p:cNvPr id="286" name="Google Shape;286;p28"/>
          <p:cNvPicPr preferRelativeResize="0"/>
          <p:nvPr/>
        </p:nvPicPr>
        <p:blipFill>
          <a:blip r:embed="rId11">
            <a:alphaModFix/>
          </a:blip>
          <a:stretch>
            <a:fillRect/>
          </a:stretch>
        </p:blipFill>
        <p:spPr>
          <a:xfrm>
            <a:off x="53101" y="4758496"/>
            <a:ext cx="506192" cy="296056"/>
          </a:xfrm>
          <a:prstGeom prst="rect">
            <a:avLst/>
          </a:prstGeom>
          <a:noFill/>
          <a:ln>
            <a:noFill/>
          </a:ln>
        </p:spPr>
      </p:pic>
      <p:sp>
        <p:nvSpPr>
          <p:cNvPr id="287" name="Google Shape;287;p28"/>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29"/>
          <p:cNvPicPr preferRelativeResize="0"/>
          <p:nvPr/>
        </p:nvPicPr>
        <p:blipFill>
          <a:blip r:embed="rId3">
            <a:alphaModFix/>
          </a:blip>
          <a:stretch>
            <a:fillRect/>
          </a:stretch>
        </p:blipFill>
        <p:spPr>
          <a:xfrm>
            <a:off x="152400" y="152400"/>
            <a:ext cx="8602138" cy="4838702"/>
          </a:xfrm>
          <a:prstGeom prst="rect">
            <a:avLst/>
          </a:prstGeom>
          <a:noFill/>
          <a:ln>
            <a:noFill/>
          </a:ln>
        </p:spPr>
      </p:pic>
      <p:sp>
        <p:nvSpPr>
          <p:cNvPr id="293" name="Google Shape;293;p29"/>
          <p:cNvSpPr txBox="1"/>
          <p:nvPr/>
        </p:nvSpPr>
        <p:spPr>
          <a:xfrm>
            <a:off x="242495" y="174350"/>
            <a:ext cx="15342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rPr>
              <a:t>GWTC-2.0</a:t>
            </a:r>
            <a:endParaRPr sz="18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30"/>
          <p:cNvPicPr preferRelativeResize="0"/>
          <p:nvPr/>
        </p:nvPicPr>
        <p:blipFill>
          <a:blip r:embed="rId3">
            <a:alphaModFix/>
          </a:blip>
          <a:stretch>
            <a:fillRect/>
          </a:stretch>
        </p:blipFill>
        <p:spPr>
          <a:xfrm>
            <a:off x="6002975" y="928737"/>
            <a:ext cx="2742899" cy="3883825"/>
          </a:xfrm>
          <a:prstGeom prst="rect">
            <a:avLst/>
          </a:prstGeom>
          <a:noFill/>
          <a:ln>
            <a:noFill/>
          </a:ln>
        </p:spPr>
      </p:pic>
      <p:pic>
        <p:nvPicPr>
          <p:cNvPr id="299" name="Google Shape;299;p30"/>
          <p:cNvPicPr preferRelativeResize="0"/>
          <p:nvPr/>
        </p:nvPicPr>
        <p:blipFill>
          <a:blip r:embed="rId4">
            <a:alphaModFix/>
          </a:blip>
          <a:stretch>
            <a:fillRect/>
          </a:stretch>
        </p:blipFill>
        <p:spPr>
          <a:xfrm>
            <a:off x="182625" y="945511"/>
            <a:ext cx="2815100" cy="3964801"/>
          </a:xfrm>
          <a:prstGeom prst="rect">
            <a:avLst/>
          </a:prstGeom>
          <a:noFill/>
          <a:ln>
            <a:noFill/>
          </a:ln>
        </p:spPr>
      </p:pic>
      <p:sp>
        <p:nvSpPr>
          <p:cNvPr id="300" name="Google Shape;300;p30"/>
          <p:cNvSpPr txBox="1"/>
          <p:nvPr/>
        </p:nvSpPr>
        <p:spPr>
          <a:xfrm>
            <a:off x="2815425" y="1691186"/>
            <a:ext cx="108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GW190412</a:t>
            </a:r>
            <a:endParaRPr b="1">
              <a:solidFill>
                <a:schemeClr val="accent1"/>
              </a:solidFill>
              <a:latin typeface="Calibri"/>
              <a:ea typeface="Calibri"/>
              <a:cs typeface="Calibri"/>
              <a:sym typeface="Calibri"/>
            </a:endParaRPr>
          </a:p>
        </p:txBody>
      </p:sp>
      <p:sp>
        <p:nvSpPr>
          <p:cNvPr id="301" name="Google Shape;301;p30"/>
          <p:cNvSpPr txBox="1"/>
          <p:nvPr/>
        </p:nvSpPr>
        <p:spPr>
          <a:xfrm>
            <a:off x="2815425" y="2167586"/>
            <a:ext cx="3187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highlight>
                  <a:srgbClr val="FFFFFF"/>
                </a:highlight>
                <a:latin typeface="Calibri"/>
                <a:ea typeface="Calibri"/>
                <a:cs typeface="Calibri"/>
                <a:sym typeface="Calibri"/>
              </a:rPr>
              <a:t>This event had a network SNR of 19.</a:t>
            </a:r>
            <a:endParaRPr sz="1600">
              <a:latin typeface="Calibri"/>
              <a:ea typeface="Calibri"/>
              <a:cs typeface="Calibri"/>
              <a:sym typeface="Calibri"/>
            </a:endParaRPr>
          </a:p>
        </p:txBody>
      </p:sp>
      <p:sp>
        <p:nvSpPr>
          <p:cNvPr id="302" name="Google Shape;302;p30"/>
          <p:cNvSpPr txBox="1"/>
          <p:nvPr/>
        </p:nvSpPr>
        <p:spPr>
          <a:xfrm>
            <a:off x="4917825" y="3246561"/>
            <a:ext cx="108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GW190814</a:t>
            </a:r>
            <a:endParaRPr b="1">
              <a:solidFill>
                <a:schemeClr val="accent1"/>
              </a:solidFill>
              <a:latin typeface="Calibri"/>
              <a:ea typeface="Calibri"/>
              <a:cs typeface="Calibri"/>
              <a:sym typeface="Calibri"/>
            </a:endParaRPr>
          </a:p>
        </p:txBody>
      </p:sp>
      <p:sp>
        <p:nvSpPr>
          <p:cNvPr id="303" name="Google Shape;303;p30"/>
          <p:cNvSpPr txBox="1"/>
          <p:nvPr/>
        </p:nvSpPr>
        <p:spPr>
          <a:xfrm>
            <a:off x="2887800" y="3753161"/>
            <a:ext cx="3187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highlight>
                  <a:srgbClr val="FFFFFF"/>
                </a:highlight>
                <a:latin typeface="Calibri"/>
                <a:ea typeface="Calibri"/>
                <a:cs typeface="Calibri"/>
                <a:sym typeface="Calibri"/>
              </a:rPr>
              <a:t>This event had a network SNR of 24.</a:t>
            </a:r>
            <a:endParaRPr sz="1600">
              <a:latin typeface="Calibri"/>
              <a:ea typeface="Calibri"/>
              <a:cs typeface="Calibri"/>
              <a:sym typeface="Calibri"/>
            </a:endParaRPr>
          </a:p>
        </p:txBody>
      </p:sp>
      <p:pic>
        <p:nvPicPr>
          <p:cNvPr id="304" name="Google Shape;304;p30"/>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305" name="Google Shape;305;p30"/>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GW190412 and GW190814</a:t>
            </a:r>
            <a:endParaRPr b="1" sz="3800">
              <a:solidFill>
                <a:schemeClr val="lt1"/>
              </a:solidFill>
              <a:latin typeface="Times New Roman"/>
              <a:ea typeface="Times New Roman"/>
              <a:cs typeface="Times New Roman"/>
              <a:sym typeface="Times New Roman"/>
            </a:endParaRPr>
          </a:p>
        </p:txBody>
      </p:sp>
      <p:pic>
        <p:nvPicPr>
          <p:cNvPr id="306" name="Google Shape;306;p30"/>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307" name="Google Shape;307;p30"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308" name="Google Shape;308;p30"/>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309" name="Google Shape;309;p30"/>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31"/>
          <p:cNvPicPr preferRelativeResize="0"/>
          <p:nvPr/>
        </p:nvPicPr>
        <p:blipFill>
          <a:blip r:embed="rId3">
            <a:alphaModFix/>
          </a:blip>
          <a:stretch>
            <a:fillRect/>
          </a:stretch>
        </p:blipFill>
        <p:spPr>
          <a:xfrm>
            <a:off x="471106" y="1339076"/>
            <a:ext cx="3570150" cy="3359200"/>
          </a:xfrm>
          <a:prstGeom prst="rect">
            <a:avLst/>
          </a:prstGeom>
          <a:noFill/>
          <a:ln>
            <a:noFill/>
          </a:ln>
        </p:spPr>
      </p:pic>
      <p:pic>
        <p:nvPicPr>
          <p:cNvPr id="315" name="Google Shape;315;p31"/>
          <p:cNvPicPr preferRelativeResize="0"/>
          <p:nvPr/>
        </p:nvPicPr>
        <p:blipFill rotWithShape="1">
          <a:blip r:embed="rId4">
            <a:alphaModFix/>
          </a:blip>
          <a:srcRect b="-3616" l="0" r="0" t="0"/>
          <a:stretch/>
        </p:blipFill>
        <p:spPr>
          <a:xfrm>
            <a:off x="4814425" y="2097636"/>
            <a:ext cx="3948575" cy="2804000"/>
          </a:xfrm>
          <a:prstGeom prst="rect">
            <a:avLst/>
          </a:prstGeom>
          <a:noFill/>
          <a:ln>
            <a:noFill/>
          </a:ln>
        </p:spPr>
      </p:pic>
      <p:sp>
        <p:nvSpPr>
          <p:cNvPr id="316" name="Google Shape;316;p31"/>
          <p:cNvSpPr txBox="1"/>
          <p:nvPr/>
        </p:nvSpPr>
        <p:spPr>
          <a:xfrm>
            <a:off x="7238700" y="3412936"/>
            <a:ext cx="108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GW190412</a:t>
            </a:r>
            <a:endParaRPr b="1">
              <a:solidFill>
                <a:schemeClr val="accent1"/>
              </a:solidFill>
              <a:latin typeface="Calibri"/>
              <a:ea typeface="Calibri"/>
              <a:cs typeface="Calibri"/>
              <a:sym typeface="Calibri"/>
            </a:endParaRPr>
          </a:p>
        </p:txBody>
      </p:sp>
      <p:sp>
        <p:nvSpPr>
          <p:cNvPr id="317" name="Google Shape;317;p31"/>
          <p:cNvSpPr txBox="1"/>
          <p:nvPr/>
        </p:nvSpPr>
        <p:spPr>
          <a:xfrm>
            <a:off x="2084750" y="2175061"/>
            <a:ext cx="108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GW190814</a:t>
            </a:r>
            <a:endParaRPr b="1">
              <a:solidFill>
                <a:schemeClr val="accent1"/>
              </a:solidFill>
              <a:latin typeface="Calibri"/>
              <a:ea typeface="Calibri"/>
              <a:cs typeface="Calibri"/>
              <a:sym typeface="Calibri"/>
            </a:endParaRPr>
          </a:p>
        </p:txBody>
      </p:sp>
      <p:sp>
        <p:nvSpPr>
          <p:cNvPr id="318" name="Google Shape;318;p31"/>
          <p:cNvSpPr txBox="1"/>
          <p:nvPr/>
        </p:nvSpPr>
        <p:spPr>
          <a:xfrm>
            <a:off x="323925" y="801211"/>
            <a:ext cx="7675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These are the first events that shows a mass ratio which is clearly not one. These are asymmetric mass events.</a:t>
            </a:r>
            <a:endParaRPr sz="1600">
              <a:latin typeface="Calibri"/>
              <a:ea typeface="Calibri"/>
              <a:cs typeface="Calibri"/>
              <a:sym typeface="Calibri"/>
            </a:endParaRPr>
          </a:p>
        </p:txBody>
      </p:sp>
      <p:pic>
        <p:nvPicPr>
          <p:cNvPr id="319" name="Google Shape;319;p31"/>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320" name="Google Shape;320;p31"/>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GW190412 and GW190814</a:t>
            </a:r>
            <a:endParaRPr b="1" sz="3800">
              <a:solidFill>
                <a:schemeClr val="lt1"/>
              </a:solidFill>
              <a:latin typeface="Times New Roman"/>
              <a:ea typeface="Times New Roman"/>
              <a:cs typeface="Times New Roman"/>
              <a:sym typeface="Times New Roman"/>
            </a:endParaRPr>
          </a:p>
        </p:txBody>
      </p:sp>
      <p:pic>
        <p:nvPicPr>
          <p:cNvPr id="321" name="Google Shape;321;p31"/>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322" name="Google Shape;322;p31"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323" name="Google Shape;323;p31"/>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324" name="Google Shape;324;p31"/>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4"/>
          <p:cNvPicPr preferRelativeResize="0"/>
          <p:nvPr/>
        </p:nvPicPr>
        <p:blipFill rotWithShape="1">
          <a:blip r:embed="rId3">
            <a:alphaModFix/>
          </a:blip>
          <a:srcRect b="73400" l="0" r="0" t="8788"/>
          <a:stretch/>
        </p:blipFill>
        <p:spPr>
          <a:xfrm>
            <a:off x="0" y="0"/>
            <a:ext cx="9143982" cy="873774"/>
          </a:xfrm>
          <a:prstGeom prst="flowChartDocument">
            <a:avLst/>
          </a:prstGeom>
          <a:noFill/>
          <a:ln>
            <a:noFill/>
          </a:ln>
        </p:spPr>
      </p:pic>
      <p:sp>
        <p:nvSpPr>
          <p:cNvPr id="65" name="Google Shape;65;p14"/>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Autopsy of a compact binary</a:t>
            </a:r>
            <a:endParaRPr b="1" sz="3800">
              <a:solidFill>
                <a:schemeClr val="lt1"/>
              </a:solidFill>
              <a:latin typeface="Times New Roman"/>
              <a:ea typeface="Times New Roman"/>
              <a:cs typeface="Times New Roman"/>
              <a:sym typeface="Times New Roman"/>
            </a:endParaRPr>
          </a:p>
        </p:txBody>
      </p:sp>
      <p:pic>
        <p:nvPicPr>
          <p:cNvPr id="66" name="Google Shape;66;p14"/>
          <p:cNvPicPr preferRelativeResize="0"/>
          <p:nvPr/>
        </p:nvPicPr>
        <p:blipFill>
          <a:blip r:embed="rId4">
            <a:alphaModFix/>
          </a:blip>
          <a:stretch>
            <a:fillRect/>
          </a:stretch>
        </p:blipFill>
        <p:spPr>
          <a:xfrm>
            <a:off x="523825" y="1930617"/>
            <a:ext cx="3045200" cy="2474550"/>
          </a:xfrm>
          <a:prstGeom prst="rect">
            <a:avLst/>
          </a:prstGeom>
          <a:noFill/>
          <a:ln>
            <a:noFill/>
          </a:ln>
        </p:spPr>
      </p:pic>
      <p:pic>
        <p:nvPicPr>
          <p:cNvPr id="67" name="Google Shape;67;p14"/>
          <p:cNvPicPr preferRelativeResize="0"/>
          <p:nvPr/>
        </p:nvPicPr>
        <p:blipFill>
          <a:blip r:embed="rId5">
            <a:alphaModFix/>
          </a:blip>
          <a:stretch>
            <a:fillRect/>
          </a:stretch>
        </p:blipFill>
        <p:spPr>
          <a:xfrm>
            <a:off x="5116136" y="2177701"/>
            <a:ext cx="2915865" cy="608750"/>
          </a:xfrm>
          <a:prstGeom prst="rect">
            <a:avLst/>
          </a:prstGeom>
          <a:noFill/>
          <a:ln>
            <a:noFill/>
          </a:ln>
        </p:spPr>
      </p:pic>
      <p:sp>
        <p:nvSpPr>
          <p:cNvPr id="68" name="Google Shape;68;p14"/>
          <p:cNvSpPr txBox="1"/>
          <p:nvPr/>
        </p:nvSpPr>
        <p:spPr>
          <a:xfrm>
            <a:off x="5012761" y="2713347"/>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GW frequency evolution at source</a:t>
            </a:r>
            <a:endParaRPr>
              <a:solidFill>
                <a:srgbClr val="FF0000"/>
              </a:solidFill>
              <a:latin typeface="Calibri"/>
              <a:ea typeface="Calibri"/>
              <a:cs typeface="Calibri"/>
              <a:sym typeface="Calibri"/>
            </a:endParaRPr>
          </a:p>
        </p:txBody>
      </p:sp>
      <p:pic>
        <p:nvPicPr>
          <p:cNvPr id="69" name="Google Shape;69;p14"/>
          <p:cNvPicPr preferRelativeResize="0"/>
          <p:nvPr/>
        </p:nvPicPr>
        <p:blipFill>
          <a:blip r:embed="rId6">
            <a:alphaModFix/>
          </a:blip>
          <a:stretch>
            <a:fillRect/>
          </a:stretch>
        </p:blipFill>
        <p:spPr>
          <a:xfrm>
            <a:off x="6206252" y="1048991"/>
            <a:ext cx="1746843" cy="568325"/>
          </a:xfrm>
          <a:prstGeom prst="rect">
            <a:avLst/>
          </a:prstGeom>
          <a:noFill/>
          <a:ln>
            <a:noFill/>
          </a:ln>
        </p:spPr>
      </p:pic>
      <p:pic>
        <p:nvPicPr>
          <p:cNvPr id="70" name="Google Shape;70;p14"/>
          <p:cNvPicPr preferRelativeResize="0"/>
          <p:nvPr/>
        </p:nvPicPr>
        <p:blipFill>
          <a:blip r:embed="rId7">
            <a:alphaModFix/>
          </a:blip>
          <a:stretch>
            <a:fillRect/>
          </a:stretch>
        </p:blipFill>
        <p:spPr>
          <a:xfrm>
            <a:off x="5056500" y="3482587"/>
            <a:ext cx="2507025" cy="665975"/>
          </a:xfrm>
          <a:prstGeom prst="rect">
            <a:avLst/>
          </a:prstGeom>
          <a:noFill/>
          <a:ln>
            <a:noFill/>
          </a:ln>
        </p:spPr>
      </p:pic>
      <p:sp>
        <p:nvSpPr>
          <p:cNvPr id="71" name="Google Shape;71;p14"/>
          <p:cNvSpPr txBox="1"/>
          <p:nvPr/>
        </p:nvSpPr>
        <p:spPr>
          <a:xfrm>
            <a:off x="5033509" y="4090345"/>
            <a:ext cx="298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Amplitude at the source</a:t>
            </a:r>
            <a:endParaRPr>
              <a:solidFill>
                <a:srgbClr val="FF0000"/>
              </a:solidFill>
              <a:latin typeface="Calibri"/>
              <a:ea typeface="Calibri"/>
              <a:cs typeface="Calibri"/>
              <a:sym typeface="Calibri"/>
            </a:endParaRPr>
          </a:p>
        </p:txBody>
      </p:sp>
      <p:sp>
        <p:nvSpPr>
          <p:cNvPr id="72" name="Google Shape;72;p14"/>
          <p:cNvSpPr txBox="1"/>
          <p:nvPr/>
        </p:nvSpPr>
        <p:spPr>
          <a:xfrm>
            <a:off x="5069147" y="1148700"/>
            <a:ext cx="108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latin typeface="Calibri"/>
                <a:ea typeface="Calibri"/>
                <a:cs typeface="Calibri"/>
                <a:sym typeface="Calibri"/>
              </a:rPr>
              <a:t>Chirp mass</a:t>
            </a:r>
            <a:endParaRPr>
              <a:solidFill>
                <a:srgbClr val="FF0000"/>
              </a:solidFill>
              <a:latin typeface="Calibri"/>
              <a:ea typeface="Calibri"/>
              <a:cs typeface="Calibri"/>
              <a:sym typeface="Calibri"/>
            </a:endParaRPr>
          </a:p>
        </p:txBody>
      </p:sp>
      <p:sp>
        <p:nvSpPr>
          <p:cNvPr id="73" name="Google Shape;73;p14"/>
          <p:cNvSpPr txBox="1"/>
          <p:nvPr/>
        </p:nvSpPr>
        <p:spPr>
          <a:xfrm>
            <a:off x="228600" y="968416"/>
            <a:ext cx="3954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Times New Roman"/>
                <a:ea typeface="Times New Roman"/>
                <a:cs typeface="Times New Roman"/>
                <a:sym typeface="Times New Roman"/>
              </a:rPr>
              <a:t>The GW frequency is emitted at twice the orbital frequency of the binary.</a:t>
            </a:r>
            <a:endParaRPr>
              <a:solidFill>
                <a:schemeClr val="dk1"/>
              </a:solidFill>
              <a:latin typeface="Times New Roman"/>
              <a:ea typeface="Times New Roman"/>
              <a:cs typeface="Times New Roman"/>
              <a:sym typeface="Times New Roman"/>
            </a:endParaRPr>
          </a:p>
        </p:txBody>
      </p:sp>
      <p:pic>
        <p:nvPicPr>
          <p:cNvPr id="74" name="Google Shape;74;p14"/>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75" name="Google Shape;75;p14"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76" name="Google Shape;76;p14"/>
          <p:cNvPicPr preferRelativeResize="0"/>
          <p:nvPr/>
        </p:nvPicPr>
        <p:blipFill>
          <a:blip r:embed="rId10">
            <a:alphaModFix/>
          </a:blip>
          <a:stretch>
            <a:fillRect/>
          </a:stretch>
        </p:blipFill>
        <p:spPr>
          <a:xfrm>
            <a:off x="53101" y="4758496"/>
            <a:ext cx="506192" cy="296056"/>
          </a:xfrm>
          <a:prstGeom prst="rect">
            <a:avLst/>
          </a:prstGeom>
          <a:noFill/>
          <a:ln>
            <a:noFill/>
          </a:ln>
        </p:spPr>
      </p:pic>
      <p:sp>
        <p:nvSpPr>
          <p:cNvPr id="77" name="Google Shape;77;p14"/>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32"/>
          <p:cNvPicPr preferRelativeResize="0"/>
          <p:nvPr/>
        </p:nvPicPr>
        <p:blipFill>
          <a:blip r:embed="rId3">
            <a:alphaModFix/>
          </a:blip>
          <a:stretch>
            <a:fillRect/>
          </a:stretch>
        </p:blipFill>
        <p:spPr>
          <a:xfrm>
            <a:off x="448400" y="4235796"/>
            <a:ext cx="1905000" cy="409575"/>
          </a:xfrm>
          <a:prstGeom prst="rect">
            <a:avLst/>
          </a:prstGeom>
          <a:noFill/>
          <a:ln>
            <a:noFill/>
          </a:ln>
        </p:spPr>
      </p:pic>
      <p:pic>
        <p:nvPicPr>
          <p:cNvPr id="330" name="Google Shape;330;p32"/>
          <p:cNvPicPr preferRelativeResize="0"/>
          <p:nvPr/>
        </p:nvPicPr>
        <p:blipFill>
          <a:blip r:embed="rId4">
            <a:alphaModFix/>
          </a:blip>
          <a:stretch>
            <a:fillRect/>
          </a:stretch>
        </p:blipFill>
        <p:spPr>
          <a:xfrm>
            <a:off x="448400" y="3872470"/>
            <a:ext cx="2019300" cy="419100"/>
          </a:xfrm>
          <a:prstGeom prst="rect">
            <a:avLst/>
          </a:prstGeom>
          <a:noFill/>
          <a:ln>
            <a:noFill/>
          </a:ln>
        </p:spPr>
      </p:pic>
      <p:pic>
        <p:nvPicPr>
          <p:cNvPr id="331" name="Google Shape;331;p32"/>
          <p:cNvPicPr preferRelativeResize="0"/>
          <p:nvPr/>
        </p:nvPicPr>
        <p:blipFill>
          <a:blip r:embed="rId5">
            <a:alphaModFix/>
          </a:blip>
          <a:stretch>
            <a:fillRect/>
          </a:stretch>
        </p:blipFill>
        <p:spPr>
          <a:xfrm>
            <a:off x="6385275" y="1539381"/>
            <a:ext cx="2256000" cy="3167724"/>
          </a:xfrm>
          <a:prstGeom prst="rect">
            <a:avLst/>
          </a:prstGeom>
          <a:noFill/>
          <a:ln>
            <a:noFill/>
          </a:ln>
        </p:spPr>
      </p:pic>
      <p:pic>
        <p:nvPicPr>
          <p:cNvPr id="332" name="Google Shape;332;p32"/>
          <p:cNvPicPr preferRelativeResize="0"/>
          <p:nvPr/>
        </p:nvPicPr>
        <p:blipFill>
          <a:blip r:embed="rId6">
            <a:alphaModFix/>
          </a:blip>
          <a:stretch>
            <a:fillRect/>
          </a:stretch>
        </p:blipFill>
        <p:spPr>
          <a:xfrm>
            <a:off x="388400" y="1677356"/>
            <a:ext cx="3390750" cy="1516925"/>
          </a:xfrm>
          <a:prstGeom prst="rect">
            <a:avLst/>
          </a:prstGeom>
          <a:noFill/>
          <a:ln>
            <a:noFill/>
          </a:ln>
        </p:spPr>
      </p:pic>
      <p:sp>
        <p:nvSpPr>
          <p:cNvPr id="333" name="Google Shape;333;p32"/>
          <p:cNvSpPr txBox="1"/>
          <p:nvPr/>
        </p:nvSpPr>
        <p:spPr>
          <a:xfrm>
            <a:off x="2635450" y="3935431"/>
            <a:ext cx="186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During </a:t>
            </a:r>
            <a:r>
              <a:rPr b="1" lang="en">
                <a:latin typeface="Calibri"/>
                <a:ea typeface="Calibri"/>
                <a:cs typeface="Calibri"/>
                <a:sym typeface="Calibri"/>
              </a:rPr>
              <a:t>inspiral</a:t>
            </a:r>
            <a:endParaRPr b="1">
              <a:latin typeface="Calibri"/>
              <a:ea typeface="Calibri"/>
              <a:cs typeface="Calibri"/>
              <a:sym typeface="Calibri"/>
            </a:endParaRPr>
          </a:p>
        </p:txBody>
      </p:sp>
      <p:sp>
        <p:nvSpPr>
          <p:cNvPr id="334" name="Google Shape;334;p32"/>
          <p:cNvSpPr txBox="1"/>
          <p:nvPr/>
        </p:nvSpPr>
        <p:spPr>
          <a:xfrm>
            <a:off x="2635450" y="4297596"/>
            <a:ext cx="1863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Calibri"/>
                <a:ea typeface="Calibri"/>
                <a:cs typeface="Calibri"/>
                <a:sym typeface="Calibri"/>
              </a:rPr>
              <a:t>During ringdown</a:t>
            </a:r>
            <a:endParaRPr b="1">
              <a:latin typeface="Calibri"/>
              <a:ea typeface="Calibri"/>
              <a:cs typeface="Calibri"/>
              <a:sym typeface="Calibri"/>
            </a:endParaRPr>
          </a:p>
        </p:txBody>
      </p:sp>
      <p:sp>
        <p:nvSpPr>
          <p:cNvPr id="335" name="Google Shape;335;p32"/>
          <p:cNvSpPr txBox="1"/>
          <p:nvPr/>
        </p:nvSpPr>
        <p:spPr>
          <a:xfrm>
            <a:off x="323925" y="932206"/>
            <a:ext cx="7675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Strong mass-asymmetric binaries could allow us to detect GWs higher modes (beyond the quadrupole formula.) </a:t>
            </a:r>
            <a:endParaRPr sz="1600">
              <a:latin typeface="Calibri"/>
              <a:ea typeface="Calibri"/>
              <a:cs typeface="Calibri"/>
              <a:sym typeface="Calibri"/>
            </a:endParaRPr>
          </a:p>
        </p:txBody>
      </p:sp>
      <p:sp>
        <p:nvSpPr>
          <p:cNvPr id="336" name="Google Shape;336;p32"/>
          <p:cNvSpPr/>
          <p:nvPr/>
        </p:nvSpPr>
        <p:spPr>
          <a:xfrm>
            <a:off x="4106975" y="2150481"/>
            <a:ext cx="2095200" cy="2691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2"/>
          <p:cNvSpPr txBox="1"/>
          <p:nvPr/>
        </p:nvSpPr>
        <p:spPr>
          <a:xfrm>
            <a:off x="4190450" y="1684881"/>
            <a:ext cx="17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Different projection factors!</a:t>
            </a:r>
            <a:endParaRPr>
              <a:latin typeface="Calibri"/>
              <a:ea typeface="Calibri"/>
              <a:cs typeface="Calibri"/>
              <a:sym typeface="Calibri"/>
            </a:endParaRPr>
          </a:p>
        </p:txBody>
      </p:sp>
      <p:sp>
        <p:nvSpPr>
          <p:cNvPr id="338" name="Google Shape;338;p32"/>
          <p:cNvSpPr/>
          <p:nvPr/>
        </p:nvSpPr>
        <p:spPr>
          <a:xfrm>
            <a:off x="1593250" y="3212656"/>
            <a:ext cx="269100" cy="7134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2"/>
          <p:cNvSpPr txBox="1"/>
          <p:nvPr/>
        </p:nvSpPr>
        <p:spPr>
          <a:xfrm>
            <a:off x="2109375" y="3186631"/>
            <a:ext cx="17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Calibri"/>
                <a:ea typeface="Calibri"/>
                <a:cs typeface="Calibri"/>
                <a:sym typeface="Calibri"/>
              </a:rPr>
              <a:t>Different frequencies!</a:t>
            </a:r>
            <a:endParaRPr b="1">
              <a:latin typeface="Calibri"/>
              <a:ea typeface="Calibri"/>
              <a:cs typeface="Calibri"/>
              <a:sym typeface="Calibri"/>
            </a:endParaRPr>
          </a:p>
        </p:txBody>
      </p:sp>
      <p:pic>
        <p:nvPicPr>
          <p:cNvPr id="340" name="Google Shape;340;p32"/>
          <p:cNvPicPr preferRelativeResize="0"/>
          <p:nvPr/>
        </p:nvPicPr>
        <p:blipFill rotWithShape="1">
          <a:blip r:embed="rId7">
            <a:alphaModFix/>
          </a:blip>
          <a:srcRect b="73400" l="0" r="0" t="8788"/>
          <a:stretch/>
        </p:blipFill>
        <p:spPr>
          <a:xfrm>
            <a:off x="0" y="0"/>
            <a:ext cx="9143982" cy="873774"/>
          </a:xfrm>
          <a:prstGeom prst="flowChartDocument">
            <a:avLst/>
          </a:prstGeom>
          <a:noFill/>
          <a:ln>
            <a:noFill/>
          </a:ln>
        </p:spPr>
      </p:pic>
      <p:sp>
        <p:nvSpPr>
          <p:cNvPr id="341" name="Google Shape;341;p32"/>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GW190412 and GW190814</a:t>
            </a:r>
            <a:endParaRPr b="1" sz="3800">
              <a:solidFill>
                <a:schemeClr val="lt1"/>
              </a:solidFill>
              <a:latin typeface="Times New Roman"/>
              <a:ea typeface="Times New Roman"/>
              <a:cs typeface="Times New Roman"/>
              <a:sym typeface="Times New Roman"/>
            </a:endParaRPr>
          </a:p>
        </p:txBody>
      </p:sp>
      <p:pic>
        <p:nvPicPr>
          <p:cNvPr id="342" name="Google Shape;342;p32"/>
          <p:cNvPicPr preferRelativeResize="0"/>
          <p:nvPr/>
        </p:nvPicPr>
        <p:blipFill rotWithShape="1">
          <a:blip r:embed="rId8">
            <a:alphaModFix/>
          </a:blip>
          <a:srcRect b="11262" l="7026" r="7496" t="6229"/>
          <a:stretch/>
        </p:blipFill>
        <p:spPr>
          <a:xfrm>
            <a:off x="605259" y="4759424"/>
            <a:ext cx="331528" cy="320028"/>
          </a:xfrm>
          <a:prstGeom prst="rect">
            <a:avLst/>
          </a:prstGeom>
          <a:noFill/>
          <a:ln>
            <a:noFill/>
          </a:ln>
        </p:spPr>
      </p:pic>
      <p:pic>
        <p:nvPicPr>
          <p:cNvPr id="343" name="Google Shape;343;p32" title="LOGO_ERC-FLAG_FP.png"/>
          <p:cNvPicPr preferRelativeResize="0"/>
          <p:nvPr/>
        </p:nvPicPr>
        <p:blipFill>
          <a:blip r:embed="rId9">
            <a:alphaModFix/>
          </a:blip>
          <a:stretch>
            <a:fillRect/>
          </a:stretch>
        </p:blipFill>
        <p:spPr>
          <a:xfrm>
            <a:off x="996333" y="4643785"/>
            <a:ext cx="741436" cy="523932"/>
          </a:xfrm>
          <a:prstGeom prst="rect">
            <a:avLst/>
          </a:prstGeom>
          <a:noFill/>
          <a:ln>
            <a:noFill/>
          </a:ln>
        </p:spPr>
      </p:pic>
      <p:pic>
        <p:nvPicPr>
          <p:cNvPr id="344" name="Google Shape;344;p32"/>
          <p:cNvPicPr preferRelativeResize="0"/>
          <p:nvPr/>
        </p:nvPicPr>
        <p:blipFill>
          <a:blip r:embed="rId10">
            <a:alphaModFix/>
          </a:blip>
          <a:stretch>
            <a:fillRect/>
          </a:stretch>
        </p:blipFill>
        <p:spPr>
          <a:xfrm>
            <a:off x="53101" y="4758496"/>
            <a:ext cx="506192" cy="296056"/>
          </a:xfrm>
          <a:prstGeom prst="rect">
            <a:avLst/>
          </a:prstGeom>
          <a:noFill/>
          <a:ln>
            <a:noFill/>
          </a:ln>
        </p:spPr>
      </p:pic>
      <p:sp>
        <p:nvSpPr>
          <p:cNvPr id="345" name="Google Shape;345;p32"/>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33"/>
          <p:cNvPicPr preferRelativeResize="0"/>
          <p:nvPr/>
        </p:nvPicPr>
        <p:blipFill>
          <a:blip r:embed="rId3">
            <a:alphaModFix/>
          </a:blip>
          <a:stretch>
            <a:fillRect/>
          </a:stretch>
        </p:blipFill>
        <p:spPr>
          <a:xfrm>
            <a:off x="4880202" y="1039354"/>
            <a:ext cx="3955225" cy="3878375"/>
          </a:xfrm>
          <a:prstGeom prst="rect">
            <a:avLst/>
          </a:prstGeom>
          <a:noFill/>
          <a:ln>
            <a:noFill/>
          </a:ln>
        </p:spPr>
      </p:pic>
      <p:sp>
        <p:nvSpPr>
          <p:cNvPr id="351" name="Google Shape;351;p33"/>
          <p:cNvSpPr txBox="1"/>
          <p:nvPr/>
        </p:nvSpPr>
        <p:spPr>
          <a:xfrm>
            <a:off x="6928950" y="4075450"/>
            <a:ext cx="108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1"/>
                </a:solidFill>
                <a:latin typeface="Calibri"/>
                <a:ea typeface="Calibri"/>
                <a:cs typeface="Calibri"/>
                <a:sym typeface="Calibri"/>
              </a:rPr>
              <a:t>GW190412</a:t>
            </a:r>
            <a:endParaRPr b="1">
              <a:solidFill>
                <a:schemeClr val="accent1"/>
              </a:solidFill>
              <a:latin typeface="Calibri"/>
              <a:ea typeface="Calibri"/>
              <a:cs typeface="Calibri"/>
              <a:sym typeface="Calibri"/>
            </a:endParaRPr>
          </a:p>
        </p:txBody>
      </p:sp>
      <p:sp>
        <p:nvSpPr>
          <p:cNvPr id="352" name="Google Shape;352;p33"/>
          <p:cNvSpPr txBox="1"/>
          <p:nvPr/>
        </p:nvSpPr>
        <p:spPr>
          <a:xfrm>
            <a:off x="294400" y="1644175"/>
            <a:ext cx="4346400" cy="2124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Calibri"/>
              <a:buChar char="●"/>
            </a:pPr>
            <a:r>
              <a:rPr lang="en" sz="1800">
                <a:latin typeface="Calibri"/>
                <a:ea typeface="Calibri"/>
                <a:cs typeface="Calibri"/>
                <a:sym typeface="Calibri"/>
              </a:rPr>
              <a:t>Detecting higher modes breaks the degeneracy between the luminosity distance.</a:t>
            </a:r>
            <a:br>
              <a:rPr lang="en" sz="1800">
                <a:latin typeface="Calibri"/>
                <a:ea typeface="Calibri"/>
                <a:cs typeface="Calibri"/>
                <a:sym typeface="Calibri"/>
              </a:rPr>
            </a:b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en" sz="1800">
                <a:latin typeface="Calibri"/>
                <a:ea typeface="Calibri"/>
                <a:cs typeface="Calibri"/>
                <a:sym typeface="Calibri"/>
              </a:rPr>
              <a:t>The presence of higher modes improves the luminosity distance estimation of the events.</a:t>
            </a:r>
            <a:endParaRPr sz="1800">
              <a:latin typeface="Calibri"/>
              <a:ea typeface="Calibri"/>
              <a:cs typeface="Calibri"/>
              <a:sym typeface="Calibri"/>
            </a:endParaRPr>
          </a:p>
        </p:txBody>
      </p:sp>
      <p:pic>
        <p:nvPicPr>
          <p:cNvPr id="353" name="Google Shape;353;p33"/>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354" name="Google Shape;354;p33"/>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GW190412 and GW190814</a:t>
            </a:r>
            <a:endParaRPr b="1" sz="3800">
              <a:solidFill>
                <a:schemeClr val="lt1"/>
              </a:solidFill>
              <a:latin typeface="Times New Roman"/>
              <a:ea typeface="Times New Roman"/>
              <a:cs typeface="Times New Roman"/>
              <a:sym typeface="Times New Roman"/>
            </a:endParaRPr>
          </a:p>
        </p:txBody>
      </p:sp>
      <p:pic>
        <p:nvPicPr>
          <p:cNvPr id="355" name="Google Shape;355;p33"/>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56" name="Google Shape;356;p33"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57" name="Google Shape;357;p33"/>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358" name="Google Shape;358;p33"/>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34"/>
          <p:cNvPicPr preferRelativeResize="0"/>
          <p:nvPr/>
        </p:nvPicPr>
        <p:blipFill>
          <a:blip r:embed="rId3">
            <a:alphaModFix/>
          </a:blip>
          <a:stretch>
            <a:fillRect/>
          </a:stretch>
        </p:blipFill>
        <p:spPr>
          <a:xfrm>
            <a:off x="152400" y="152400"/>
            <a:ext cx="8602138" cy="4838702"/>
          </a:xfrm>
          <a:prstGeom prst="rect">
            <a:avLst/>
          </a:prstGeom>
          <a:noFill/>
          <a:ln>
            <a:noFill/>
          </a:ln>
        </p:spPr>
      </p:pic>
      <p:sp>
        <p:nvSpPr>
          <p:cNvPr id="364" name="Google Shape;364;p34"/>
          <p:cNvSpPr txBox="1"/>
          <p:nvPr/>
        </p:nvSpPr>
        <p:spPr>
          <a:xfrm>
            <a:off x="242495" y="174350"/>
            <a:ext cx="15342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rPr>
              <a:t>GWTC-3.0</a:t>
            </a:r>
            <a:endParaRPr sz="18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35"/>
          <p:cNvPicPr preferRelativeResize="0"/>
          <p:nvPr/>
        </p:nvPicPr>
        <p:blipFill>
          <a:blip r:embed="rId3">
            <a:alphaModFix/>
          </a:blip>
          <a:stretch>
            <a:fillRect/>
          </a:stretch>
        </p:blipFill>
        <p:spPr>
          <a:xfrm>
            <a:off x="1505177" y="1578731"/>
            <a:ext cx="6546774" cy="3314775"/>
          </a:xfrm>
          <a:prstGeom prst="rect">
            <a:avLst/>
          </a:prstGeom>
          <a:noFill/>
          <a:ln>
            <a:noFill/>
          </a:ln>
        </p:spPr>
      </p:pic>
      <p:sp>
        <p:nvSpPr>
          <p:cNvPr id="370" name="Google Shape;370;p35"/>
          <p:cNvSpPr txBox="1"/>
          <p:nvPr/>
        </p:nvSpPr>
        <p:spPr>
          <a:xfrm>
            <a:off x="338875" y="920052"/>
            <a:ext cx="8089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latin typeface="Calibri"/>
                <a:ea typeface="Calibri"/>
                <a:cs typeface="Calibri"/>
                <a:sym typeface="Calibri"/>
              </a:rPr>
              <a:t>GW190521, with a three-detector network signal-to-noise ratio of 14.7, and an estimated false-alarm rate of 1 in 4900 yr</a:t>
            </a:r>
            <a:endParaRPr sz="1800">
              <a:latin typeface="Calibri"/>
              <a:ea typeface="Calibri"/>
              <a:cs typeface="Calibri"/>
              <a:sym typeface="Calibri"/>
            </a:endParaRPr>
          </a:p>
        </p:txBody>
      </p:sp>
      <p:pic>
        <p:nvPicPr>
          <p:cNvPr id="371" name="Google Shape;371;p35"/>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372" name="Google Shape;372;p35"/>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GW190521: A very massive events</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373" name="Google Shape;373;p3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74" name="Google Shape;374;p3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75" name="Google Shape;375;p35"/>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376" name="Google Shape;376;p35"/>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36"/>
          <p:cNvPicPr preferRelativeResize="0"/>
          <p:nvPr/>
        </p:nvPicPr>
        <p:blipFill>
          <a:blip r:embed="rId3">
            <a:alphaModFix/>
          </a:blip>
          <a:stretch>
            <a:fillRect/>
          </a:stretch>
        </p:blipFill>
        <p:spPr>
          <a:xfrm>
            <a:off x="350184" y="986025"/>
            <a:ext cx="4542750" cy="3626650"/>
          </a:xfrm>
          <a:prstGeom prst="rect">
            <a:avLst/>
          </a:prstGeom>
          <a:noFill/>
          <a:ln>
            <a:noFill/>
          </a:ln>
        </p:spPr>
      </p:pic>
      <p:pic>
        <p:nvPicPr>
          <p:cNvPr id="382" name="Google Shape;382;p36"/>
          <p:cNvPicPr preferRelativeResize="0"/>
          <p:nvPr/>
        </p:nvPicPr>
        <p:blipFill>
          <a:blip r:embed="rId4">
            <a:alphaModFix/>
          </a:blip>
          <a:stretch>
            <a:fillRect/>
          </a:stretch>
        </p:blipFill>
        <p:spPr>
          <a:xfrm>
            <a:off x="5505471" y="1329176"/>
            <a:ext cx="3459979" cy="2760732"/>
          </a:xfrm>
          <a:prstGeom prst="rect">
            <a:avLst/>
          </a:prstGeom>
          <a:noFill/>
          <a:ln>
            <a:noFill/>
          </a:ln>
        </p:spPr>
      </p:pic>
      <p:pic>
        <p:nvPicPr>
          <p:cNvPr id="383" name="Google Shape;383;p36"/>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384" name="Google Shape;384;p36"/>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PISN</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385" name="Google Shape;385;p36"/>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386" name="Google Shape;386;p36"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387" name="Google Shape;387;p36"/>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388" name="Google Shape;388;p36"/>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37"/>
          <p:cNvPicPr preferRelativeResize="0"/>
          <p:nvPr/>
        </p:nvPicPr>
        <p:blipFill>
          <a:blip r:embed="rId3">
            <a:alphaModFix/>
          </a:blip>
          <a:stretch>
            <a:fillRect/>
          </a:stretch>
        </p:blipFill>
        <p:spPr>
          <a:xfrm>
            <a:off x="1467861" y="1811168"/>
            <a:ext cx="6312674" cy="3042475"/>
          </a:xfrm>
          <a:prstGeom prst="rect">
            <a:avLst/>
          </a:prstGeom>
          <a:noFill/>
          <a:ln>
            <a:noFill/>
          </a:ln>
        </p:spPr>
      </p:pic>
      <p:sp>
        <p:nvSpPr>
          <p:cNvPr id="394" name="Google Shape;394;p37"/>
          <p:cNvSpPr txBox="1"/>
          <p:nvPr/>
        </p:nvSpPr>
        <p:spPr>
          <a:xfrm>
            <a:off x="354275" y="864020"/>
            <a:ext cx="8484900" cy="923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Calibri"/>
              <a:buChar char="●"/>
            </a:pPr>
            <a:r>
              <a:rPr lang="en" sz="1600">
                <a:latin typeface="Calibri"/>
                <a:ea typeface="Calibri"/>
                <a:cs typeface="Calibri"/>
                <a:sym typeface="Calibri"/>
              </a:rPr>
              <a:t>The primary mass has only a 0.32% probability of being below 65. This challenge our knowledge of BH formation [Pair (and pulsational) instability Supernova process].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There was a small evidence for precession.</a:t>
            </a:r>
            <a:endParaRPr sz="1600">
              <a:latin typeface="Calibri"/>
              <a:ea typeface="Calibri"/>
              <a:cs typeface="Calibri"/>
              <a:sym typeface="Calibri"/>
            </a:endParaRPr>
          </a:p>
        </p:txBody>
      </p:sp>
      <p:pic>
        <p:nvPicPr>
          <p:cNvPr id="395" name="Google Shape;395;p37"/>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396" name="Google Shape;396;p37"/>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GW190521: A very massive events</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397" name="Google Shape;397;p3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398" name="Google Shape;398;p3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399" name="Google Shape;399;p37"/>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400" name="Google Shape;400;p37"/>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38"/>
          <p:cNvPicPr preferRelativeResize="0"/>
          <p:nvPr/>
        </p:nvPicPr>
        <p:blipFill>
          <a:blip r:embed="rId3">
            <a:alphaModFix/>
          </a:blip>
          <a:stretch>
            <a:fillRect/>
          </a:stretch>
        </p:blipFill>
        <p:spPr>
          <a:xfrm>
            <a:off x="5412275" y="1510338"/>
            <a:ext cx="3308636" cy="3213325"/>
          </a:xfrm>
          <a:prstGeom prst="rect">
            <a:avLst/>
          </a:prstGeom>
          <a:noFill/>
          <a:ln>
            <a:noFill/>
          </a:ln>
        </p:spPr>
      </p:pic>
      <p:pic>
        <p:nvPicPr>
          <p:cNvPr id="406" name="Google Shape;406;p38"/>
          <p:cNvPicPr preferRelativeResize="0"/>
          <p:nvPr/>
        </p:nvPicPr>
        <p:blipFill>
          <a:blip r:embed="rId4">
            <a:alphaModFix/>
          </a:blip>
          <a:stretch>
            <a:fillRect/>
          </a:stretch>
        </p:blipFill>
        <p:spPr>
          <a:xfrm>
            <a:off x="441600" y="1867750"/>
            <a:ext cx="3149100" cy="2895875"/>
          </a:xfrm>
          <a:prstGeom prst="rect">
            <a:avLst/>
          </a:prstGeom>
          <a:noFill/>
          <a:ln>
            <a:noFill/>
          </a:ln>
        </p:spPr>
      </p:pic>
      <p:sp>
        <p:nvSpPr>
          <p:cNvPr id="407" name="Google Shape;407;p38"/>
          <p:cNvSpPr txBox="1"/>
          <p:nvPr/>
        </p:nvSpPr>
        <p:spPr>
          <a:xfrm>
            <a:off x="441600" y="876450"/>
            <a:ext cx="7422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latin typeface="Calibri"/>
                <a:ea typeface="Calibri"/>
                <a:cs typeface="Calibri"/>
                <a:sym typeface="Calibri"/>
              </a:rPr>
              <a:t>We calculate the mass of the remnant to be 142, which can be considered an intermediate mass black hole (IMBH)</a:t>
            </a:r>
            <a:endParaRPr sz="1600">
              <a:latin typeface="Calibri"/>
              <a:ea typeface="Calibri"/>
              <a:cs typeface="Calibri"/>
              <a:sym typeface="Calibri"/>
            </a:endParaRPr>
          </a:p>
        </p:txBody>
      </p:sp>
      <p:pic>
        <p:nvPicPr>
          <p:cNvPr id="408" name="Google Shape;408;p38"/>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409" name="Google Shape;409;p38"/>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GW190521: A very massive events</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10" name="Google Shape;410;p38"/>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411" name="Google Shape;411;p38"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412" name="Google Shape;412;p38"/>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413" name="Google Shape;413;p38"/>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9"/>
          <p:cNvSpPr txBox="1"/>
          <p:nvPr/>
        </p:nvSpPr>
        <p:spPr>
          <a:xfrm>
            <a:off x="304800" y="762000"/>
            <a:ext cx="85272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accent1"/>
                </a:solidFill>
                <a:latin typeface="Calibri"/>
                <a:ea typeface="Calibri"/>
                <a:cs typeface="Calibri"/>
                <a:sym typeface="Calibri"/>
              </a:rPr>
              <a:t>Second generation of mergers?</a:t>
            </a:r>
            <a:endParaRPr b="1" sz="1600">
              <a:solidFill>
                <a:schemeClr val="accent1"/>
              </a:solidFill>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BBH formed in a dense astrophysical environment such as globular clusters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BBH formed from two merged stars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BBH formed in an AGN dense environment</a:t>
            </a:r>
            <a:endParaRPr sz="1600">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a:p>
            <a:pPr indent="0" lvl="0" marL="0" rtl="0" algn="l">
              <a:spcBef>
                <a:spcPts val="0"/>
              </a:spcBef>
              <a:spcAft>
                <a:spcPts val="0"/>
              </a:spcAft>
              <a:buNone/>
            </a:pPr>
            <a:r>
              <a:rPr b="1" lang="en" sz="1600">
                <a:solidFill>
                  <a:schemeClr val="accent1"/>
                </a:solidFill>
                <a:latin typeface="Calibri"/>
                <a:ea typeface="Calibri"/>
                <a:cs typeface="Calibri"/>
                <a:sym typeface="Calibri"/>
              </a:rPr>
              <a:t>Alternative models</a:t>
            </a:r>
            <a:br>
              <a:rPr b="1" lang="en" sz="1600">
                <a:solidFill>
                  <a:schemeClr val="accent1"/>
                </a:solidFill>
                <a:latin typeface="Calibri"/>
                <a:ea typeface="Calibri"/>
                <a:cs typeface="Calibri"/>
                <a:sym typeface="Calibri"/>
              </a:rPr>
            </a:br>
            <a:endParaRPr b="1" sz="1600">
              <a:solidFill>
                <a:schemeClr val="accent1"/>
              </a:solidFill>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Possible, but really unlikely. You need either a triple star system (5% prob of producing excetring BBHs) or very dense environments (1% prob)</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Strong lensing: The lensing needed to transform BBH merger of 50-65 solar masses in this kind of signal is too high.</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Primordial black holes?: We do not know given the large uncertainties on the models. There are some studies.</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Cosmic string? The signal is very inconsistent with the template.</a:t>
            </a:r>
            <a:br>
              <a:rPr lang="en" sz="1600">
                <a:latin typeface="Calibri"/>
                <a:ea typeface="Calibri"/>
                <a:cs typeface="Calibri"/>
                <a:sym typeface="Calibri"/>
              </a:rPr>
            </a:br>
            <a:endParaRPr sz="1600">
              <a:latin typeface="Calibri"/>
              <a:ea typeface="Calibri"/>
              <a:cs typeface="Calibri"/>
              <a:sym typeface="Calibri"/>
            </a:endParaRPr>
          </a:p>
        </p:txBody>
      </p:sp>
      <p:pic>
        <p:nvPicPr>
          <p:cNvPr id="419" name="Google Shape;419;p39"/>
          <p:cNvPicPr preferRelativeResize="0"/>
          <p:nvPr/>
        </p:nvPicPr>
        <p:blipFill rotWithShape="1">
          <a:blip r:embed="rId3">
            <a:alphaModFix/>
          </a:blip>
          <a:srcRect b="73400" l="0" r="0" t="8788"/>
          <a:stretch/>
        </p:blipFill>
        <p:spPr>
          <a:xfrm>
            <a:off x="0" y="0"/>
            <a:ext cx="9143982" cy="873774"/>
          </a:xfrm>
          <a:prstGeom prst="flowChartDocument">
            <a:avLst/>
          </a:prstGeom>
          <a:noFill/>
          <a:ln>
            <a:noFill/>
          </a:ln>
        </p:spPr>
      </p:pic>
      <p:sp>
        <p:nvSpPr>
          <p:cNvPr id="420" name="Google Shape;420;p39"/>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GW190521: A very massive events</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21" name="Google Shape;421;p39"/>
          <p:cNvPicPr preferRelativeResize="0"/>
          <p:nvPr/>
        </p:nvPicPr>
        <p:blipFill rotWithShape="1">
          <a:blip r:embed="rId4">
            <a:alphaModFix/>
          </a:blip>
          <a:srcRect b="11262" l="7026" r="7496" t="6229"/>
          <a:stretch/>
        </p:blipFill>
        <p:spPr>
          <a:xfrm>
            <a:off x="605259" y="4759424"/>
            <a:ext cx="331528" cy="320028"/>
          </a:xfrm>
          <a:prstGeom prst="rect">
            <a:avLst/>
          </a:prstGeom>
          <a:noFill/>
          <a:ln>
            <a:noFill/>
          </a:ln>
        </p:spPr>
      </p:pic>
      <p:pic>
        <p:nvPicPr>
          <p:cNvPr id="422" name="Google Shape;422;p39" title="LOGO_ERC-FLAG_FP.png"/>
          <p:cNvPicPr preferRelativeResize="0"/>
          <p:nvPr/>
        </p:nvPicPr>
        <p:blipFill>
          <a:blip r:embed="rId5">
            <a:alphaModFix/>
          </a:blip>
          <a:stretch>
            <a:fillRect/>
          </a:stretch>
        </p:blipFill>
        <p:spPr>
          <a:xfrm>
            <a:off x="996333" y="4643785"/>
            <a:ext cx="741436" cy="523932"/>
          </a:xfrm>
          <a:prstGeom prst="rect">
            <a:avLst/>
          </a:prstGeom>
          <a:noFill/>
          <a:ln>
            <a:noFill/>
          </a:ln>
        </p:spPr>
      </p:pic>
      <p:pic>
        <p:nvPicPr>
          <p:cNvPr id="423" name="Google Shape;423;p39"/>
          <p:cNvPicPr preferRelativeResize="0"/>
          <p:nvPr/>
        </p:nvPicPr>
        <p:blipFill>
          <a:blip r:embed="rId6">
            <a:alphaModFix/>
          </a:blip>
          <a:stretch>
            <a:fillRect/>
          </a:stretch>
        </p:blipFill>
        <p:spPr>
          <a:xfrm>
            <a:off x="53101" y="4758496"/>
            <a:ext cx="506192" cy="296056"/>
          </a:xfrm>
          <a:prstGeom prst="rect">
            <a:avLst/>
          </a:prstGeom>
          <a:noFill/>
          <a:ln>
            <a:noFill/>
          </a:ln>
        </p:spPr>
      </p:pic>
      <p:sp>
        <p:nvSpPr>
          <p:cNvPr id="424" name="Google Shape;424;p39"/>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40"/>
          <p:cNvPicPr preferRelativeResize="0"/>
          <p:nvPr/>
        </p:nvPicPr>
        <p:blipFill>
          <a:blip r:embed="rId3">
            <a:alphaModFix/>
          </a:blip>
          <a:stretch>
            <a:fillRect/>
          </a:stretch>
        </p:blipFill>
        <p:spPr>
          <a:xfrm>
            <a:off x="161125" y="143728"/>
            <a:ext cx="8669998" cy="4754100"/>
          </a:xfrm>
          <a:prstGeom prst="rect">
            <a:avLst/>
          </a:prstGeom>
          <a:noFill/>
          <a:ln>
            <a:noFill/>
          </a:ln>
        </p:spPr>
      </p:pic>
      <p:sp>
        <p:nvSpPr>
          <p:cNvPr id="430" name="Google Shape;430;p40"/>
          <p:cNvSpPr txBox="1"/>
          <p:nvPr/>
        </p:nvSpPr>
        <p:spPr>
          <a:xfrm>
            <a:off x="242495" y="174350"/>
            <a:ext cx="15342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rPr>
              <a:t>GWTC-4.0</a:t>
            </a:r>
            <a:endParaRPr sz="18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41"/>
          <p:cNvPicPr preferRelativeResize="0"/>
          <p:nvPr/>
        </p:nvPicPr>
        <p:blipFill>
          <a:blip r:embed="rId3">
            <a:alphaModFix/>
          </a:blip>
          <a:stretch>
            <a:fillRect/>
          </a:stretch>
        </p:blipFill>
        <p:spPr>
          <a:xfrm>
            <a:off x="855004" y="702170"/>
            <a:ext cx="7087442" cy="4080124"/>
          </a:xfrm>
          <a:prstGeom prst="rect">
            <a:avLst/>
          </a:prstGeom>
          <a:noFill/>
          <a:ln>
            <a:noFill/>
          </a:ln>
        </p:spPr>
      </p:pic>
      <p:sp>
        <p:nvSpPr>
          <p:cNvPr id="436" name="Google Shape;436;p41"/>
          <p:cNvSpPr txBox="1"/>
          <p:nvPr/>
        </p:nvSpPr>
        <p:spPr>
          <a:xfrm>
            <a:off x="5754250" y="407650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Astrophys.J.Lett. 1004 (2026) 2, L23</a:t>
            </a:r>
            <a:endParaRPr/>
          </a:p>
        </p:txBody>
      </p:sp>
      <p:pic>
        <p:nvPicPr>
          <p:cNvPr id="437" name="Google Shape;437;p41"/>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438" name="Google Shape;438;p41"/>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answer is 42: GW230814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39" name="Google Shape;439;p41"/>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40" name="Google Shape;440;p41"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41" name="Google Shape;441;p41"/>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442" name="Google Shape;442;p41"/>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5"/>
          <p:cNvSpPr/>
          <p:nvPr/>
        </p:nvSpPr>
        <p:spPr>
          <a:xfrm rot="-2085302">
            <a:off x="742061" y="2597678"/>
            <a:ext cx="1960816" cy="1081765"/>
          </a:xfrm>
          <a:prstGeom prst="ellipse">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 name="Google Shape;83;p15"/>
          <p:cNvSpPr/>
          <p:nvPr/>
        </p:nvSpPr>
        <p:spPr>
          <a:xfrm>
            <a:off x="552728" y="3383875"/>
            <a:ext cx="707400" cy="7074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5"/>
          <p:cNvSpPr/>
          <p:nvPr/>
        </p:nvSpPr>
        <p:spPr>
          <a:xfrm>
            <a:off x="2189675" y="2218050"/>
            <a:ext cx="707400" cy="7074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85" name="Google Shape;85;p15"/>
          <p:cNvCxnSpPr/>
          <p:nvPr/>
        </p:nvCxnSpPr>
        <p:spPr>
          <a:xfrm rot="10800000">
            <a:off x="750800" y="1564800"/>
            <a:ext cx="851400" cy="1474800"/>
          </a:xfrm>
          <a:prstGeom prst="straightConnector1">
            <a:avLst/>
          </a:prstGeom>
          <a:noFill/>
          <a:ln cap="flat" cmpd="sng" w="9525">
            <a:solidFill>
              <a:schemeClr val="dk2"/>
            </a:solidFill>
            <a:prstDash val="solid"/>
            <a:round/>
            <a:headEnd len="med" w="med" type="none"/>
            <a:tailEnd len="med" w="med" type="triangle"/>
          </a:ln>
        </p:spPr>
      </p:cxnSp>
      <p:cxnSp>
        <p:nvCxnSpPr>
          <p:cNvPr id="86" name="Google Shape;86;p15"/>
          <p:cNvCxnSpPr/>
          <p:nvPr/>
        </p:nvCxnSpPr>
        <p:spPr>
          <a:xfrm rot="10800000">
            <a:off x="2386725" y="1404450"/>
            <a:ext cx="168900" cy="1167300"/>
          </a:xfrm>
          <a:prstGeom prst="straightConnector1">
            <a:avLst/>
          </a:prstGeom>
          <a:noFill/>
          <a:ln cap="flat" cmpd="sng" w="9525">
            <a:solidFill>
              <a:schemeClr val="dk2"/>
            </a:solidFill>
            <a:prstDash val="solid"/>
            <a:round/>
            <a:headEnd len="med" w="med" type="none"/>
            <a:tailEnd len="med" w="med" type="triangle"/>
          </a:ln>
        </p:spPr>
      </p:cxnSp>
      <p:cxnSp>
        <p:nvCxnSpPr>
          <p:cNvPr id="87" name="Google Shape;87;p15"/>
          <p:cNvCxnSpPr/>
          <p:nvPr/>
        </p:nvCxnSpPr>
        <p:spPr>
          <a:xfrm flipH="1" rot="10800000">
            <a:off x="882925" y="3241900"/>
            <a:ext cx="453600" cy="541500"/>
          </a:xfrm>
          <a:prstGeom prst="straightConnector1">
            <a:avLst/>
          </a:prstGeom>
          <a:noFill/>
          <a:ln cap="flat" cmpd="sng" w="9525">
            <a:solidFill>
              <a:schemeClr val="dk2"/>
            </a:solidFill>
            <a:prstDash val="solid"/>
            <a:round/>
            <a:headEnd len="med" w="med" type="none"/>
            <a:tailEnd len="med" w="med" type="triangle"/>
          </a:ln>
        </p:spPr>
      </p:cxnSp>
      <p:cxnSp>
        <p:nvCxnSpPr>
          <p:cNvPr id="88" name="Google Shape;88;p15"/>
          <p:cNvCxnSpPr/>
          <p:nvPr/>
        </p:nvCxnSpPr>
        <p:spPr>
          <a:xfrm rot="10800000">
            <a:off x="1676138" y="1107600"/>
            <a:ext cx="851400" cy="1474800"/>
          </a:xfrm>
          <a:prstGeom prst="straightConnector1">
            <a:avLst/>
          </a:prstGeom>
          <a:noFill/>
          <a:ln cap="flat" cmpd="sng" w="9525">
            <a:solidFill>
              <a:schemeClr val="dk2"/>
            </a:solidFill>
            <a:prstDash val="dash"/>
            <a:round/>
            <a:headEnd len="med" w="med" type="none"/>
            <a:tailEnd len="med" w="med" type="triangle"/>
          </a:ln>
        </p:spPr>
      </p:cxnSp>
      <p:cxnSp>
        <p:nvCxnSpPr>
          <p:cNvPr id="89" name="Google Shape;89;p15"/>
          <p:cNvCxnSpPr/>
          <p:nvPr/>
        </p:nvCxnSpPr>
        <p:spPr>
          <a:xfrm rot="10800000">
            <a:off x="75938" y="2326800"/>
            <a:ext cx="851400" cy="1474800"/>
          </a:xfrm>
          <a:prstGeom prst="straightConnector1">
            <a:avLst/>
          </a:prstGeom>
          <a:noFill/>
          <a:ln cap="flat" cmpd="sng" w="9525">
            <a:solidFill>
              <a:schemeClr val="dk2"/>
            </a:solidFill>
            <a:prstDash val="dash"/>
            <a:round/>
            <a:headEnd len="med" w="med" type="none"/>
            <a:tailEnd len="med" w="med" type="triangle"/>
          </a:ln>
        </p:spPr>
      </p:cxnSp>
      <p:pic>
        <p:nvPicPr>
          <p:cNvPr id="90" name="Google Shape;90;p15"/>
          <p:cNvPicPr preferRelativeResize="0"/>
          <p:nvPr/>
        </p:nvPicPr>
        <p:blipFill>
          <a:blip r:embed="rId3">
            <a:alphaModFix/>
          </a:blip>
          <a:stretch>
            <a:fillRect/>
          </a:stretch>
        </p:blipFill>
        <p:spPr>
          <a:xfrm>
            <a:off x="1336525" y="3337725"/>
            <a:ext cx="349850" cy="349850"/>
          </a:xfrm>
          <a:prstGeom prst="rect">
            <a:avLst/>
          </a:prstGeom>
          <a:noFill/>
          <a:ln>
            <a:noFill/>
          </a:ln>
        </p:spPr>
      </p:pic>
      <p:pic>
        <p:nvPicPr>
          <p:cNvPr id="91" name="Google Shape;91;p15"/>
          <p:cNvPicPr preferRelativeResize="0"/>
          <p:nvPr/>
        </p:nvPicPr>
        <p:blipFill>
          <a:blip r:embed="rId4">
            <a:alphaModFix/>
          </a:blip>
          <a:stretch>
            <a:fillRect/>
          </a:stretch>
        </p:blipFill>
        <p:spPr>
          <a:xfrm>
            <a:off x="2555625" y="1332625"/>
            <a:ext cx="349850" cy="349850"/>
          </a:xfrm>
          <a:prstGeom prst="rect">
            <a:avLst/>
          </a:prstGeom>
          <a:noFill/>
          <a:ln>
            <a:noFill/>
          </a:ln>
        </p:spPr>
      </p:pic>
      <p:pic>
        <p:nvPicPr>
          <p:cNvPr id="92" name="Google Shape;92;p15"/>
          <p:cNvPicPr preferRelativeResize="0"/>
          <p:nvPr/>
        </p:nvPicPr>
        <p:blipFill>
          <a:blip r:embed="rId5">
            <a:alphaModFix/>
          </a:blip>
          <a:stretch>
            <a:fillRect/>
          </a:stretch>
        </p:blipFill>
        <p:spPr>
          <a:xfrm>
            <a:off x="807700" y="3055946"/>
            <a:ext cx="219909" cy="254025"/>
          </a:xfrm>
          <a:prstGeom prst="rect">
            <a:avLst/>
          </a:prstGeom>
          <a:noFill/>
          <a:ln>
            <a:noFill/>
          </a:ln>
        </p:spPr>
      </p:pic>
      <p:pic>
        <p:nvPicPr>
          <p:cNvPr id="93" name="Google Shape;93;p15"/>
          <p:cNvPicPr preferRelativeResize="0"/>
          <p:nvPr/>
        </p:nvPicPr>
        <p:blipFill>
          <a:blip r:embed="rId6">
            <a:alphaModFix/>
          </a:blip>
          <a:stretch>
            <a:fillRect/>
          </a:stretch>
        </p:blipFill>
        <p:spPr>
          <a:xfrm>
            <a:off x="2233326" y="1737723"/>
            <a:ext cx="219900" cy="254027"/>
          </a:xfrm>
          <a:prstGeom prst="rect">
            <a:avLst/>
          </a:prstGeom>
          <a:noFill/>
          <a:ln>
            <a:noFill/>
          </a:ln>
        </p:spPr>
      </p:pic>
      <p:sp>
        <p:nvSpPr>
          <p:cNvPr id="94" name="Google Shape;94;p15"/>
          <p:cNvSpPr txBox="1"/>
          <p:nvPr/>
        </p:nvSpPr>
        <p:spPr>
          <a:xfrm>
            <a:off x="113725" y="943775"/>
            <a:ext cx="1379700" cy="63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Times New Roman"/>
                <a:ea typeface="Times New Roman"/>
                <a:cs typeface="Times New Roman"/>
                <a:sym typeface="Times New Roman"/>
              </a:rPr>
              <a:t>Orbital angular momentum</a:t>
            </a:r>
            <a:endParaRPr sz="1500">
              <a:solidFill>
                <a:schemeClr val="dk2"/>
              </a:solidFill>
              <a:latin typeface="Times New Roman"/>
              <a:ea typeface="Times New Roman"/>
              <a:cs typeface="Times New Roman"/>
              <a:sym typeface="Times New Roman"/>
            </a:endParaRPr>
          </a:p>
        </p:txBody>
      </p:sp>
      <p:pic>
        <p:nvPicPr>
          <p:cNvPr id="95" name="Google Shape;95;p15"/>
          <p:cNvPicPr preferRelativeResize="0"/>
          <p:nvPr/>
        </p:nvPicPr>
        <p:blipFill>
          <a:blip r:embed="rId7">
            <a:alphaModFix/>
          </a:blip>
          <a:stretch>
            <a:fillRect/>
          </a:stretch>
        </p:blipFill>
        <p:spPr>
          <a:xfrm>
            <a:off x="4383470" y="1069809"/>
            <a:ext cx="3157991" cy="587900"/>
          </a:xfrm>
          <a:prstGeom prst="rect">
            <a:avLst/>
          </a:prstGeom>
          <a:noFill/>
          <a:ln>
            <a:noFill/>
          </a:ln>
        </p:spPr>
      </p:pic>
      <p:pic>
        <p:nvPicPr>
          <p:cNvPr id="96" name="Google Shape;96;p15"/>
          <p:cNvPicPr preferRelativeResize="0"/>
          <p:nvPr/>
        </p:nvPicPr>
        <p:blipFill>
          <a:blip r:embed="rId8">
            <a:alphaModFix/>
          </a:blip>
          <a:stretch>
            <a:fillRect/>
          </a:stretch>
        </p:blipFill>
        <p:spPr>
          <a:xfrm>
            <a:off x="3710702" y="3551668"/>
            <a:ext cx="4432713" cy="587900"/>
          </a:xfrm>
          <a:prstGeom prst="rect">
            <a:avLst/>
          </a:prstGeom>
          <a:noFill/>
          <a:ln>
            <a:noFill/>
          </a:ln>
        </p:spPr>
      </p:pic>
      <p:sp>
        <p:nvSpPr>
          <p:cNvPr id="97" name="Google Shape;97;p15"/>
          <p:cNvSpPr txBox="1"/>
          <p:nvPr/>
        </p:nvSpPr>
        <p:spPr>
          <a:xfrm>
            <a:off x="4255150" y="1602472"/>
            <a:ext cx="34146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800">
                <a:solidFill>
                  <a:schemeClr val="dk2"/>
                </a:solidFill>
                <a:latin typeface="Times New Roman"/>
                <a:ea typeface="Times New Roman"/>
                <a:cs typeface="Times New Roman"/>
                <a:sym typeface="Times New Roman"/>
              </a:rPr>
              <a:t>Effective spin parameter</a:t>
            </a:r>
            <a:endParaRPr b="1" sz="1800">
              <a:solidFill>
                <a:schemeClr val="dk2"/>
              </a:solidFill>
              <a:latin typeface="Times New Roman"/>
              <a:ea typeface="Times New Roman"/>
              <a:cs typeface="Times New Roman"/>
              <a:sym typeface="Times New Roman"/>
            </a:endParaRPr>
          </a:p>
        </p:txBody>
      </p:sp>
      <p:sp>
        <p:nvSpPr>
          <p:cNvPr id="98" name="Google Shape;98;p15"/>
          <p:cNvSpPr txBox="1"/>
          <p:nvPr/>
        </p:nvSpPr>
        <p:spPr>
          <a:xfrm>
            <a:off x="4402431" y="4095967"/>
            <a:ext cx="34146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Times New Roman"/>
                <a:ea typeface="Times New Roman"/>
                <a:cs typeface="Times New Roman"/>
                <a:sym typeface="Times New Roman"/>
              </a:rPr>
              <a:t>Precessing spin parameter</a:t>
            </a:r>
            <a:endParaRPr b="1" sz="1800">
              <a:solidFill>
                <a:schemeClr val="dk2"/>
              </a:solidFill>
              <a:latin typeface="Times New Roman"/>
              <a:ea typeface="Times New Roman"/>
              <a:cs typeface="Times New Roman"/>
              <a:sym typeface="Times New Roman"/>
            </a:endParaRPr>
          </a:p>
        </p:txBody>
      </p:sp>
      <p:pic>
        <p:nvPicPr>
          <p:cNvPr id="99" name="Google Shape;99;p15"/>
          <p:cNvPicPr preferRelativeResize="0"/>
          <p:nvPr/>
        </p:nvPicPr>
        <p:blipFill>
          <a:blip r:embed="rId9">
            <a:alphaModFix/>
          </a:blip>
          <a:stretch>
            <a:fillRect/>
          </a:stretch>
        </p:blipFill>
        <p:spPr>
          <a:xfrm>
            <a:off x="807225" y="4290870"/>
            <a:ext cx="453600" cy="226800"/>
          </a:xfrm>
          <a:prstGeom prst="rect">
            <a:avLst/>
          </a:prstGeom>
          <a:noFill/>
          <a:ln>
            <a:noFill/>
          </a:ln>
        </p:spPr>
      </p:pic>
      <p:pic>
        <p:nvPicPr>
          <p:cNvPr id="100" name="Google Shape;100;p15"/>
          <p:cNvPicPr preferRelativeResize="0"/>
          <p:nvPr/>
        </p:nvPicPr>
        <p:blipFill>
          <a:blip r:embed="rId10">
            <a:alphaModFix/>
          </a:blip>
          <a:stretch>
            <a:fillRect/>
          </a:stretch>
        </p:blipFill>
        <p:spPr>
          <a:xfrm>
            <a:off x="3049475" y="2457320"/>
            <a:ext cx="548700" cy="254014"/>
          </a:xfrm>
          <a:prstGeom prst="rect">
            <a:avLst/>
          </a:prstGeom>
          <a:noFill/>
          <a:ln>
            <a:noFill/>
          </a:ln>
        </p:spPr>
      </p:pic>
      <p:pic>
        <p:nvPicPr>
          <p:cNvPr id="101" name="Google Shape;101;p15"/>
          <p:cNvPicPr preferRelativeResize="0"/>
          <p:nvPr/>
        </p:nvPicPr>
        <p:blipFill>
          <a:blip r:embed="rId11">
            <a:alphaModFix/>
          </a:blip>
          <a:stretch>
            <a:fillRect/>
          </a:stretch>
        </p:blipFill>
        <p:spPr>
          <a:xfrm>
            <a:off x="5536762" y="2365988"/>
            <a:ext cx="851400" cy="517035"/>
          </a:xfrm>
          <a:prstGeom prst="rect">
            <a:avLst/>
          </a:prstGeom>
          <a:noFill/>
          <a:ln>
            <a:noFill/>
          </a:ln>
        </p:spPr>
      </p:pic>
      <p:sp>
        <p:nvSpPr>
          <p:cNvPr id="102" name="Google Shape;102;p15"/>
          <p:cNvSpPr txBox="1"/>
          <p:nvPr/>
        </p:nvSpPr>
        <p:spPr>
          <a:xfrm>
            <a:off x="5254506" y="2872851"/>
            <a:ext cx="16137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Times New Roman"/>
                <a:ea typeface="Times New Roman"/>
                <a:cs typeface="Times New Roman"/>
                <a:sym typeface="Times New Roman"/>
              </a:rPr>
              <a:t>Mass ratio</a:t>
            </a:r>
            <a:endParaRPr b="1" sz="1800">
              <a:solidFill>
                <a:schemeClr val="dk2"/>
              </a:solidFill>
              <a:latin typeface="Times New Roman"/>
              <a:ea typeface="Times New Roman"/>
              <a:cs typeface="Times New Roman"/>
              <a:sym typeface="Times New Roman"/>
            </a:endParaRPr>
          </a:p>
        </p:txBody>
      </p:sp>
      <p:pic>
        <p:nvPicPr>
          <p:cNvPr id="103" name="Google Shape;103;p15"/>
          <p:cNvPicPr preferRelativeResize="0"/>
          <p:nvPr/>
        </p:nvPicPr>
        <p:blipFill rotWithShape="1">
          <a:blip r:embed="rId12">
            <a:alphaModFix/>
          </a:blip>
          <a:srcRect b="73400" l="0" r="0" t="8788"/>
          <a:stretch/>
        </p:blipFill>
        <p:spPr>
          <a:xfrm>
            <a:off x="0" y="0"/>
            <a:ext cx="9143982" cy="873774"/>
          </a:xfrm>
          <a:prstGeom prst="flowChartDocument">
            <a:avLst/>
          </a:prstGeom>
          <a:noFill/>
          <a:ln>
            <a:noFill/>
          </a:ln>
        </p:spPr>
      </p:pic>
      <p:sp>
        <p:nvSpPr>
          <p:cNvPr id="104" name="Google Shape;104;p15"/>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Autopsy of a compact binary</a:t>
            </a:r>
            <a:endParaRPr b="1" sz="3800">
              <a:solidFill>
                <a:schemeClr val="lt1"/>
              </a:solidFill>
              <a:latin typeface="Times New Roman"/>
              <a:ea typeface="Times New Roman"/>
              <a:cs typeface="Times New Roman"/>
              <a:sym typeface="Times New Roman"/>
            </a:endParaRPr>
          </a:p>
        </p:txBody>
      </p:sp>
      <p:pic>
        <p:nvPicPr>
          <p:cNvPr id="105" name="Google Shape;105;p15"/>
          <p:cNvPicPr preferRelativeResize="0"/>
          <p:nvPr/>
        </p:nvPicPr>
        <p:blipFill rotWithShape="1">
          <a:blip r:embed="rId13">
            <a:alphaModFix/>
          </a:blip>
          <a:srcRect b="11262" l="7026" r="7496" t="6229"/>
          <a:stretch/>
        </p:blipFill>
        <p:spPr>
          <a:xfrm>
            <a:off x="605259" y="4759424"/>
            <a:ext cx="331528" cy="320028"/>
          </a:xfrm>
          <a:prstGeom prst="rect">
            <a:avLst/>
          </a:prstGeom>
          <a:noFill/>
          <a:ln>
            <a:noFill/>
          </a:ln>
        </p:spPr>
      </p:pic>
      <p:pic>
        <p:nvPicPr>
          <p:cNvPr id="106" name="Google Shape;106;p15" title="LOGO_ERC-FLAG_FP.png"/>
          <p:cNvPicPr preferRelativeResize="0"/>
          <p:nvPr/>
        </p:nvPicPr>
        <p:blipFill>
          <a:blip r:embed="rId14">
            <a:alphaModFix/>
          </a:blip>
          <a:stretch>
            <a:fillRect/>
          </a:stretch>
        </p:blipFill>
        <p:spPr>
          <a:xfrm>
            <a:off x="996333" y="4643785"/>
            <a:ext cx="741436" cy="523932"/>
          </a:xfrm>
          <a:prstGeom prst="rect">
            <a:avLst/>
          </a:prstGeom>
          <a:noFill/>
          <a:ln>
            <a:noFill/>
          </a:ln>
        </p:spPr>
      </p:pic>
      <p:pic>
        <p:nvPicPr>
          <p:cNvPr id="107" name="Google Shape;107;p15"/>
          <p:cNvPicPr preferRelativeResize="0"/>
          <p:nvPr/>
        </p:nvPicPr>
        <p:blipFill>
          <a:blip r:embed="rId15">
            <a:alphaModFix/>
          </a:blip>
          <a:stretch>
            <a:fillRect/>
          </a:stretch>
        </p:blipFill>
        <p:spPr>
          <a:xfrm>
            <a:off x="53101" y="4758496"/>
            <a:ext cx="506192" cy="296056"/>
          </a:xfrm>
          <a:prstGeom prst="rect">
            <a:avLst/>
          </a:prstGeom>
          <a:noFill/>
          <a:ln>
            <a:noFill/>
          </a:ln>
        </p:spPr>
      </p:pic>
      <p:sp>
        <p:nvSpPr>
          <p:cNvPr id="108" name="Google Shape;108;p15"/>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42"/>
          <p:cNvSpPr txBox="1"/>
          <p:nvPr/>
        </p:nvSpPr>
        <p:spPr>
          <a:xfrm>
            <a:off x="6143975" y="374390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Astrophys.J.Lett. 1004 (2026) 2, L23</a:t>
            </a:r>
            <a:endParaRPr/>
          </a:p>
        </p:txBody>
      </p:sp>
      <p:pic>
        <p:nvPicPr>
          <p:cNvPr id="448" name="Google Shape;448;p42"/>
          <p:cNvPicPr preferRelativeResize="0"/>
          <p:nvPr/>
        </p:nvPicPr>
        <p:blipFill>
          <a:blip r:embed="rId3">
            <a:alphaModFix/>
          </a:blip>
          <a:stretch>
            <a:fillRect/>
          </a:stretch>
        </p:blipFill>
        <p:spPr>
          <a:xfrm>
            <a:off x="235380" y="1219109"/>
            <a:ext cx="8312577" cy="2524800"/>
          </a:xfrm>
          <a:prstGeom prst="rect">
            <a:avLst/>
          </a:prstGeom>
          <a:noFill/>
          <a:ln>
            <a:noFill/>
          </a:ln>
        </p:spPr>
      </p:pic>
      <p:pic>
        <p:nvPicPr>
          <p:cNvPr id="449" name="Google Shape;449;p42"/>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450" name="Google Shape;450;p42"/>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answer is 42: GW230814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51" name="Google Shape;451;p42"/>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52" name="Google Shape;452;p42"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53" name="Google Shape;453;p42"/>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454" name="Google Shape;454;p42"/>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43"/>
          <p:cNvSpPr txBox="1"/>
          <p:nvPr/>
        </p:nvSpPr>
        <p:spPr>
          <a:xfrm>
            <a:off x="5901925" y="462915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Astrophys.J.Lett. 1004 (2026) 2, L23</a:t>
            </a:r>
            <a:endParaRPr/>
          </a:p>
        </p:txBody>
      </p:sp>
      <p:pic>
        <p:nvPicPr>
          <p:cNvPr id="460" name="Google Shape;460;p43"/>
          <p:cNvPicPr preferRelativeResize="0"/>
          <p:nvPr/>
        </p:nvPicPr>
        <p:blipFill rotWithShape="1">
          <a:blip r:embed="rId3">
            <a:alphaModFix/>
          </a:blip>
          <a:srcRect b="0" l="0" r="0" t="931"/>
          <a:stretch/>
        </p:blipFill>
        <p:spPr>
          <a:xfrm>
            <a:off x="795109" y="996425"/>
            <a:ext cx="3200675" cy="3933874"/>
          </a:xfrm>
          <a:prstGeom prst="rect">
            <a:avLst/>
          </a:prstGeom>
          <a:noFill/>
          <a:ln>
            <a:noFill/>
          </a:ln>
        </p:spPr>
      </p:pic>
      <p:pic>
        <p:nvPicPr>
          <p:cNvPr id="461" name="Google Shape;461;p43"/>
          <p:cNvPicPr preferRelativeResize="0"/>
          <p:nvPr/>
        </p:nvPicPr>
        <p:blipFill>
          <a:blip r:embed="rId4">
            <a:alphaModFix/>
          </a:blip>
          <a:stretch>
            <a:fillRect/>
          </a:stretch>
        </p:blipFill>
        <p:spPr>
          <a:xfrm>
            <a:off x="4582703" y="936337"/>
            <a:ext cx="3875925" cy="3741725"/>
          </a:xfrm>
          <a:prstGeom prst="rect">
            <a:avLst/>
          </a:prstGeom>
          <a:noFill/>
          <a:ln>
            <a:noFill/>
          </a:ln>
        </p:spPr>
      </p:pic>
      <p:pic>
        <p:nvPicPr>
          <p:cNvPr id="462" name="Google Shape;462;p43"/>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463" name="Google Shape;463;p43"/>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answer is 42: GW230814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64" name="Google Shape;464;p43"/>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465" name="Google Shape;465;p43"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466" name="Google Shape;466;p43"/>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467" name="Google Shape;467;p43"/>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44"/>
          <p:cNvSpPr txBox="1"/>
          <p:nvPr/>
        </p:nvSpPr>
        <p:spPr>
          <a:xfrm>
            <a:off x="5991600" y="453325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ApJL 993 L25 (2025)</a:t>
            </a:r>
            <a:endParaRPr/>
          </a:p>
        </p:txBody>
      </p:sp>
      <p:pic>
        <p:nvPicPr>
          <p:cNvPr id="473" name="Google Shape;473;p44"/>
          <p:cNvPicPr preferRelativeResize="0"/>
          <p:nvPr/>
        </p:nvPicPr>
        <p:blipFill>
          <a:blip r:embed="rId3">
            <a:alphaModFix/>
          </a:blip>
          <a:stretch>
            <a:fillRect/>
          </a:stretch>
        </p:blipFill>
        <p:spPr>
          <a:xfrm>
            <a:off x="527275" y="1039402"/>
            <a:ext cx="7800556" cy="3469876"/>
          </a:xfrm>
          <a:prstGeom prst="rect">
            <a:avLst/>
          </a:prstGeom>
          <a:noFill/>
          <a:ln>
            <a:noFill/>
          </a:ln>
        </p:spPr>
      </p:pic>
      <p:pic>
        <p:nvPicPr>
          <p:cNvPr id="474" name="Google Shape;474;p44"/>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475" name="Google Shape;475;p44"/>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Breaking the limits: GW231123</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76" name="Google Shape;476;p44"/>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77" name="Google Shape;477;p44"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78" name="Google Shape;478;p44"/>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479" name="Google Shape;479;p44"/>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45"/>
          <p:cNvSpPr txBox="1"/>
          <p:nvPr/>
        </p:nvSpPr>
        <p:spPr>
          <a:xfrm>
            <a:off x="5991600" y="453325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highlight>
                  <a:srgbClr val="FFFFFF"/>
                </a:highlight>
              </a:rPr>
              <a:t>ApJL 993 L25 (2025)</a:t>
            </a:r>
            <a:endParaRPr/>
          </a:p>
        </p:txBody>
      </p:sp>
      <p:pic>
        <p:nvPicPr>
          <p:cNvPr id="485" name="Google Shape;485;p45"/>
          <p:cNvPicPr preferRelativeResize="0"/>
          <p:nvPr/>
        </p:nvPicPr>
        <p:blipFill>
          <a:blip r:embed="rId3">
            <a:alphaModFix/>
          </a:blip>
          <a:stretch>
            <a:fillRect/>
          </a:stretch>
        </p:blipFill>
        <p:spPr>
          <a:xfrm>
            <a:off x="875975" y="1029453"/>
            <a:ext cx="7185347" cy="3469877"/>
          </a:xfrm>
          <a:prstGeom prst="rect">
            <a:avLst/>
          </a:prstGeom>
          <a:noFill/>
          <a:ln>
            <a:noFill/>
          </a:ln>
        </p:spPr>
      </p:pic>
      <p:pic>
        <p:nvPicPr>
          <p:cNvPr id="486" name="Google Shape;486;p45"/>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487" name="Google Shape;487;p45"/>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Breaking the limits: GW231123</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488" name="Google Shape;488;p4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489" name="Google Shape;489;p4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490" name="Google Shape;490;p45"/>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491" name="Google Shape;491;p45"/>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46"/>
          <p:cNvPicPr preferRelativeResize="0"/>
          <p:nvPr/>
        </p:nvPicPr>
        <p:blipFill>
          <a:blip r:embed="rId3">
            <a:alphaModFix/>
          </a:blip>
          <a:stretch>
            <a:fillRect/>
          </a:stretch>
        </p:blipFill>
        <p:spPr>
          <a:xfrm>
            <a:off x="108793" y="73964"/>
            <a:ext cx="8905400" cy="5009276"/>
          </a:xfrm>
          <a:prstGeom prst="rect">
            <a:avLst/>
          </a:prstGeom>
          <a:noFill/>
          <a:ln>
            <a:noFill/>
          </a:ln>
        </p:spPr>
      </p:pic>
      <p:sp>
        <p:nvSpPr>
          <p:cNvPr id="497" name="Google Shape;497;p46"/>
          <p:cNvSpPr txBox="1"/>
          <p:nvPr/>
        </p:nvSpPr>
        <p:spPr>
          <a:xfrm>
            <a:off x="242495" y="174350"/>
            <a:ext cx="1534200" cy="4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rPr>
              <a:t>GWTC-5.0</a:t>
            </a:r>
            <a:endParaRPr sz="18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47"/>
          <p:cNvSpPr txBox="1"/>
          <p:nvPr/>
        </p:nvSpPr>
        <p:spPr>
          <a:xfrm>
            <a:off x="718900" y="2709813"/>
            <a:ext cx="216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ApJL, 993:L21 (45pp), 2025</a:t>
            </a:r>
            <a:endParaRPr>
              <a:latin typeface="Calibri"/>
              <a:ea typeface="Calibri"/>
              <a:cs typeface="Calibri"/>
              <a:sym typeface="Calibri"/>
            </a:endParaRPr>
          </a:p>
        </p:txBody>
      </p:sp>
      <p:pic>
        <p:nvPicPr>
          <p:cNvPr id="503" name="Google Shape;503;p47"/>
          <p:cNvPicPr preferRelativeResize="0"/>
          <p:nvPr/>
        </p:nvPicPr>
        <p:blipFill>
          <a:blip r:embed="rId3">
            <a:alphaModFix/>
          </a:blip>
          <a:stretch>
            <a:fillRect/>
          </a:stretch>
        </p:blipFill>
        <p:spPr>
          <a:xfrm>
            <a:off x="2881002" y="873776"/>
            <a:ext cx="5743748" cy="4072273"/>
          </a:xfrm>
          <a:prstGeom prst="rect">
            <a:avLst/>
          </a:prstGeom>
          <a:noFill/>
          <a:ln>
            <a:noFill/>
          </a:ln>
        </p:spPr>
      </p:pic>
      <p:pic>
        <p:nvPicPr>
          <p:cNvPr id="504" name="Google Shape;504;p47"/>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505" name="Google Shape;505;p47"/>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twins: GW241011 and GW241110</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06" name="Google Shape;506;p4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07" name="Google Shape;507;p4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08" name="Google Shape;508;p47"/>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509" name="Google Shape;509;p47"/>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48"/>
          <p:cNvSpPr txBox="1"/>
          <p:nvPr/>
        </p:nvSpPr>
        <p:spPr>
          <a:xfrm>
            <a:off x="6843475" y="4524525"/>
            <a:ext cx="216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ApJL, 993:L21 (45pp), 2025</a:t>
            </a:r>
            <a:endParaRPr>
              <a:latin typeface="Calibri"/>
              <a:ea typeface="Calibri"/>
              <a:cs typeface="Calibri"/>
              <a:sym typeface="Calibri"/>
            </a:endParaRPr>
          </a:p>
        </p:txBody>
      </p:sp>
      <p:pic>
        <p:nvPicPr>
          <p:cNvPr id="515" name="Google Shape;515;p48"/>
          <p:cNvPicPr preferRelativeResize="0"/>
          <p:nvPr/>
        </p:nvPicPr>
        <p:blipFill>
          <a:blip r:embed="rId3">
            <a:alphaModFix/>
          </a:blip>
          <a:stretch>
            <a:fillRect/>
          </a:stretch>
        </p:blipFill>
        <p:spPr>
          <a:xfrm>
            <a:off x="161118" y="964801"/>
            <a:ext cx="8839202" cy="3601156"/>
          </a:xfrm>
          <a:prstGeom prst="rect">
            <a:avLst/>
          </a:prstGeom>
          <a:noFill/>
          <a:ln>
            <a:noFill/>
          </a:ln>
        </p:spPr>
      </p:pic>
      <p:pic>
        <p:nvPicPr>
          <p:cNvPr id="516" name="Google Shape;516;p48"/>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517" name="Google Shape;517;p48"/>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twins: GW241011 and GW241110</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18" name="Google Shape;518;p48"/>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19" name="Google Shape;519;p48"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20" name="Google Shape;520;p48"/>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521" name="Google Shape;521;p48"/>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9"/>
          <p:cNvSpPr txBox="1"/>
          <p:nvPr/>
        </p:nvSpPr>
        <p:spPr>
          <a:xfrm>
            <a:off x="1684600" y="3809826"/>
            <a:ext cx="2162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ApJL, 993:L21 (45pp), 2025</a:t>
            </a:r>
            <a:endParaRPr>
              <a:latin typeface="Calibri"/>
              <a:ea typeface="Calibri"/>
              <a:cs typeface="Calibri"/>
              <a:sym typeface="Calibri"/>
            </a:endParaRPr>
          </a:p>
        </p:txBody>
      </p:sp>
      <p:pic>
        <p:nvPicPr>
          <p:cNvPr id="527" name="Google Shape;527;p49"/>
          <p:cNvPicPr preferRelativeResize="0"/>
          <p:nvPr/>
        </p:nvPicPr>
        <p:blipFill>
          <a:blip r:embed="rId3">
            <a:alphaModFix/>
          </a:blip>
          <a:stretch>
            <a:fillRect/>
          </a:stretch>
        </p:blipFill>
        <p:spPr>
          <a:xfrm>
            <a:off x="5601000" y="691046"/>
            <a:ext cx="3328351" cy="4424451"/>
          </a:xfrm>
          <a:prstGeom prst="rect">
            <a:avLst/>
          </a:prstGeom>
          <a:noFill/>
          <a:ln>
            <a:noFill/>
          </a:ln>
        </p:spPr>
      </p:pic>
      <p:pic>
        <p:nvPicPr>
          <p:cNvPr id="528" name="Google Shape;528;p49"/>
          <p:cNvPicPr preferRelativeResize="0"/>
          <p:nvPr/>
        </p:nvPicPr>
        <p:blipFill>
          <a:blip r:embed="rId4">
            <a:alphaModFix/>
          </a:blip>
          <a:stretch>
            <a:fillRect/>
          </a:stretch>
        </p:blipFill>
        <p:spPr>
          <a:xfrm>
            <a:off x="370350" y="943707"/>
            <a:ext cx="4790600" cy="2299399"/>
          </a:xfrm>
          <a:prstGeom prst="rect">
            <a:avLst/>
          </a:prstGeom>
          <a:noFill/>
          <a:ln>
            <a:noFill/>
          </a:ln>
        </p:spPr>
      </p:pic>
      <p:pic>
        <p:nvPicPr>
          <p:cNvPr id="529" name="Google Shape;529;p49"/>
          <p:cNvPicPr preferRelativeResize="0"/>
          <p:nvPr/>
        </p:nvPicPr>
        <p:blipFill>
          <a:blip r:embed="rId5">
            <a:alphaModFix/>
          </a:blip>
          <a:stretch>
            <a:fillRect/>
          </a:stretch>
        </p:blipFill>
        <p:spPr>
          <a:xfrm>
            <a:off x="2009304" y="3059916"/>
            <a:ext cx="1267350" cy="613675"/>
          </a:xfrm>
          <a:prstGeom prst="rect">
            <a:avLst/>
          </a:prstGeom>
          <a:noFill/>
          <a:ln>
            <a:noFill/>
          </a:ln>
        </p:spPr>
      </p:pic>
      <p:pic>
        <p:nvPicPr>
          <p:cNvPr id="530" name="Google Shape;530;p49"/>
          <p:cNvPicPr preferRelativeResize="0"/>
          <p:nvPr/>
        </p:nvPicPr>
        <p:blipFill rotWithShape="1">
          <a:blip r:embed="rId6">
            <a:alphaModFix/>
          </a:blip>
          <a:srcRect b="73400" l="0" r="0" t="8788"/>
          <a:stretch/>
        </p:blipFill>
        <p:spPr>
          <a:xfrm>
            <a:off x="0" y="0"/>
            <a:ext cx="9143982" cy="873774"/>
          </a:xfrm>
          <a:prstGeom prst="flowChartDocument">
            <a:avLst/>
          </a:prstGeom>
          <a:noFill/>
          <a:ln>
            <a:noFill/>
          </a:ln>
        </p:spPr>
      </p:pic>
      <p:sp>
        <p:nvSpPr>
          <p:cNvPr id="531" name="Google Shape;531;p49"/>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twins: GW241011 and GW241110</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32" name="Google Shape;532;p49"/>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533" name="Google Shape;533;p49"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534" name="Google Shape;534;p49"/>
          <p:cNvPicPr preferRelativeResize="0"/>
          <p:nvPr/>
        </p:nvPicPr>
        <p:blipFill>
          <a:blip r:embed="rId9">
            <a:alphaModFix/>
          </a:blip>
          <a:stretch>
            <a:fillRect/>
          </a:stretch>
        </p:blipFill>
        <p:spPr>
          <a:xfrm>
            <a:off x="53101" y="4758496"/>
            <a:ext cx="506192" cy="296056"/>
          </a:xfrm>
          <a:prstGeom prst="rect">
            <a:avLst/>
          </a:prstGeom>
          <a:noFill/>
          <a:ln>
            <a:noFill/>
          </a:ln>
        </p:spPr>
      </p:pic>
      <p:sp>
        <p:nvSpPr>
          <p:cNvPr id="535" name="Google Shape;535;p49"/>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50"/>
          <p:cNvSpPr txBox="1"/>
          <p:nvPr/>
        </p:nvSpPr>
        <p:spPr>
          <a:xfrm>
            <a:off x="6782425" y="4603000"/>
            <a:ext cx="21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PRL 135, 111403 (2025)</a:t>
            </a:r>
            <a:endParaRPr/>
          </a:p>
        </p:txBody>
      </p:sp>
      <p:pic>
        <p:nvPicPr>
          <p:cNvPr id="541" name="Google Shape;541;p50"/>
          <p:cNvPicPr preferRelativeResize="0"/>
          <p:nvPr/>
        </p:nvPicPr>
        <p:blipFill>
          <a:blip r:embed="rId3">
            <a:alphaModFix/>
          </a:blip>
          <a:stretch>
            <a:fillRect/>
          </a:stretch>
        </p:blipFill>
        <p:spPr>
          <a:xfrm>
            <a:off x="213425" y="1309211"/>
            <a:ext cx="6319048" cy="3102999"/>
          </a:xfrm>
          <a:prstGeom prst="rect">
            <a:avLst/>
          </a:prstGeom>
          <a:noFill/>
          <a:ln>
            <a:noFill/>
          </a:ln>
        </p:spPr>
      </p:pic>
      <p:pic>
        <p:nvPicPr>
          <p:cNvPr id="542" name="Google Shape;542;p50"/>
          <p:cNvPicPr preferRelativeResize="0"/>
          <p:nvPr/>
        </p:nvPicPr>
        <p:blipFill>
          <a:blip r:embed="rId4">
            <a:alphaModFix/>
          </a:blip>
          <a:stretch>
            <a:fillRect/>
          </a:stretch>
        </p:blipFill>
        <p:spPr>
          <a:xfrm>
            <a:off x="6451473" y="1533843"/>
            <a:ext cx="2548049" cy="2462950"/>
          </a:xfrm>
          <a:prstGeom prst="rect">
            <a:avLst/>
          </a:prstGeom>
          <a:noFill/>
          <a:ln>
            <a:noFill/>
          </a:ln>
        </p:spPr>
      </p:pic>
      <p:pic>
        <p:nvPicPr>
          <p:cNvPr id="543" name="Google Shape;543;p50"/>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544" name="Google Shape;544;p50"/>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guest star: </a:t>
            </a:r>
            <a:r>
              <a:rPr b="1" lang="en" sz="3800">
                <a:solidFill>
                  <a:schemeClr val="lt1"/>
                </a:solidFill>
                <a:latin typeface="Times New Roman"/>
                <a:ea typeface="Times New Roman"/>
                <a:cs typeface="Times New Roman"/>
                <a:sym typeface="Times New Roman"/>
              </a:rPr>
              <a:t>GW250114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45" name="Google Shape;545;p50"/>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546" name="Google Shape;546;p50"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547" name="Google Shape;547;p50"/>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548" name="Google Shape;548;p50"/>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51"/>
          <p:cNvSpPr txBox="1"/>
          <p:nvPr/>
        </p:nvSpPr>
        <p:spPr>
          <a:xfrm>
            <a:off x="6782425" y="4603000"/>
            <a:ext cx="217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PRL 135, 111403 (2025)</a:t>
            </a:r>
            <a:endParaRPr sz="1200"/>
          </a:p>
        </p:txBody>
      </p:sp>
      <p:pic>
        <p:nvPicPr>
          <p:cNvPr id="554" name="Google Shape;554;p51"/>
          <p:cNvPicPr preferRelativeResize="0"/>
          <p:nvPr/>
        </p:nvPicPr>
        <p:blipFill>
          <a:blip r:embed="rId3">
            <a:alphaModFix/>
          </a:blip>
          <a:stretch>
            <a:fillRect/>
          </a:stretch>
        </p:blipFill>
        <p:spPr>
          <a:xfrm>
            <a:off x="4986277" y="815260"/>
            <a:ext cx="3661150" cy="3727024"/>
          </a:xfrm>
          <a:prstGeom prst="rect">
            <a:avLst/>
          </a:prstGeom>
          <a:noFill/>
          <a:ln>
            <a:noFill/>
          </a:ln>
        </p:spPr>
      </p:pic>
      <p:pic>
        <p:nvPicPr>
          <p:cNvPr id="555" name="Google Shape;555;p51"/>
          <p:cNvPicPr preferRelativeResize="0"/>
          <p:nvPr/>
        </p:nvPicPr>
        <p:blipFill>
          <a:blip r:embed="rId4">
            <a:alphaModFix/>
          </a:blip>
          <a:stretch>
            <a:fillRect/>
          </a:stretch>
        </p:blipFill>
        <p:spPr>
          <a:xfrm>
            <a:off x="315625" y="1142841"/>
            <a:ext cx="3441750" cy="906650"/>
          </a:xfrm>
          <a:prstGeom prst="rect">
            <a:avLst/>
          </a:prstGeom>
          <a:noFill/>
          <a:ln>
            <a:noFill/>
          </a:ln>
        </p:spPr>
      </p:pic>
      <p:sp>
        <p:nvSpPr>
          <p:cNvPr id="556" name="Google Shape;556;p51"/>
          <p:cNvSpPr txBox="1"/>
          <p:nvPr/>
        </p:nvSpPr>
        <p:spPr>
          <a:xfrm>
            <a:off x="418475" y="1896941"/>
            <a:ext cx="2345100" cy="35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Kerr Black hole area</a:t>
            </a:r>
            <a:endParaRPr sz="1800">
              <a:solidFill>
                <a:schemeClr val="dk1"/>
              </a:solidFill>
              <a:latin typeface="Calibri"/>
              <a:ea typeface="Calibri"/>
              <a:cs typeface="Calibri"/>
              <a:sym typeface="Calibri"/>
            </a:endParaRPr>
          </a:p>
        </p:txBody>
      </p:sp>
      <p:sp>
        <p:nvSpPr>
          <p:cNvPr id="557" name="Google Shape;557;p51"/>
          <p:cNvSpPr txBox="1"/>
          <p:nvPr/>
        </p:nvSpPr>
        <p:spPr>
          <a:xfrm>
            <a:off x="418475" y="2419362"/>
            <a:ext cx="4271700" cy="10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Hawking</a:t>
            </a:r>
            <a:r>
              <a:rPr lang="en" sz="1800">
                <a:solidFill>
                  <a:schemeClr val="dk1"/>
                </a:solidFill>
                <a:latin typeface="Calibri"/>
                <a:ea typeface="Calibri"/>
                <a:cs typeface="Calibri"/>
                <a:sym typeface="Calibri"/>
              </a:rPr>
              <a:t> Area theorem: “</a:t>
            </a:r>
            <a:r>
              <a:rPr i="1" lang="en" sz="1800">
                <a:solidFill>
                  <a:schemeClr val="dk1"/>
                </a:solidFill>
                <a:latin typeface="Calibri"/>
                <a:ea typeface="Calibri"/>
                <a:cs typeface="Calibri"/>
                <a:sym typeface="Calibri"/>
              </a:rPr>
              <a:t>The Black Hole horizon area can not decrease in time”</a:t>
            </a:r>
            <a:endParaRPr i="1" sz="1800">
              <a:solidFill>
                <a:schemeClr val="dk1"/>
              </a:solidFill>
              <a:latin typeface="Calibri"/>
              <a:ea typeface="Calibri"/>
              <a:cs typeface="Calibri"/>
              <a:sym typeface="Calibri"/>
            </a:endParaRPr>
          </a:p>
        </p:txBody>
      </p:sp>
      <p:pic>
        <p:nvPicPr>
          <p:cNvPr id="558" name="Google Shape;558;p51"/>
          <p:cNvPicPr preferRelativeResize="0"/>
          <p:nvPr/>
        </p:nvPicPr>
        <p:blipFill>
          <a:blip r:embed="rId5">
            <a:alphaModFix/>
          </a:blip>
          <a:stretch>
            <a:fillRect/>
          </a:stretch>
        </p:blipFill>
        <p:spPr>
          <a:xfrm>
            <a:off x="1075518" y="3594164"/>
            <a:ext cx="2345100" cy="379556"/>
          </a:xfrm>
          <a:prstGeom prst="rect">
            <a:avLst/>
          </a:prstGeom>
          <a:noFill/>
          <a:ln>
            <a:noFill/>
          </a:ln>
        </p:spPr>
      </p:pic>
      <p:pic>
        <p:nvPicPr>
          <p:cNvPr id="559" name="Google Shape;559;p51"/>
          <p:cNvPicPr preferRelativeResize="0"/>
          <p:nvPr/>
        </p:nvPicPr>
        <p:blipFill rotWithShape="1">
          <a:blip r:embed="rId6">
            <a:alphaModFix/>
          </a:blip>
          <a:srcRect b="73400" l="0" r="0" t="8788"/>
          <a:stretch/>
        </p:blipFill>
        <p:spPr>
          <a:xfrm>
            <a:off x="0" y="0"/>
            <a:ext cx="9143982" cy="873774"/>
          </a:xfrm>
          <a:prstGeom prst="flowChartDocument">
            <a:avLst/>
          </a:prstGeom>
          <a:noFill/>
          <a:ln>
            <a:noFill/>
          </a:ln>
        </p:spPr>
      </p:pic>
      <p:sp>
        <p:nvSpPr>
          <p:cNvPr id="560" name="Google Shape;560;p51"/>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guest star: GW250114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61" name="Google Shape;561;p51"/>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562" name="Google Shape;562;p51"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563" name="Google Shape;563;p51"/>
          <p:cNvPicPr preferRelativeResize="0"/>
          <p:nvPr/>
        </p:nvPicPr>
        <p:blipFill>
          <a:blip r:embed="rId9">
            <a:alphaModFix/>
          </a:blip>
          <a:stretch>
            <a:fillRect/>
          </a:stretch>
        </p:blipFill>
        <p:spPr>
          <a:xfrm>
            <a:off x="53101" y="4758496"/>
            <a:ext cx="506192" cy="296056"/>
          </a:xfrm>
          <a:prstGeom prst="rect">
            <a:avLst/>
          </a:prstGeom>
          <a:noFill/>
          <a:ln>
            <a:noFill/>
          </a:ln>
        </p:spPr>
      </p:pic>
      <p:sp>
        <p:nvSpPr>
          <p:cNvPr id="564" name="Google Shape;564;p51"/>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6"/>
          <p:cNvSpPr/>
          <p:nvPr/>
        </p:nvSpPr>
        <p:spPr>
          <a:xfrm>
            <a:off x="2021368" y="2049743"/>
            <a:ext cx="1030500" cy="10305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16"/>
          <p:cNvSpPr/>
          <p:nvPr/>
        </p:nvSpPr>
        <p:spPr>
          <a:xfrm rot="-2085302">
            <a:off x="742061" y="2597678"/>
            <a:ext cx="1960816" cy="1081765"/>
          </a:xfrm>
          <a:prstGeom prst="ellipse">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 name="Google Shape;115;p16"/>
          <p:cNvSpPr/>
          <p:nvPr/>
        </p:nvSpPr>
        <p:spPr>
          <a:xfrm>
            <a:off x="2182917" y="2218050"/>
            <a:ext cx="707400" cy="707400"/>
          </a:xfrm>
          <a:prstGeom prst="ellipse">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6" name="Google Shape;116;p16"/>
          <p:cNvPicPr preferRelativeResize="0"/>
          <p:nvPr/>
        </p:nvPicPr>
        <p:blipFill>
          <a:blip r:embed="rId3">
            <a:alphaModFix/>
          </a:blip>
          <a:stretch>
            <a:fillRect/>
          </a:stretch>
        </p:blipFill>
        <p:spPr>
          <a:xfrm>
            <a:off x="7887649" y="2763763"/>
            <a:ext cx="903750" cy="903750"/>
          </a:xfrm>
          <a:prstGeom prst="rect">
            <a:avLst/>
          </a:prstGeom>
          <a:noFill/>
          <a:ln>
            <a:noFill/>
          </a:ln>
        </p:spPr>
      </p:pic>
      <p:cxnSp>
        <p:nvCxnSpPr>
          <p:cNvPr id="117" name="Google Shape;117;p16"/>
          <p:cNvCxnSpPr/>
          <p:nvPr/>
        </p:nvCxnSpPr>
        <p:spPr>
          <a:xfrm flipH="1" rot="10800000">
            <a:off x="8243772" y="2997523"/>
            <a:ext cx="255300" cy="303000"/>
          </a:xfrm>
          <a:prstGeom prst="straightConnector1">
            <a:avLst/>
          </a:prstGeom>
          <a:noFill/>
          <a:ln cap="flat" cmpd="sng" w="28575">
            <a:solidFill>
              <a:srgbClr val="FF0000"/>
            </a:solidFill>
            <a:prstDash val="solid"/>
            <a:round/>
            <a:headEnd len="med" w="med" type="none"/>
            <a:tailEnd len="med" w="med" type="none"/>
          </a:ln>
        </p:spPr>
      </p:cxnSp>
      <p:cxnSp>
        <p:nvCxnSpPr>
          <p:cNvPr id="118" name="Google Shape;118;p16"/>
          <p:cNvCxnSpPr/>
          <p:nvPr/>
        </p:nvCxnSpPr>
        <p:spPr>
          <a:xfrm>
            <a:off x="8243774" y="3284573"/>
            <a:ext cx="255300" cy="207300"/>
          </a:xfrm>
          <a:prstGeom prst="straightConnector1">
            <a:avLst/>
          </a:prstGeom>
          <a:noFill/>
          <a:ln cap="flat" cmpd="sng" w="28575">
            <a:solidFill>
              <a:srgbClr val="FF0000"/>
            </a:solidFill>
            <a:prstDash val="solid"/>
            <a:round/>
            <a:headEnd len="med" w="med" type="none"/>
            <a:tailEnd len="med" w="med" type="none"/>
          </a:ln>
        </p:spPr>
      </p:cxnSp>
      <p:cxnSp>
        <p:nvCxnSpPr>
          <p:cNvPr id="119" name="Google Shape;119;p16"/>
          <p:cNvCxnSpPr/>
          <p:nvPr/>
        </p:nvCxnSpPr>
        <p:spPr>
          <a:xfrm>
            <a:off x="2804900" y="3238050"/>
            <a:ext cx="4820400" cy="0"/>
          </a:xfrm>
          <a:prstGeom prst="straightConnector1">
            <a:avLst/>
          </a:prstGeom>
          <a:noFill/>
          <a:ln cap="flat" cmpd="sng" w="9525">
            <a:solidFill>
              <a:schemeClr val="dk2"/>
            </a:solidFill>
            <a:prstDash val="solid"/>
            <a:round/>
            <a:headEnd len="med" w="med" type="diamond"/>
            <a:tailEnd len="med" w="med" type="diamond"/>
          </a:ln>
        </p:spPr>
      </p:cxnSp>
      <p:sp>
        <p:nvSpPr>
          <p:cNvPr id="120" name="Google Shape;120;p16"/>
          <p:cNvSpPr txBox="1"/>
          <p:nvPr/>
        </p:nvSpPr>
        <p:spPr>
          <a:xfrm>
            <a:off x="3539425" y="3326800"/>
            <a:ext cx="34146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Times New Roman"/>
                <a:ea typeface="Times New Roman"/>
                <a:cs typeface="Times New Roman"/>
                <a:sym typeface="Times New Roman"/>
              </a:rPr>
              <a:t>Luminosity Distance</a:t>
            </a:r>
            <a:endParaRPr b="1" sz="1800">
              <a:solidFill>
                <a:schemeClr val="dk2"/>
              </a:solidFill>
              <a:latin typeface="Times New Roman"/>
              <a:ea typeface="Times New Roman"/>
              <a:cs typeface="Times New Roman"/>
              <a:sym typeface="Times New Roman"/>
            </a:endParaRPr>
          </a:p>
        </p:txBody>
      </p:sp>
      <p:sp>
        <p:nvSpPr>
          <p:cNvPr id="121" name="Google Shape;121;p16"/>
          <p:cNvSpPr/>
          <p:nvPr/>
        </p:nvSpPr>
        <p:spPr>
          <a:xfrm>
            <a:off x="344968" y="3268943"/>
            <a:ext cx="1030500" cy="10305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 name="Google Shape;122;p16"/>
          <p:cNvSpPr/>
          <p:nvPr/>
        </p:nvSpPr>
        <p:spPr>
          <a:xfrm>
            <a:off x="506517" y="3437250"/>
            <a:ext cx="707400" cy="707400"/>
          </a:xfrm>
          <a:prstGeom prst="ellipse">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3" name="Google Shape;123;p16"/>
          <p:cNvPicPr preferRelativeResize="0"/>
          <p:nvPr/>
        </p:nvPicPr>
        <p:blipFill>
          <a:blip r:embed="rId4">
            <a:alphaModFix/>
          </a:blip>
          <a:stretch>
            <a:fillRect/>
          </a:stretch>
        </p:blipFill>
        <p:spPr>
          <a:xfrm>
            <a:off x="1299276" y="4156500"/>
            <a:ext cx="1659750" cy="393601"/>
          </a:xfrm>
          <a:prstGeom prst="rect">
            <a:avLst/>
          </a:prstGeom>
          <a:noFill/>
          <a:ln>
            <a:noFill/>
          </a:ln>
        </p:spPr>
      </p:pic>
      <p:pic>
        <p:nvPicPr>
          <p:cNvPr id="124" name="Google Shape;124;p16"/>
          <p:cNvPicPr preferRelativeResize="0"/>
          <p:nvPr/>
        </p:nvPicPr>
        <p:blipFill>
          <a:blip r:embed="rId5">
            <a:alphaModFix/>
          </a:blip>
          <a:stretch>
            <a:fillRect/>
          </a:stretch>
        </p:blipFill>
        <p:spPr>
          <a:xfrm>
            <a:off x="2137472" y="1489500"/>
            <a:ext cx="1659759" cy="393600"/>
          </a:xfrm>
          <a:prstGeom prst="rect">
            <a:avLst/>
          </a:prstGeom>
          <a:noFill/>
          <a:ln>
            <a:noFill/>
          </a:ln>
        </p:spPr>
      </p:pic>
      <p:pic>
        <p:nvPicPr>
          <p:cNvPr id="125" name="Google Shape;125;p16"/>
          <p:cNvPicPr preferRelativeResize="0"/>
          <p:nvPr/>
        </p:nvPicPr>
        <p:blipFill>
          <a:blip r:embed="rId6">
            <a:alphaModFix/>
          </a:blip>
          <a:stretch>
            <a:fillRect/>
          </a:stretch>
        </p:blipFill>
        <p:spPr>
          <a:xfrm>
            <a:off x="5198876" y="2777250"/>
            <a:ext cx="335320" cy="303000"/>
          </a:xfrm>
          <a:prstGeom prst="rect">
            <a:avLst/>
          </a:prstGeom>
          <a:noFill/>
          <a:ln>
            <a:noFill/>
          </a:ln>
        </p:spPr>
      </p:pic>
      <p:cxnSp>
        <p:nvCxnSpPr>
          <p:cNvPr id="126" name="Google Shape;126;p16"/>
          <p:cNvCxnSpPr/>
          <p:nvPr/>
        </p:nvCxnSpPr>
        <p:spPr>
          <a:xfrm rot="10800000">
            <a:off x="674600" y="1717200"/>
            <a:ext cx="851400" cy="1474800"/>
          </a:xfrm>
          <a:prstGeom prst="straightConnector1">
            <a:avLst/>
          </a:prstGeom>
          <a:noFill/>
          <a:ln cap="flat" cmpd="sng" w="9525">
            <a:solidFill>
              <a:schemeClr val="dk2"/>
            </a:solidFill>
            <a:prstDash val="solid"/>
            <a:round/>
            <a:headEnd len="med" w="med" type="none"/>
            <a:tailEnd len="med" w="med" type="triangle"/>
          </a:ln>
        </p:spPr>
      </p:cxnSp>
      <p:cxnSp>
        <p:nvCxnSpPr>
          <p:cNvPr id="127" name="Google Shape;127;p16"/>
          <p:cNvCxnSpPr/>
          <p:nvPr/>
        </p:nvCxnSpPr>
        <p:spPr>
          <a:xfrm>
            <a:off x="1499688" y="3183176"/>
            <a:ext cx="1060800" cy="54900"/>
          </a:xfrm>
          <a:prstGeom prst="straightConnector1">
            <a:avLst/>
          </a:prstGeom>
          <a:noFill/>
          <a:ln cap="flat" cmpd="sng" w="9525">
            <a:solidFill>
              <a:schemeClr val="dk2"/>
            </a:solidFill>
            <a:prstDash val="solid"/>
            <a:round/>
            <a:headEnd len="med" w="med" type="none"/>
            <a:tailEnd len="med" w="med" type="triangle"/>
          </a:ln>
        </p:spPr>
      </p:cxnSp>
      <p:pic>
        <p:nvPicPr>
          <p:cNvPr id="128" name="Google Shape;128;p16"/>
          <p:cNvPicPr preferRelativeResize="0"/>
          <p:nvPr/>
        </p:nvPicPr>
        <p:blipFill>
          <a:blip r:embed="rId7">
            <a:alphaModFix/>
          </a:blip>
          <a:stretch>
            <a:fillRect/>
          </a:stretch>
        </p:blipFill>
        <p:spPr>
          <a:xfrm>
            <a:off x="1054028" y="2099100"/>
            <a:ext cx="548700" cy="153636"/>
          </a:xfrm>
          <a:prstGeom prst="rect">
            <a:avLst/>
          </a:prstGeom>
          <a:noFill/>
          <a:ln>
            <a:noFill/>
          </a:ln>
        </p:spPr>
      </p:pic>
      <p:sp>
        <p:nvSpPr>
          <p:cNvPr id="129" name="Google Shape;129;p16"/>
          <p:cNvSpPr txBox="1"/>
          <p:nvPr/>
        </p:nvSpPr>
        <p:spPr>
          <a:xfrm>
            <a:off x="7312475" y="2251500"/>
            <a:ext cx="17466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latin typeface="Times New Roman"/>
                <a:ea typeface="Times New Roman"/>
                <a:cs typeface="Times New Roman"/>
                <a:sym typeface="Times New Roman"/>
              </a:rPr>
              <a:t>Sky position</a:t>
            </a:r>
            <a:endParaRPr b="1" sz="1800">
              <a:solidFill>
                <a:schemeClr val="dk2"/>
              </a:solidFill>
              <a:latin typeface="Times New Roman"/>
              <a:ea typeface="Times New Roman"/>
              <a:cs typeface="Times New Roman"/>
              <a:sym typeface="Times New Roman"/>
            </a:endParaRPr>
          </a:p>
        </p:txBody>
      </p:sp>
      <p:pic>
        <p:nvPicPr>
          <p:cNvPr id="130" name="Google Shape;130;p16"/>
          <p:cNvPicPr preferRelativeResize="0"/>
          <p:nvPr/>
        </p:nvPicPr>
        <p:blipFill rotWithShape="1">
          <a:blip r:embed="rId8">
            <a:alphaModFix/>
          </a:blip>
          <a:srcRect b="73400" l="0" r="0" t="8788"/>
          <a:stretch/>
        </p:blipFill>
        <p:spPr>
          <a:xfrm>
            <a:off x="0" y="0"/>
            <a:ext cx="9143982" cy="873774"/>
          </a:xfrm>
          <a:prstGeom prst="flowChartDocument">
            <a:avLst/>
          </a:prstGeom>
          <a:noFill/>
          <a:ln>
            <a:noFill/>
          </a:ln>
        </p:spPr>
      </p:pic>
      <p:sp>
        <p:nvSpPr>
          <p:cNvPr id="131" name="Google Shape;131;p16"/>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Autopsy of a compact binary</a:t>
            </a:r>
            <a:endParaRPr b="1" sz="3800">
              <a:solidFill>
                <a:schemeClr val="lt1"/>
              </a:solidFill>
              <a:latin typeface="Times New Roman"/>
              <a:ea typeface="Times New Roman"/>
              <a:cs typeface="Times New Roman"/>
              <a:sym typeface="Times New Roman"/>
            </a:endParaRPr>
          </a:p>
        </p:txBody>
      </p:sp>
      <p:pic>
        <p:nvPicPr>
          <p:cNvPr id="132" name="Google Shape;132;p16"/>
          <p:cNvPicPr preferRelativeResize="0"/>
          <p:nvPr/>
        </p:nvPicPr>
        <p:blipFill rotWithShape="1">
          <a:blip r:embed="rId9">
            <a:alphaModFix/>
          </a:blip>
          <a:srcRect b="11262" l="7026" r="7496" t="6229"/>
          <a:stretch/>
        </p:blipFill>
        <p:spPr>
          <a:xfrm>
            <a:off x="605259" y="4759424"/>
            <a:ext cx="331528" cy="320028"/>
          </a:xfrm>
          <a:prstGeom prst="rect">
            <a:avLst/>
          </a:prstGeom>
          <a:noFill/>
          <a:ln>
            <a:noFill/>
          </a:ln>
        </p:spPr>
      </p:pic>
      <p:pic>
        <p:nvPicPr>
          <p:cNvPr id="133" name="Google Shape;133;p16" title="LOGO_ERC-FLAG_FP.png"/>
          <p:cNvPicPr preferRelativeResize="0"/>
          <p:nvPr/>
        </p:nvPicPr>
        <p:blipFill>
          <a:blip r:embed="rId10">
            <a:alphaModFix/>
          </a:blip>
          <a:stretch>
            <a:fillRect/>
          </a:stretch>
        </p:blipFill>
        <p:spPr>
          <a:xfrm>
            <a:off x="996333" y="4643785"/>
            <a:ext cx="741436" cy="523932"/>
          </a:xfrm>
          <a:prstGeom prst="rect">
            <a:avLst/>
          </a:prstGeom>
          <a:noFill/>
          <a:ln>
            <a:noFill/>
          </a:ln>
        </p:spPr>
      </p:pic>
      <p:pic>
        <p:nvPicPr>
          <p:cNvPr id="134" name="Google Shape;134;p16"/>
          <p:cNvPicPr preferRelativeResize="0"/>
          <p:nvPr/>
        </p:nvPicPr>
        <p:blipFill>
          <a:blip r:embed="rId11">
            <a:alphaModFix/>
          </a:blip>
          <a:stretch>
            <a:fillRect/>
          </a:stretch>
        </p:blipFill>
        <p:spPr>
          <a:xfrm>
            <a:off x="53101" y="4758496"/>
            <a:ext cx="506192" cy="296056"/>
          </a:xfrm>
          <a:prstGeom prst="rect">
            <a:avLst/>
          </a:prstGeom>
          <a:noFill/>
          <a:ln>
            <a:noFill/>
          </a:ln>
        </p:spPr>
      </p:pic>
      <p:sp>
        <p:nvSpPr>
          <p:cNvPr id="135" name="Google Shape;135;p16"/>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52"/>
          <p:cNvSpPr txBox="1"/>
          <p:nvPr/>
        </p:nvSpPr>
        <p:spPr>
          <a:xfrm>
            <a:off x="6782425" y="4603000"/>
            <a:ext cx="21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PRL 135, 111403 (2025)</a:t>
            </a:r>
            <a:endParaRPr/>
          </a:p>
        </p:txBody>
      </p:sp>
      <p:pic>
        <p:nvPicPr>
          <p:cNvPr id="570" name="Google Shape;570;p52"/>
          <p:cNvPicPr preferRelativeResize="0"/>
          <p:nvPr/>
        </p:nvPicPr>
        <p:blipFill>
          <a:blip r:embed="rId3">
            <a:alphaModFix/>
          </a:blip>
          <a:stretch>
            <a:fillRect/>
          </a:stretch>
        </p:blipFill>
        <p:spPr>
          <a:xfrm>
            <a:off x="499628" y="1839122"/>
            <a:ext cx="3976050" cy="2951149"/>
          </a:xfrm>
          <a:prstGeom prst="rect">
            <a:avLst/>
          </a:prstGeom>
          <a:noFill/>
          <a:ln>
            <a:noFill/>
          </a:ln>
        </p:spPr>
      </p:pic>
      <p:pic>
        <p:nvPicPr>
          <p:cNvPr id="571" name="Google Shape;571;p52"/>
          <p:cNvPicPr preferRelativeResize="0"/>
          <p:nvPr/>
        </p:nvPicPr>
        <p:blipFill>
          <a:blip r:embed="rId4">
            <a:alphaModFix/>
          </a:blip>
          <a:stretch>
            <a:fillRect/>
          </a:stretch>
        </p:blipFill>
        <p:spPr>
          <a:xfrm>
            <a:off x="342078" y="1000666"/>
            <a:ext cx="4151026" cy="810400"/>
          </a:xfrm>
          <a:prstGeom prst="rect">
            <a:avLst/>
          </a:prstGeom>
          <a:noFill/>
          <a:ln>
            <a:noFill/>
          </a:ln>
        </p:spPr>
      </p:pic>
      <p:pic>
        <p:nvPicPr>
          <p:cNvPr id="572" name="Google Shape;572;p52"/>
          <p:cNvPicPr preferRelativeResize="0"/>
          <p:nvPr/>
        </p:nvPicPr>
        <p:blipFill>
          <a:blip r:embed="rId5">
            <a:alphaModFix/>
          </a:blip>
          <a:stretch>
            <a:fillRect/>
          </a:stretch>
        </p:blipFill>
        <p:spPr>
          <a:xfrm>
            <a:off x="4731900" y="845271"/>
            <a:ext cx="4230020" cy="3245579"/>
          </a:xfrm>
          <a:prstGeom prst="rect">
            <a:avLst/>
          </a:prstGeom>
          <a:noFill/>
          <a:ln>
            <a:noFill/>
          </a:ln>
        </p:spPr>
      </p:pic>
      <p:pic>
        <p:nvPicPr>
          <p:cNvPr id="573" name="Google Shape;573;p52"/>
          <p:cNvPicPr preferRelativeResize="0"/>
          <p:nvPr/>
        </p:nvPicPr>
        <p:blipFill rotWithShape="1">
          <a:blip r:embed="rId6">
            <a:alphaModFix/>
          </a:blip>
          <a:srcRect b="73400" l="0" r="0" t="8788"/>
          <a:stretch/>
        </p:blipFill>
        <p:spPr>
          <a:xfrm>
            <a:off x="0" y="0"/>
            <a:ext cx="9143982" cy="873774"/>
          </a:xfrm>
          <a:prstGeom prst="flowChartDocument">
            <a:avLst/>
          </a:prstGeom>
          <a:noFill/>
          <a:ln>
            <a:noFill/>
          </a:ln>
        </p:spPr>
      </p:pic>
      <p:sp>
        <p:nvSpPr>
          <p:cNvPr id="574" name="Google Shape;574;p52"/>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guest star: GW250114</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75" name="Google Shape;575;p52"/>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576" name="Google Shape;576;p52"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577" name="Google Shape;577;p52"/>
          <p:cNvPicPr preferRelativeResize="0"/>
          <p:nvPr/>
        </p:nvPicPr>
        <p:blipFill>
          <a:blip r:embed="rId9">
            <a:alphaModFix/>
          </a:blip>
          <a:stretch>
            <a:fillRect/>
          </a:stretch>
        </p:blipFill>
        <p:spPr>
          <a:xfrm>
            <a:off x="53101" y="4758496"/>
            <a:ext cx="506192" cy="296056"/>
          </a:xfrm>
          <a:prstGeom prst="rect">
            <a:avLst/>
          </a:prstGeom>
          <a:noFill/>
          <a:ln>
            <a:noFill/>
          </a:ln>
        </p:spPr>
      </p:pic>
      <p:sp>
        <p:nvSpPr>
          <p:cNvPr id="578" name="Google Shape;578;p52"/>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53"/>
          <p:cNvSpPr txBox="1"/>
          <p:nvPr/>
        </p:nvSpPr>
        <p:spPr>
          <a:xfrm>
            <a:off x="5857314" y="4698904"/>
            <a:ext cx="311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Phys. Rev. Lett. - Accepted 30 April, 2026</a:t>
            </a:r>
            <a:endParaRPr>
              <a:latin typeface="Calibri"/>
              <a:ea typeface="Calibri"/>
              <a:cs typeface="Calibri"/>
              <a:sym typeface="Calibri"/>
            </a:endParaRPr>
          </a:p>
          <a:p>
            <a:pPr indent="0" lvl="0" marL="0" rtl="0" algn="l">
              <a:spcBef>
                <a:spcPts val="0"/>
              </a:spcBef>
              <a:spcAft>
                <a:spcPts val="0"/>
              </a:spcAft>
              <a:buNone/>
            </a:pPr>
            <a:r>
              <a:t/>
            </a:r>
            <a:endParaRPr/>
          </a:p>
        </p:txBody>
      </p:sp>
      <p:pic>
        <p:nvPicPr>
          <p:cNvPr id="584" name="Google Shape;584;p53"/>
          <p:cNvPicPr preferRelativeResize="0"/>
          <p:nvPr/>
        </p:nvPicPr>
        <p:blipFill>
          <a:blip r:embed="rId3">
            <a:alphaModFix/>
          </a:blip>
          <a:stretch>
            <a:fillRect/>
          </a:stretch>
        </p:blipFill>
        <p:spPr>
          <a:xfrm>
            <a:off x="152400" y="660300"/>
            <a:ext cx="8839204" cy="3862836"/>
          </a:xfrm>
          <a:prstGeom prst="rect">
            <a:avLst/>
          </a:prstGeom>
          <a:noFill/>
          <a:ln>
            <a:noFill/>
          </a:ln>
        </p:spPr>
      </p:pic>
      <p:pic>
        <p:nvPicPr>
          <p:cNvPr id="585" name="Google Shape;585;p53"/>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586" name="Google Shape;586;p53"/>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100">
                <a:solidFill>
                  <a:schemeClr val="lt1"/>
                </a:solidFill>
                <a:latin typeface="Times New Roman"/>
                <a:ea typeface="Times New Roman"/>
                <a:cs typeface="Times New Roman"/>
                <a:sym typeface="Times New Roman"/>
              </a:rPr>
              <a:t>Tuning the detectors: GW240925 and GW250207</a:t>
            </a:r>
            <a:endParaRPr b="1" sz="31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 </a:t>
            </a:r>
            <a:endParaRPr b="1" sz="38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800">
              <a:solidFill>
                <a:schemeClr val="lt1"/>
              </a:solidFill>
              <a:latin typeface="Times New Roman"/>
              <a:ea typeface="Times New Roman"/>
              <a:cs typeface="Times New Roman"/>
              <a:sym typeface="Times New Roman"/>
            </a:endParaRPr>
          </a:p>
        </p:txBody>
      </p:sp>
      <p:pic>
        <p:nvPicPr>
          <p:cNvPr id="587" name="Google Shape;587;p53"/>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588" name="Google Shape;588;p53"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589" name="Google Shape;589;p53"/>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590" name="Google Shape;590;p53"/>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id="595" name="Google Shape;595;p54"/>
          <p:cNvPicPr preferRelativeResize="0"/>
          <p:nvPr/>
        </p:nvPicPr>
        <p:blipFill>
          <a:blip r:embed="rId3">
            <a:alphaModFix/>
          </a:blip>
          <a:stretch>
            <a:fillRect/>
          </a:stretch>
        </p:blipFill>
        <p:spPr>
          <a:xfrm>
            <a:off x="2135800" y="1497946"/>
            <a:ext cx="6893129" cy="3453825"/>
          </a:xfrm>
          <a:prstGeom prst="rect">
            <a:avLst/>
          </a:prstGeom>
          <a:noFill/>
          <a:ln>
            <a:noFill/>
          </a:ln>
        </p:spPr>
      </p:pic>
      <p:sp>
        <p:nvSpPr>
          <p:cNvPr id="596" name="Google Shape;596;p54"/>
          <p:cNvSpPr txBox="1"/>
          <p:nvPr/>
        </p:nvSpPr>
        <p:spPr>
          <a:xfrm>
            <a:off x="5857314" y="4698904"/>
            <a:ext cx="311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Phys. Rev. Lett. - Accepted 30 April, 2026</a:t>
            </a:r>
            <a:endParaRPr>
              <a:latin typeface="Calibri"/>
              <a:ea typeface="Calibri"/>
              <a:cs typeface="Calibri"/>
              <a:sym typeface="Calibri"/>
            </a:endParaRPr>
          </a:p>
          <a:p>
            <a:pPr indent="0" lvl="0" marL="0" rtl="0" algn="l">
              <a:spcBef>
                <a:spcPts val="0"/>
              </a:spcBef>
              <a:spcAft>
                <a:spcPts val="0"/>
              </a:spcAft>
              <a:buNone/>
            </a:pPr>
            <a:r>
              <a:t/>
            </a:r>
            <a:endParaRPr/>
          </a:p>
        </p:txBody>
      </p:sp>
      <p:pic>
        <p:nvPicPr>
          <p:cNvPr id="597" name="Google Shape;597;p54"/>
          <p:cNvPicPr preferRelativeResize="0"/>
          <p:nvPr/>
        </p:nvPicPr>
        <p:blipFill>
          <a:blip r:embed="rId4">
            <a:alphaModFix/>
          </a:blip>
          <a:stretch>
            <a:fillRect/>
          </a:stretch>
        </p:blipFill>
        <p:spPr>
          <a:xfrm>
            <a:off x="4512575" y="893203"/>
            <a:ext cx="4428651" cy="686850"/>
          </a:xfrm>
          <a:prstGeom prst="rect">
            <a:avLst/>
          </a:prstGeom>
          <a:noFill/>
          <a:ln>
            <a:noFill/>
          </a:ln>
        </p:spPr>
      </p:pic>
      <p:pic>
        <p:nvPicPr>
          <p:cNvPr id="598" name="Google Shape;598;p54"/>
          <p:cNvPicPr preferRelativeResize="0"/>
          <p:nvPr/>
        </p:nvPicPr>
        <p:blipFill rotWithShape="1">
          <a:blip r:embed="rId5">
            <a:alphaModFix/>
          </a:blip>
          <a:srcRect b="75721" l="0" r="0" t="8789"/>
          <a:stretch/>
        </p:blipFill>
        <p:spPr>
          <a:xfrm>
            <a:off x="0" y="0"/>
            <a:ext cx="9143982" cy="759834"/>
          </a:xfrm>
          <a:prstGeom prst="flowChartDocument">
            <a:avLst/>
          </a:prstGeom>
          <a:noFill/>
          <a:ln>
            <a:noFill/>
          </a:ln>
        </p:spPr>
      </p:pic>
      <p:sp>
        <p:nvSpPr>
          <p:cNvPr id="599" name="Google Shape;599;p54"/>
          <p:cNvSpPr txBox="1"/>
          <p:nvPr/>
        </p:nvSpPr>
        <p:spPr>
          <a:xfrm>
            <a:off x="158925" y="-30172"/>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100">
                <a:solidFill>
                  <a:schemeClr val="lt1"/>
                </a:solidFill>
                <a:latin typeface="Times New Roman"/>
                <a:ea typeface="Times New Roman"/>
                <a:cs typeface="Times New Roman"/>
                <a:sym typeface="Times New Roman"/>
              </a:rPr>
              <a:t>Tuning the detectors: GW240925 and GW250207</a:t>
            </a:r>
            <a:endParaRPr b="1" sz="3800">
              <a:solidFill>
                <a:schemeClr val="lt1"/>
              </a:solidFill>
              <a:latin typeface="Times New Roman"/>
              <a:ea typeface="Times New Roman"/>
              <a:cs typeface="Times New Roman"/>
              <a:sym typeface="Times New Roman"/>
            </a:endParaRPr>
          </a:p>
        </p:txBody>
      </p:sp>
      <p:sp>
        <p:nvSpPr>
          <p:cNvPr id="600" name="Google Shape;600;p54"/>
          <p:cNvSpPr txBox="1"/>
          <p:nvPr/>
        </p:nvSpPr>
        <p:spPr>
          <a:xfrm>
            <a:off x="128425" y="1498325"/>
            <a:ext cx="2007300" cy="255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An interferometer is like a electrical system closed in a box…you can characterize it with a transfer function</a:t>
            </a:r>
            <a:endParaRPr sz="1800">
              <a:solidFill>
                <a:schemeClr val="dk1"/>
              </a:solidFill>
              <a:latin typeface="Calibri"/>
              <a:ea typeface="Calibri"/>
              <a:cs typeface="Calibri"/>
              <a:sym typeface="Calibri"/>
            </a:endParaRPr>
          </a:p>
        </p:txBody>
      </p:sp>
      <p:pic>
        <p:nvPicPr>
          <p:cNvPr id="601" name="Google Shape;601;p54"/>
          <p:cNvPicPr preferRelativeResize="0"/>
          <p:nvPr/>
        </p:nvPicPr>
        <p:blipFill rotWithShape="1">
          <a:blip r:embed="rId6">
            <a:alphaModFix/>
          </a:blip>
          <a:srcRect b="11262" l="7026" r="7496" t="6229"/>
          <a:stretch/>
        </p:blipFill>
        <p:spPr>
          <a:xfrm>
            <a:off x="605259" y="4759424"/>
            <a:ext cx="331528" cy="320028"/>
          </a:xfrm>
          <a:prstGeom prst="rect">
            <a:avLst/>
          </a:prstGeom>
          <a:noFill/>
          <a:ln>
            <a:noFill/>
          </a:ln>
        </p:spPr>
      </p:pic>
      <p:pic>
        <p:nvPicPr>
          <p:cNvPr id="602" name="Google Shape;602;p54" title="LOGO_ERC-FLAG_FP.png"/>
          <p:cNvPicPr preferRelativeResize="0"/>
          <p:nvPr/>
        </p:nvPicPr>
        <p:blipFill>
          <a:blip r:embed="rId7">
            <a:alphaModFix/>
          </a:blip>
          <a:stretch>
            <a:fillRect/>
          </a:stretch>
        </p:blipFill>
        <p:spPr>
          <a:xfrm>
            <a:off x="996333" y="4643785"/>
            <a:ext cx="741436" cy="523932"/>
          </a:xfrm>
          <a:prstGeom prst="rect">
            <a:avLst/>
          </a:prstGeom>
          <a:noFill/>
          <a:ln>
            <a:noFill/>
          </a:ln>
        </p:spPr>
      </p:pic>
      <p:pic>
        <p:nvPicPr>
          <p:cNvPr id="603" name="Google Shape;603;p54"/>
          <p:cNvPicPr preferRelativeResize="0"/>
          <p:nvPr/>
        </p:nvPicPr>
        <p:blipFill>
          <a:blip r:embed="rId8">
            <a:alphaModFix/>
          </a:blip>
          <a:stretch>
            <a:fillRect/>
          </a:stretch>
        </p:blipFill>
        <p:spPr>
          <a:xfrm>
            <a:off x="53101" y="4758496"/>
            <a:ext cx="506192" cy="296056"/>
          </a:xfrm>
          <a:prstGeom prst="rect">
            <a:avLst/>
          </a:prstGeom>
          <a:noFill/>
          <a:ln>
            <a:noFill/>
          </a:ln>
        </p:spPr>
      </p:pic>
      <p:sp>
        <p:nvSpPr>
          <p:cNvPr id="604" name="Google Shape;604;p54"/>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55"/>
          <p:cNvSpPr txBox="1"/>
          <p:nvPr/>
        </p:nvSpPr>
        <p:spPr>
          <a:xfrm>
            <a:off x="5857314" y="4698904"/>
            <a:ext cx="3113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libri"/>
                <a:ea typeface="Calibri"/>
                <a:cs typeface="Calibri"/>
                <a:sym typeface="Calibri"/>
              </a:rPr>
              <a:t>Phys. Rev. Lett. - Accepted 30 April, 2026</a:t>
            </a:r>
            <a:endParaRPr>
              <a:latin typeface="Calibri"/>
              <a:ea typeface="Calibri"/>
              <a:cs typeface="Calibri"/>
              <a:sym typeface="Calibri"/>
            </a:endParaRPr>
          </a:p>
          <a:p>
            <a:pPr indent="0" lvl="0" marL="0" rtl="0" algn="l">
              <a:spcBef>
                <a:spcPts val="0"/>
              </a:spcBef>
              <a:spcAft>
                <a:spcPts val="0"/>
              </a:spcAft>
              <a:buNone/>
            </a:pPr>
            <a:r>
              <a:t/>
            </a:r>
            <a:endParaRPr/>
          </a:p>
        </p:txBody>
      </p:sp>
      <p:pic>
        <p:nvPicPr>
          <p:cNvPr id="610" name="Google Shape;610;p55"/>
          <p:cNvPicPr preferRelativeResize="0"/>
          <p:nvPr/>
        </p:nvPicPr>
        <p:blipFill>
          <a:blip r:embed="rId3">
            <a:alphaModFix/>
          </a:blip>
          <a:stretch>
            <a:fillRect/>
          </a:stretch>
        </p:blipFill>
        <p:spPr>
          <a:xfrm>
            <a:off x="163102" y="1505817"/>
            <a:ext cx="8839204" cy="2559398"/>
          </a:xfrm>
          <a:prstGeom prst="rect">
            <a:avLst/>
          </a:prstGeom>
          <a:noFill/>
          <a:ln>
            <a:noFill/>
          </a:ln>
        </p:spPr>
      </p:pic>
      <p:sp>
        <p:nvSpPr>
          <p:cNvPr id="611" name="Google Shape;611;p55"/>
          <p:cNvSpPr txBox="1"/>
          <p:nvPr/>
        </p:nvSpPr>
        <p:spPr>
          <a:xfrm>
            <a:off x="1763302" y="1124164"/>
            <a:ext cx="142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GW240925</a:t>
            </a:r>
            <a:endParaRPr/>
          </a:p>
        </p:txBody>
      </p:sp>
      <p:sp>
        <p:nvSpPr>
          <p:cNvPr id="612" name="Google Shape;612;p55"/>
          <p:cNvSpPr txBox="1"/>
          <p:nvPr/>
        </p:nvSpPr>
        <p:spPr>
          <a:xfrm>
            <a:off x="6322387" y="1117706"/>
            <a:ext cx="1429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GW250207</a:t>
            </a:r>
            <a:endParaRPr/>
          </a:p>
        </p:txBody>
      </p:sp>
      <p:pic>
        <p:nvPicPr>
          <p:cNvPr id="613" name="Google Shape;613;p55"/>
          <p:cNvPicPr preferRelativeResize="0"/>
          <p:nvPr/>
        </p:nvPicPr>
        <p:blipFill rotWithShape="1">
          <a:blip r:embed="rId4">
            <a:alphaModFix/>
          </a:blip>
          <a:srcRect b="75721" l="0" r="0" t="8789"/>
          <a:stretch/>
        </p:blipFill>
        <p:spPr>
          <a:xfrm>
            <a:off x="0" y="21404"/>
            <a:ext cx="9143982" cy="759834"/>
          </a:xfrm>
          <a:prstGeom prst="flowChartDocument">
            <a:avLst/>
          </a:prstGeom>
          <a:noFill/>
          <a:ln>
            <a:noFill/>
          </a:ln>
        </p:spPr>
      </p:pic>
      <p:sp>
        <p:nvSpPr>
          <p:cNvPr id="614" name="Google Shape;614;p55"/>
          <p:cNvSpPr txBox="1"/>
          <p:nvPr/>
        </p:nvSpPr>
        <p:spPr>
          <a:xfrm>
            <a:off x="158925" y="-8767"/>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100">
                <a:solidFill>
                  <a:schemeClr val="lt1"/>
                </a:solidFill>
                <a:latin typeface="Times New Roman"/>
                <a:ea typeface="Times New Roman"/>
                <a:cs typeface="Times New Roman"/>
                <a:sym typeface="Times New Roman"/>
              </a:rPr>
              <a:t>Tuning the detectors: GW240925 and GW250207</a:t>
            </a:r>
            <a:endParaRPr b="1" sz="3800">
              <a:solidFill>
                <a:schemeClr val="lt1"/>
              </a:solidFill>
              <a:latin typeface="Times New Roman"/>
              <a:ea typeface="Times New Roman"/>
              <a:cs typeface="Times New Roman"/>
              <a:sym typeface="Times New Roman"/>
            </a:endParaRPr>
          </a:p>
        </p:txBody>
      </p:sp>
      <p:pic>
        <p:nvPicPr>
          <p:cNvPr id="615" name="Google Shape;615;p55"/>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616" name="Google Shape;616;p55"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617" name="Google Shape;617;p55"/>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618" name="Google Shape;618;p55"/>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pic>
        <p:nvPicPr>
          <p:cNvPr id="623" name="Google Shape;623;p56"/>
          <p:cNvPicPr preferRelativeResize="0"/>
          <p:nvPr/>
        </p:nvPicPr>
        <p:blipFill>
          <a:blip r:embed="rId3">
            <a:alphaModFix/>
          </a:blip>
          <a:stretch>
            <a:fillRect/>
          </a:stretch>
        </p:blipFill>
        <p:spPr>
          <a:xfrm>
            <a:off x="0" y="0"/>
            <a:ext cx="9143982" cy="4905738"/>
          </a:xfrm>
          <a:prstGeom prst="flowChartDocument">
            <a:avLst/>
          </a:prstGeom>
          <a:noFill/>
          <a:ln>
            <a:noFill/>
          </a:ln>
        </p:spPr>
      </p:pic>
      <p:pic>
        <p:nvPicPr>
          <p:cNvPr id="624" name="Google Shape;624;p56"/>
          <p:cNvPicPr preferRelativeResize="0"/>
          <p:nvPr/>
        </p:nvPicPr>
        <p:blipFill rotWithShape="1">
          <a:blip r:embed="rId4">
            <a:alphaModFix/>
          </a:blip>
          <a:srcRect b="11262" l="7026" r="7496" t="6229"/>
          <a:stretch/>
        </p:blipFill>
        <p:spPr>
          <a:xfrm>
            <a:off x="6364557" y="4338962"/>
            <a:ext cx="805839" cy="777830"/>
          </a:xfrm>
          <a:prstGeom prst="rect">
            <a:avLst/>
          </a:prstGeom>
          <a:noFill/>
          <a:ln>
            <a:noFill/>
          </a:ln>
        </p:spPr>
      </p:pic>
      <p:pic>
        <p:nvPicPr>
          <p:cNvPr id="625" name="Google Shape;625;p56" title="LOGO_ERC-FLAG_FP.png"/>
          <p:cNvPicPr preferRelativeResize="0"/>
          <p:nvPr/>
        </p:nvPicPr>
        <p:blipFill>
          <a:blip r:embed="rId5">
            <a:alphaModFix/>
          </a:blip>
          <a:stretch>
            <a:fillRect/>
          </a:stretch>
        </p:blipFill>
        <p:spPr>
          <a:xfrm>
            <a:off x="7315141" y="4057901"/>
            <a:ext cx="1802210" cy="1273523"/>
          </a:xfrm>
          <a:prstGeom prst="rect">
            <a:avLst/>
          </a:prstGeom>
          <a:noFill/>
          <a:ln>
            <a:noFill/>
          </a:ln>
        </p:spPr>
      </p:pic>
      <p:pic>
        <p:nvPicPr>
          <p:cNvPr id="626" name="Google Shape;626;p56"/>
          <p:cNvPicPr preferRelativeResize="0"/>
          <p:nvPr/>
        </p:nvPicPr>
        <p:blipFill>
          <a:blip r:embed="rId6">
            <a:alphaModFix/>
          </a:blip>
          <a:stretch>
            <a:fillRect/>
          </a:stretch>
        </p:blipFill>
        <p:spPr>
          <a:xfrm>
            <a:off x="5022423" y="4336706"/>
            <a:ext cx="1230400" cy="719625"/>
          </a:xfrm>
          <a:prstGeom prst="rect">
            <a:avLst/>
          </a:prstGeom>
          <a:noFill/>
          <a:ln>
            <a:noFill/>
          </a:ln>
        </p:spPr>
      </p:pic>
      <p:sp>
        <p:nvSpPr>
          <p:cNvPr id="627" name="Google Shape;627;p56"/>
          <p:cNvSpPr txBox="1"/>
          <p:nvPr/>
        </p:nvSpPr>
        <p:spPr>
          <a:xfrm>
            <a:off x="2148450" y="315725"/>
            <a:ext cx="6900600" cy="315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600">
                <a:solidFill>
                  <a:schemeClr val="lt1"/>
                </a:solidFill>
                <a:latin typeface="Times New Roman"/>
                <a:ea typeface="Times New Roman"/>
                <a:cs typeface="Times New Roman"/>
                <a:sym typeface="Times New Roman"/>
              </a:rPr>
              <a:t>Part 2 - end</a:t>
            </a:r>
            <a:endParaRPr b="1" sz="39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46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2800">
              <a:solidFill>
                <a:schemeClr val="lt1"/>
              </a:solidFill>
              <a:latin typeface="Times New Roman"/>
              <a:ea typeface="Times New Roman"/>
              <a:cs typeface="Times New Roman"/>
              <a:sym typeface="Times New Roman"/>
            </a:endParaRPr>
          </a:p>
        </p:txBody>
      </p:sp>
      <p:sp>
        <p:nvSpPr>
          <p:cNvPr id="628" name="Google Shape;628;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7"/>
          <p:cNvPicPr preferRelativeResize="0"/>
          <p:nvPr/>
        </p:nvPicPr>
        <p:blipFill>
          <a:blip r:embed="rId3">
            <a:alphaModFix/>
          </a:blip>
          <a:stretch>
            <a:fillRect/>
          </a:stretch>
        </p:blipFill>
        <p:spPr>
          <a:xfrm>
            <a:off x="1417050" y="1465625"/>
            <a:ext cx="6028902" cy="3115651"/>
          </a:xfrm>
          <a:prstGeom prst="rect">
            <a:avLst/>
          </a:prstGeom>
          <a:noFill/>
          <a:ln>
            <a:noFill/>
          </a:ln>
        </p:spPr>
      </p:pic>
      <p:sp>
        <p:nvSpPr>
          <p:cNvPr id="141" name="Google Shape;141;p17"/>
          <p:cNvSpPr txBox="1"/>
          <p:nvPr/>
        </p:nvSpPr>
        <p:spPr>
          <a:xfrm>
            <a:off x="40900" y="995775"/>
            <a:ext cx="73518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latin typeface="Times New Roman"/>
                <a:ea typeface="Times New Roman"/>
                <a:cs typeface="Times New Roman"/>
                <a:sym typeface="Times New Roman"/>
              </a:rPr>
              <a:t>Luminosity distance of the source is typically not well measured.</a:t>
            </a:r>
            <a:endParaRPr sz="1600">
              <a:solidFill>
                <a:schemeClr val="dk1"/>
              </a:solidFill>
              <a:latin typeface="Times New Roman"/>
              <a:ea typeface="Times New Roman"/>
              <a:cs typeface="Times New Roman"/>
              <a:sym typeface="Times New Roman"/>
            </a:endParaRPr>
          </a:p>
        </p:txBody>
      </p:sp>
      <p:pic>
        <p:nvPicPr>
          <p:cNvPr id="142" name="Google Shape;142;p17"/>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143" name="Google Shape;143;p17"/>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Autopsy of a compact binary</a:t>
            </a:r>
            <a:endParaRPr b="1" sz="3800">
              <a:solidFill>
                <a:schemeClr val="lt1"/>
              </a:solidFill>
              <a:latin typeface="Times New Roman"/>
              <a:ea typeface="Times New Roman"/>
              <a:cs typeface="Times New Roman"/>
              <a:sym typeface="Times New Roman"/>
            </a:endParaRPr>
          </a:p>
        </p:txBody>
      </p:sp>
      <p:pic>
        <p:nvPicPr>
          <p:cNvPr id="144" name="Google Shape;144;p17"/>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145" name="Google Shape;145;p17"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146" name="Google Shape;146;p17"/>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147" name="Google Shape;147;p17"/>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Numerical simulation of a black-hole binary merger with asymmetric masses and orbital precession (GW190412). White arrows indicate the direction of the black hole’s spin.&#10;&#10;Numerical simulation of two black holes that inspiral and merge, emitting gravitational waves. One black hole is 3.5x more massive than the other and spins, which makes the orbit precess. The simulated gravitational wave signal is consistent with the observation made by the LIGO and Virgo gravitational wave detectors on April 12th, 2019 (GW190412).&#10;&#10;Details on the visualization:&#10;* The „apparent horizon“ of the black holes in the simulation are shown in black. At 1:09 the simulation finds an enveloping apparent horizon that signals the two black holes have merged.&#10;* The gravitational radiation is translated to colors around the black holes. The colors transition from blue, representing weak radiation, to red, representing strong radiation. Specifically, the coloring represents the real part of the gravitational wave strain with its inverse radial scaling removed for visualization. The strain is computed from the simulation’s extrapolated waveform, which is shown at the bottom of the screen.&#10;&#10;Credits: © N. Fischer, H. Pfeiffer, A. Buonanno (Max Planck Institute for Gravitational Physics), Simulating eXtreme Spacetimes project&#10;&#10;+++&#10;&#10;Numerische Simulation der Verschmelzung zweier Schwarzer Löcher mit sehr unterschiedlichen Massen und präzidierender Bahnebene (GW190412). Weiße Pfeile zeigen die Richtung der Drehung des Schwarzen Lochs an.&#10;&#10;Numerische Simulation von zwei Schwarzen Löchern, die einander immer enger umkreisen, schließlich verschmelzen und dabei Gravitationswellen aussenden. Das größere Schwarze Loch ist 3,5-mal massereicher als das andere und dreht sich um sich selbst, wodurch die Bahnebene präzediert. Das simulierte Gravitationswellensignal stimmt mit der Beobachtung überein, die von den Gravitationswellendetektoren LIGO und Virgo am 12. April 2019 gemacht wurde (GW190412).&#10;&#10;Details der Visualisierung:&#10;* Der „scheinbare Horizont“ der Schwarzen Löcher ist in der Simulation schwarz dargestellt. Bei Timecode 1:09 bildet sich ein gemeinsamer scheinbarer Horizont; das bedeuetet, dass die beiden Schwarzen Löcher miteinander verschmolzen sind.&#10;* Die Gravitationswellen werden in Farben um die Schwarzen Löcher herum dargestellt, dabei steht blau für schwache und rot für starke Gravitationswellen. Dargestellt ist der Realteil des numerisch berechneten Signals, wobei die invers-radiale Skalierung für die Visualisierung entfernt wurde. Die Stärke wird aus der extrapolierten Wellenform der Simulation berechnet, die unten auf dem Bildschirm angezeigt ist.&#10;&#10;Credits: © N. Fischer, H. Pfeiffer, A. Buonanno (Max-Planck-Institut für Gravitationsphysik), Simulating eXtreme Spacetimes project" id="152" name="Google Shape;152;p18" title="Numerical simulation of a black-hole merger: asymmetric masses, orbital precession &amp; spin (GW190412)">
            <a:hlinkClick r:id="rId3"/>
          </p:cNvPr>
          <p:cNvPicPr preferRelativeResize="0"/>
          <p:nvPr/>
        </p:nvPicPr>
        <p:blipFill>
          <a:blip r:embed="rId4">
            <a:alphaModFix/>
          </a:blip>
          <a:stretch>
            <a:fillRect/>
          </a:stretch>
        </p:blipFill>
        <p:spPr>
          <a:xfrm>
            <a:off x="84125" y="1214819"/>
            <a:ext cx="6112475" cy="3438275"/>
          </a:xfrm>
          <a:prstGeom prst="rect">
            <a:avLst/>
          </a:prstGeom>
          <a:noFill/>
          <a:ln>
            <a:noFill/>
          </a:ln>
        </p:spPr>
      </p:pic>
      <p:pic>
        <p:nvPicPr>
          <p:cNvPr id="153" name="Google Shape;153;p18"/>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sp>
        <p:nvSpPr>
          <p:cNvPr id="154" name="Google Shape;154;p18"/>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3800">
                <a:solidFill>
                  <a:schemeClr val="lt1"/>
                </a:solidFill>
                <a:latin typeface="Times New Roman"/>
                <a:ea typeface="Times New Roman"/>
                <a:cs typeface="Times New Roman"/>
                <a:sym typeface="Times New Roman"/>
              </a:rPr>
              <a:t>(l,m,n)</a:t>
            </a:r>
            <a:r>
              <a:rPr b="1" lang="en" sz="3800">
                <a:solidFill>
                  <a:schemeClr val="lt1"/>
                </a:solidFill>
                <a:latin typeface="Times New Roman"/>
                <a:ea typeface="Times New Roman"/>
                <a:cs typeface="Times New Roman"/>
                <a:sym typeface="Times New Roman"/>
              </a:rPr>
              <a:t>: Higher order modes</a:t>
            </a:r>
            <a:r>
              <a:rPr b="1" i="1" lang="en" sz="3800">
                <a:solidFill>
                  <a:schemeClr val="lt1"/>
                </a:solidFill>
                <a:latin typeface="Times New Roman"/>
                <a:ea typeface="Times New Roman"/>
                <a:cs typeface="Times New Roman"/>
                <a:sym typeface="Times New Roman"/>
              </a:rPr>
              <a:t> </a:t>
            </a:r>
            <a:endParaRPr b="1" i="1" sz="3800">
              <a:solidFill>
                <a:schemeClr val="lt1"/>
              </a:solidFill>
              <a:latin typeface="Times New Roman"/>
              <a:ea typeface="Times New Roman"/>
              <a:cs typeface="Times New Roman"/>
              <a:sym typeface="Times New Roman"/>
            </a:endParaRPr>
          </a:p>
        </p:txBody>
      </p:sp>
      <p:pic>
        <p:nvPicPr>
          <p:cNvPr id="155" name="Google Shape;155;p18"/>
          <p:cNvPicPr preferRelativeResize="0"/>
          <p:nvPr/>
        </p:nvPicPr>
        <p:blipFill rotWithShape="1">
          <a:blip r:embed="rId6">
            <a:alphaModFix/>
          </a:blip>
          <a:srcRect b="0" l="0" r="0" t="0"/>
          <a:stretch/>
        </p:blipFill>
        <p:spPr>
          <a:xfrm>
            <a:off x="6298378" y="2202226"/>
            <a:ext cx="2714300" cy="1214300"/>
          </a:xfrm>
          <a:prstGeom prst="rect">
            <a:avLst/>
          </a:prstGeom>
          <a:noFill/>
          <a:ln>
            <a:noFill/>
          </a:ln>
        </p:spPr>
      </p:pic>
      <p:pic>
        <p:nvPicPr>
          <p:cNvPr id="156" name="Google Shape;156;p18"/>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157" name="Google Shape;157;p18"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158" name="Google Shape;158;p18"/>
          <p:cNvPicPr preferRelativeResize="0"/>
          <p:nvPr/>
        </p:nvPicPr>
        <p:blipFill>
          <a:blip r:embed="rId9">
            <a:alphaModFix/>
          </a:blip>
          <a:stretch>
            <a:fillRect/>
          </a:stretch>
        </p:blipFill>
        <p:spPr>
          <a:xfrm>
            <a:off x="53101" y="4758496"/>
            <a:ext cx="506192" cy="296056"/>
          </a:xfrm>
          <a:prstGeom prst="rect">
            <a:avLst/>
          </a:prstGeom>
          <a:noFill/>
          <a:ln>
            <a:noFill/>
          </a:ln>
        </p:spPr>
      </p:pic>
      <p:sp>
        <p:nvSpPr>
          <p:cNvPr id="159" name="Google Shape;159;p18"/>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descr="Visualization of a binary black hole merger consistent with the gravitational-wave event called GW250114. The first part of the animation shows the inspiral and merger of the two black holes, with a representation of the gravitational waves emitted in the equatorial plane. The remnant black hole formed by the merger is initially strongly distorted as emphasized by its shading.&#10;&#10;The animation continues a few milliseconds into the ringdown phase. At that point the gravitational waves are separated into the two modes of the ringing remnant black hole that were identified in the GW250114 observation: the quadrupolar fundamental mode (labeled “First tone”) and its first overtone (“Second tone”). It also shows a predicted third tone that the data place limits on. The detected tones have a quadrupole pattern, while the third tone has a hexadecapolar pattern. As the animation proceeds, the ringdown gravitational waves travel away, leaving behind a quiescent black hole.&#10;&#10;Visualization performed at the Max-Planck-Institute for Gravitational Physics (Albert Einstein Institute), based on a numerical relativity simulation of the Simulating Extreme Spacetimes (SXS) Project.&#10;&#10;Credit: H. Pfeiffer, A. Buonanno (Max Planck Institute for Gravitational Physics), K. Mitman (Cornell University)" id="164" name="Google Shape;164;p19" title="Ringing Black Hole Animation (GW250114)">
            <a:hlinkClick r:id="rId3"/>
          </p:cNvPr>
          <p:cNvPicPr preferRelativeResize="0"/>
          <p:nvPr/>
        </p:nvPicPr>
        <p:blipFill>
          <a:blip r:embed="rId4">
            <a:alphaModFix/>
          </a:blip>
          <a:stretch>
            <a:fillRect/>
          </a:stretch>
        </p:blipFill>
        <p:spPr>
          <a:xfrm>
            <a:off x="2081697" y="1645068"/>
            <a:ext cx="5275725" cy="2967591"/>
          </a:xfrm>
          <a:prstGeom prst="rect">
            <a:avLst/>
          </a:prstGeom>
          <a:noFill/>
          <a:ln>
            <a:noFill/>
          </a:ln>
        </p:spPr>
      </p:pic>
      <p:pic>
        <p:nvPicPr>
          <p:cNvPr id="165" name="Google Shape;165;p19"/>
          <p:cNvPicPr preferRelativeResize="0"/>
          <p:nvPr/>
        </p:nvPicPr>
        <p:blipFill rotWithShape="1">
          <a:blip r:embed="rId5">
            <a:alphaModFix/>
          </a:blip>
          <a:srcRect b="73400" l="0" r="0" t="8788"/>
          <a:stretch/>
        </p:blipFill>
        <p:spPr>
          <a:xfrm>
            <a:off x="0" y="0"/>
            <a:ext cx="9143982" cy="873774"/>
          </a:xfrm>
          <a:prstGeom prst="flowChartDocument">
            <a:avLst/>
          </a:prstGeom>
          <a:noFill/>
          <a:ln>
            <a:noFill/>
          </a:ln>
        </p:spPr>
      </p:pic>
      <p:pic>
        <p:nvPicPr>
          <p:cNvPr id="166" name="Google Shape;166;p19"/>
          <p:cNvPicPr preferRelativeResize="0"/>
          <p:nvPr/>
        </p:nvPicPr>
        <p:blipFill>
          <a:blip r:embed="rId6">
            <a:alphaModFix/>
          </a:blip>
          <a:stretch>
            <a:fillRect/>
          </a:stretch>
        </p:blipFill>
        <p:spPr>
          <a:xfrm>
            <a:off x="3051281" y="914204"/>
            <a:ext cx="3560999" cy="695225"/>
          </a:xfrm>
          <a:prstGeom prst="rect">
            <a:avLst/>
          </a:prstGeom>
          <a:noFill/>
          <a:ln>
            <a:noFill/>
          </a:ln>
        </p:spPr>
      </p:pic>
      <p:sp>
        <p:nvSpPr>
          <p:cNvPr id="167" name="Google Shape;167;p19"/>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3800">
                <a:solidFill>
                  <a:schemeClr val="lt1"/>
                </a:solidFill>
                <a:latin typeface="Times New Roman"/>
                <a:ea typeface="Times New Roman"/>
                <a:cs typeface="Times New Roman"/>
                <a:sym typeface="Times New Roman"/>
              </a:rPr>
              <a:t>(l,m,n)</a:t>
            </a:r>
            <a:r>
              <a:rPr b="1" lang="en" sz="3800">
                <a:solidFill>
                  <a:schemeClr val="lt1"/>
                </a:solidFill>
                <a:latin typeface="Times New Roman"/>
                <a:ea typeface="Times New Roman"/>
                <a:cs typeface="Times New Roman"/>
                <a:sym typeface="Times New Roman"/>
              </a:rPr>
              <a:t>: Overtones</a:t>
            </a:r>
            <a:endParaRPr b="1" i="1" sz="3800">
              <a:solidFill>
                <a:schemeClr val="lt1"/>
              </a:solidFill>
              <a:latin typeface="Times New Roman"/>
              <a:ea typeface="Times New Roman"/>
              <a:cs typeface="Times New Roman"/>
              <a:sym typeface="Times New Roman"/>
            </a:endParaRPr>
          </a:p>
        </p:txBody>
      </p:sp>
      <p:pic>
        <p:nvPicPr>
          <p:cNvPr id="168" name="Google Shape;168;p19"/>
          <p:cNvPicPr preferRelativeResize="0"/>
          <p:nvPr/>
        </p:nvPicPr>
        <p:blipFill rotWithShape="1">
          <a:blip r:embed="rId7">
            <a:alphaModFix/>
          </a:blip>
          <a:srcRect b="11262" l="7026" r="7496" t="6229"/>
          <a:stretch/>
        </p:blipFill>
        <p:spPr>
          <a:xfrm>
            <a:off x="605259" y="4759424"/>
            <a:ext cx="331528" cy="320028"/>
          </a:xfrm>
          <a:prstGeom prst="rect">
            <a:avLst/>
          </a:prstGeom>
          <a:noFill/>
          <a:ln>
            <a:noFill/>
          </a:ln>
        </p:spPr>
      </p:pic>
      <p:pic>
        <p:nvPicPr>
          <p:cNvPr id="169" name="Google Shape;169;p19" title="LOGO_ERC-FLAG_FP.png"/>
          <p:cNvPicPr preferRelativeResize="0"/>
          <p:nvPr/>
        </p:nvPicPr>
        <p:blipFill>
          <a:blip r:embed="rId8">
            <a:alphaModFix/>
          </a:blip>
          <a:stretch>
            <a:fillRect/>
          </a:stretch>
        </p:blipFill>
        <p:spPr>
          <a:xfrm>
            <a:off x="996333" y="4643785"/>
            <a:ext cx="741436" cy="523932"/>
          </a:xfrm>
          <a:prstGeom prst="rect">
            <a:avLst/>
          </a:prstGeom>
          <a:noFill/>
          <a:ln>
            <a:noFill/>
          </a:ln>
        </p:spPr>
      </p:pic>
      <p:pic>
        <p:nvPicPr>
          <p:cNvPr id="170" name="Google Shape;170;p19"/>
          <p:cNvPicPr preferRelativeResize="0"/>
          <p:nvPr/>
        </p:nvPicPr>
        <p:blipFill>
          <a:blip r:embed="rId9">
            <a:alphaModFix/>
          </a:blip>
          <a:stretch>
            <a:fillRect/>
          </a:stretch>
        </p:blipFill>
        <p:spPr>
          <a:xfrm>
            <a:off x="53101" y="4758496"/>
            <a:ext cx="506192" cy="296056"/>
          </a:xfrm>
          <a:prstGeom prst="rect">
            <a:avLst/>
          </a:prstGeom>
          <a:noFill/>
          <a:ln>
            <a:noFill/>
          </a:ln>
        </p:spPr>
      </p:pic>
      <p:sp>
        <p:nvSpPr>
          <p:cNvPr id="171" name="Google Shape;171;p19"/>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20"/>
          <p:cNvPicPr preferRelativeResize="0"/>
          <p:nvPr/>
        </p:nvPicPr>
        <p:blipFill>
          <a:blip r:embed="rId3">
            <a:alphaModFix/>
          </a:blip>
          <a:stretch>
            <a:fillRect/>
          </a:stretch>
        </p:blipFill>
        <p:spPr>
          <a:xfrm>
            <a:off x="1328052" y="80050"/>
            <a:ext cx="6616873" cy="4562024"/>
          </a:xfrm>
          <a:prstGeom prst="rect">
            <a:avLst/>
          </a:prstGeom>
          <a:noFill/>
          <a:ln>
            <a:noFill/>
          </a:ln>
        </p:spPr>
      </p:pic>
      <p:sp>
        <p:nvSpPr>
          <p:cNvPr id="177" name="Google Shape;177;p20"/>
          <p:cNvSpPr txBox="1"/>
          <p:nvPr/>
        </p:nvSpPr>
        <p:spPr>
          <a:xfrm>
            <a:off x="1424154" y="94397"/>
            <a:ext cx="1446600" cy="394800"/>
          </a:xfrm>
          <a:prstGeom prst="rect">
            <a:avLst/>
          </a:prstGeom>
          <a:noFill/>
          <a:ln>
            <a:noFill/>
          </a:ln>
        </p:spPr>
        <p:txBody>
          <a:bodyPr anchorCtr="0" anchor="t" bIns="86200" lIns="86200" spcFirstLastPara="1" rIns="86200" wrap="square" tIns="86200">
            <a:noAutofit/>
          </a:bodyPr>
          <a:lstStyle/>
          <a:p>
            <a:pPr indent="0" lvl="0" marL="0" rtl="0" algn="l">
              <a:spcBef>
                <a:spcPts val="0"/>
              </a:spcBef>
              <a:spcAft>
                <a:spcPts val="0"/>
              </a:spcAft>
              <a:buNone/>
            </a:pPr>
            <a:r>
              <a:rPr lang="en" sz="1697">
                <a:solidFill>
                  <a:schemeClr val="lt1"/>
                </a:solidFill>
              </a:rPr>
              <a:t>GWTC-1.0</a:t>
            </a:r>
            <a:endParaRPr sz="1697">
              <a:solidFill>
                <a:schemeClr val="lt1"/>
              </a:solidFill>
            </a:endParaRPr>
          </a:p>
        </p:txBody>
      </p:sp>
      <p:pic>
        <p:nvPicPr>
          <p:cNvPr id="178" name="Google Shape;178;p20"/>
          <p:cNvPicPr preferRelativeResize="0"/>
          <p:nvPr/>
        </p:nvPicPr>
        <p:blipFill rotWithShape="1">
          <a:blip r:embed="rId4">
            <a:alphaModFix/>
          </a:blip>
          <a:srcRect b="11262" l="7026" r="7496" t="6229"/>
          <a:stretch/>
        </p:blipFill>
        <p:spPr>
          <a:xfrm>
            <a:off x="605259" y="4759424"/>
            <a:ext cx="331528" cy="320028"/>
          </a:xfrm>
          <a:prstGeom prst="rect">
            <a:avLst/>
          </a:prstGeom>
          <a:noFill/>
          <a:ln>
            <a:noFill/>
          </a:ln>
        </p:spPr>
      </p:pic>
      <p:pic>
        <p:nvPicPr>
          <p:cNvPr id="179" name="Google Shape;179;p20" title="LOGO_ERC-FLAG_FP.png"/>
          <p:cNvPicPr preferRelativeResize="0"/>
          <p:nvPr/>
        </p:nvPicPr>
        <p:blipFill>
          <a:blip r:embed="rId5">
            <a:alphaModFix/>
          </a:blip>
          <a:stretch>
            <a:fillRect/>
          </a:stretch>
        </p:blipFill>
        <p:spPr>
          <a:xfrm>
            <a:off x="996333" y="4643785"/>
            <a:ext cx="741436" cy="523932"/>
          </a:xfrm>
          <a:prstGeom prst="rect">
            <a:avLst/>
          </a:prstGeom>
          <a:noFill/>
          <a:ln>
            <a:noFill/>
          </a:ln>
        </p:spPr>
      </p:pic>
      <p:pic>
        <p:nvPicPr>
          <p:cNvPr id="180" name="Google Shape;180;p20"/>
          <p:cNvPicPr preferRelativeResize="0"/>
          <p:nvPr/>
        </p:nvPicPr>
        <p:blipFill>
          <a:blip r:embed="rId6">
            <a:alphaModFix/>
          </a:blip>
          <a:stretch>
            <a:fillRect/>
          </a:stretch>
        </p:blipFill>
        <p:spPr>
          <a:xfrm>
            <a:off x="53101" y="4758496"/>
            <a:ext cx="506192" cy="296056"/>
          </a:xfrm>
          <a:prstGeom prst="rect">
            <a:avLst/>
          </a:prstGeom>
          <a:noFill/>
          <a:ln>
            <a:noFill/>
          </a:ln>
        </p:spPr>
      </p:pic>
      <p:sp>
        <p:nvSpPr>
          <p:cNvPr id="181" name="Google Shape;181;p20"/>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1"/>
          <p:cNvPicPr preferRelativeResize="0"/>
          <p:nvPr/>
        </p:nvPicPr>
        <p:blipFill>
          <a:blip r:embed="rId3">
            <a:alphaModFix/>
          </a:blip>
          <a:stretch>
            <a:fillRect/>
          </a:stretch>
        </p:blipFill>
        <p:spPr>
          <a:xfrm>
            <a:off x="275000" y="1044563"/>
            <a:ext cx="5365874" cy="3663976"/>
          </a:xfrm>
          <a:prstGeom prst="rect">
            <a:avLst/>
          </a:prstGeom>
          <a:noFill/>
          <a:ln>
            <a:noFill/>
          </a:ln>
        </p:spPr>
      </p:pic>
      <p:sp>
        <p:nvSpPr>
          <p:cNvPr id="187" name="Google Shape;187;p21"/>
          <p:cNvSpPr txBox="1"/>
          <p:nvPr/>
        </p:nvSpPr>
        <p:spPr>
          <a:xfrm>
            <a:off x="5527150" y="828450"/>
            <a:ext cx="33411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Calibri"/>
                <a:ea typeface="Calibri"/>
                <a:cs typeface="Calibri"/>
                <a:sym typeface="Calibri"/>
              </a:rPr>
              <a:t>Vanilla Black holes</a:t>
            </a:r>
            <a:endParaRPr b="1" sz="1600">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The source-frame masses does not excess what we expected for Stellar-mass origin black holes.</a:t>
            </a:r>
            <a:br>
              <a:rPr lang="en" sz="1600">
                <a:latin typeface="Calibri"/>
                <a:ea typeface="Calibri"/>
                <a:cs typeface="Calibri"/>
                <a:sym typeface="Calibri"/>
              </a:rPr>
            </a:b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The two BHs have similar masses. </a:t>
            </a:r>
            <a:br>
              <a:rPr lang="en" sz="1600">
                <a:latin typeface="Calibri"/>
                <a:ea typeface="Calibri"/>
                <a:cs typeface="Calibri"/>
                <a:sym typeface="Calibri"/>
              </a:rPr>
            </a:b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No sign of precession.</a:t>
            </a:r>
            <a:br>
              <a:rPr lang="en" sz="1600">
                <a:latin typeface="Calibri"/>
                <a:ea typeface="Calibri"/>
                <a:cs typeface="Calibri"/>
                <a:sym typeface="Calibri"/>
              </a:rPr>
            </a:b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en" sz="1600">
                <a:latin typeface="Calibri"/>
                <a:ea typeface="Calibri"/>
                <a:cs typeface="Calibri"/>
                <a:sym typeface="Calibri"/>
              </a:rPr>
              <a:t>We extensively tested the waveform systematics, deviations from waveform prescriptions etc.</a:t>
            </a:r>
            <a:endParaRPr sz="1600">
              <a:latin typeface="Calibri"/>
              <a:ea typeface="Calibri"/>
              <a:cs typeface="Calibri"/>
              <a:sym typeface="Calibri"/>
            </a:endParaRPr>
          </a:p>
        </p:txBody>
      </p:sp>
      <p:pic>
        <p:nvPicPr>
          <p:cNvPr id="188" name="Google Shape;188;p21"/>
          <p:cNvPicPr preferRelativeResize="0"/>
          <p:nvPr/>
        </p:nvPicPr>
        <p:blipFill rotWithShape="1">
          <a:blip r:embed="rId4">
            <a:alphaModFix/>
          </a:blip>
          <a:srcRect b="73400" l="0" r="0" t="8788"/>
          <a:stretch/>
        </p:blipFill>
        <p:spPr>
          <a:xfrm>
            <a:off x="0" y="0"/>
            <a:ext cx="9143982" cy="873774"/>
          </a:xfrm>
          <a:prstGeom prst="flowChartDocument">
            <a:avLst/>
          </a:prstGeom>
          <a:noFill/>
          <a:ln>
            <a:noFill/>
          </a:ln>
        </p:spPr>
      </p:pic>
      <p:sp>
        <p:nvSpPr>
          <p:cNvPr id="189" name="Google Shape;189;p21"/>
          <p:cNvSpPr txBox="1"/>
          <p:nvPr/>
        </p:nvSpPr>
        <p:spPr>
          <a:xfrm>
            <a:off x="158925" y="10925"/>
            <a:ext cx="8671500" cy="6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800">
                <a:solidFill>
                  <a:schemeClr val="lt1"/>
                </a:solidFill>
                <a:latin typeface="Times New Roman"/>
                <a:ea typeface="Times New Roman"/>
                <a:cs typeface="Times New Roman"/>
                <a:sym typeface="Times New Roman"/>
              </a:rPr>
              <a:t>The first three GW detections</a:t>
            </a:r>
            <a:endParaRPr b="1" sz="3800">
              <a:solidFill>
                <a:schemeClr val="lt1"/>
              </a:solidFill>
              <a:latin typeface="Times New Roman"/>
              <a:ea typeface="Times New Roman"/>
              <a:cs typeface="Times New Roman"/>
              <a:sym typeface="Times New Roman"/>
            </a:endParaRPr>
          </a:p>
        </p:txBody>
      </p:sp>
      <p:pic>
        <p:nvPicPr>
          <p:cNvPr id="190" name="Google Shape;190;p21"/>
          <p:cNvPicPr preferRelativeResize="0"/>
          <p:nvPr/>
        </p:nvPicPr>
        <p:blipFill rotWithShape="1">
          <a:blip r:embed="rId5">
            <a:alphaModFix/>
          </a:blip>
          <a:srcRect b="11262" l="7026" r="7496" t="6229"/>
          <a:stretch/>
        </p:blipFill>
        <p:spPr>
          <a:xfrm>
            <a:off x="605259" y="4759424"/>
            <a:ext cx="331528" cy="320028"/>
          </a:xfrm>
          <a:prstGeom prst="rect">
            <a:avLst/>
          </a:prstGeom>
          <a:noFill/>
          <a:ln>
            <a:noFill/>
          </a:ln>
        </p:spPr>
      </p:pic>
      <p:pic>
        <p:nvPicPr>
          <p:cNvPr id="191" name="Google Shape;191;p21" title="LOGO_ERC-FLAG_FP.png"/>
          <p:cNvPicPr preferRelativeResize="0"/>
          <p:nvPr/>
        </p:nvPicPr>
        <p:blipFill>
          <a:blip r:embed="rId6">
            <a:alphaModFix/>
          </a:blip>
          <a:stretch>
            <a:fillRect/>
          </a:stretch>
        </p:blipFill>
        <p:spPr>
          <a:xfrm>
            <a:off x="996333" y="4643785"/>
            <a:ext cx="741436" cy="523932"/>
          </a:xfrm>
          <a:prstGeom prst="rect">
            <a:avLst/>
          </a:prstGeom>
          <a:noFill/>
          <a:ln>
            <a:noFill/>
          </a:ln>
        </p:spPr>
      </p:pic>
      <p:pic>
        <p:nvPicPr>
          <p:cNvPr id="192" name="Google Shape;192;p21"/>
          <p:cNvPicPr preferRelativeResize="0"/>
          <p:nvPr/>
        </p:nvPicPr>
        <p:blipFill>
          <a:blip r:embed="rId7">
            <a:alphaModFix/>
          </a:blip>
          <a:stretch>
            <a:fillRect/>
          </a:stretch>
        </p:blipFill>
        <p:spPr>
          <a:xfrm>
            <a:off x="53101" y="4758496"/>
            <a:ext cx="506192" cy="296056"/>
          </a:xfrm>
          <a:prstGeom prst="rect">
            <a:avLst/>
          </a:prstGeom>
          <a:noFill/>
          <a:ln>
            <a:noFill/>
          </a:ln>
        </p:spPr>
      </p:pic>
      <p:sp>
        <p:nvSpPr>
          <p:cNvPr id="193" name="Google Shape;193;p21"/>
          <p:cNvSpPr txBox="1"/>
          <p:nvPr/>
        </p:nvSpPr>
        <p:spPr>
          <a:xfrm>
            <a:off x="2702000" y="4704185"/>
            <a:ext cx="38976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595959"/>
                </a:solidFill>
                <a:latin typeface="Calibri"/>
                <a:ea typeface="Calibri"/>
                <a:cs typeface="Calibri"/>
                <a:sym typeface="Calibri"/>
              </a:rPr>
              <a:t>S. Mastrogiovanni - ISCRA 2026</a:t>
            </a:r>
            <a:endParaRPr sz="1500">
              <a:solidFill>
                <a:srgbClr val="5959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