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Lst>
  <p:sldSz cy="5143500" cx="9144000"/>
  <p:notesSz cx="6858000" cy="9144000"/>
  <p:embeddedFontLst>
    <p:embeddedFont>
      <p:font typeface="Lato"/>
      <p:regular r:id="rId55"/>
      <p:bold r:id="rId56"/>
      <p:italic r:id="rId57"/>
      <p:boldItalic r:id="rId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font" Target="fonts/Lato-regular.fntdata"/><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font" Target="fonts/Lato-italic.fntdata"/><Relationship Id="rId12" Type="http://schemas.openxmlformats.org/officeDocument/2006/relationships/slide" Target="slides/slide7.xml"/><Relationship Id="rId56" Type="http://schemas.openxmlformats.org/officeDocument/2006/relationships/font" Target="fonts/Lato-bold.fntdata"/><Relationship Id="rId15" Type="http://schemas.openxmlformats.org/officeDocument/2006/relationships/slide" Target="slides/slide10.xml"/><Relationship Id="rId14" Type="http://schemas.openxmlformats.org/officeDocument/2006/relationships/slide" Target="slides/slide9.xml"/><Relationship Id="rId58" Type="http://schemas.openxmlformats.org/officeDocument/2006/relationships/font" Target="fonts/Lato-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f63814d91d_0_9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f63814d91d_0_9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f63814d91d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f63814d91d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f63814d91d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3f63814d91d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f63814d91d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f63814d91d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f63814d91d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f63814d91d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f63814d91d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f63814d91d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f63814d91d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f63814d91d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f6654261cd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f6654261cd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f63814d91d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f63814d91d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f63814d91d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f63814d91d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f63814d91d_0_2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3f63814d91d_0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f63814d91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f63814d91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f63814d91d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f63814d91d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f63954cd8e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3f63954cd8e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f63814d91d_0_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3f63814d91d_0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f63954cd8e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f63954cd8e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f63814d91d_0_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f63814d91d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f63954cd8e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3f63954cd8e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Messages:</a:t>
            </a:r>
            <a:br>
              <a:rPr lang="en">
                <a:solidFill>
                  <a:schemeClr val="dk1"/>
                </a:solidFill>
              </a:rPr>
            </a:br>
            <a:br>
              <a:rPr lang="en">
                <a:solidFill>
                  <a:schemeClr val="dk1"/>
                </a:solidFill>
              </a:rPr>
            </a:br>
            <a:r>
              <a:rPr lang="en">
                <a:solidFill>
                  <a:schemeClr val="dk1"/>
                </a:solidFill>
              </a:rPr>
              <a:t>* Results, we constrained the NS Eos and my codes have contributed to many scientific results and are employed in many works.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 The common thread here is DA.</a:t>
            </a:r>
            <a:endParaRPr>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f63814d91d_0_3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3f63814d91d_0_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f63814d91d_0_3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3f63814d91d_0_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Messages:</a:t>
            </a:r>
            <a:br>
              <a:rPr lang="en">
                <a:solidFill>
                  <a:schemeClr val="dk1"/>
                </a:solidFill>
              </a:rPr>
            </a:br>
            <a:br>
              <a:rPr lang="en">
                <a:solidFill>
                  <a:schemeClr val="dk1"/>
                </a:solidFill>
              </a:rPr>
            </a:br>
            <a:r>
              <a:rPr lang="en">
                <a:solidFill>
                  <a:schemeClr val="dk1"/>
                </a:solidFill>
              </a:rPr>
              <a:t>* Results, we constrained the NS Eos and my codes have contributed to many scientific results and are employed in many works.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 The common thread here is DA.</a:t>
            </a:r>
            <a:endParaRPr>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f63814d91d_0_3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3f63814d91d_0_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Messages:</a:t>
            </a:r>
            <a:br>
              <a:rPr lang="en">
                <a:solidFill>
                  <a:schemeClr val="dk1"/>
                </a:solidFill>
              </a:rPr>
            </a:br>
            <a:br>
              <a:rPr lang="en">
                <a:solidFill>
                  <a:schemeClr val="dk1"/>
                </a:solidFill>
              </a:rPr>
            </a:br>
            <a:r>
              <a:rPr lang="en">
                <a:solidFill>
                  <a:schemeClr val="dk1"/>
                </a:solidFill>
              </a:rPr>
              <a:t>* Results, we constrained the NS Eos and my codes have contributed to many scientific results and are employed in many works.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 The common thread here is DA.</a:t>
            </a:r>
            <a:endParaRPr>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f63814d91d_0_6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3f63814d91d_0_6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f63814d91d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f63814d91d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3f63814d91d_0_6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3f63814d91d_0_6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f63814d91d_0_6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3f63814d91d_0_6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3f63814d91d_0_6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6" name="Google Shape;546;g3f63814d91d_0_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3f63814d91d_0_6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3f63814d91d_0_6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3f63814d91d_0_6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0" name="Google Shape;570;g3f63814d91d_0_6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3f63814d91d_0_6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3f63814d91d_0_6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3f63814d91d_0_6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7" name="Google Shape;597;g3f63814d91d_0_6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3f63814d91d_0_6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0" name="Google Shape;610;g3f63814d91d_0_6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3f63814d91d_0_7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3f63814d91d_0_7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3f63d47fc5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5" name="Google Shape;635;g3f63d47fc5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f63814d91d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f63814d91d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3f63814d91d_0_7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3" name="Google Shape;653;g3f63814d91d_0_7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3f63814d91d_0_7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3f63814d91d_0_7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3f63814d91d_0_7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2" name="Google Shape;682;g3f63814d91d_0_7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3f63814d91d_0_7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4" name="Google Shape;694;g3f63814d91d_0_7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3f63814d91d_0_7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5" name="Google Shape;705;g3f63814d91d_0_7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g3f63814d91d_0_7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8" name="Google Shape;718;g3f63814d91d_0_7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g3f63814d91d_0_7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9" name="Google Shape;729;g3f63814d91d_0_7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g3f63814d91d_0_8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4" name="Google Shape;744;g3f63814d91d_0_8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sz="1400">
              <a:solidFill>
                <a:srgbClr val="595959"/>
              </a:solidFill>
              <a:latin typeface="Times New Roman"/>
              <a:ea typeface="Times New Roman"/>
              <a:cs typeface="Times New Roman"/>
              <a:sym typeface="Times New Roman"/>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g3f63814d91d_0_8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8" name="Google Shape;758;g3f63814d91d_0_8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3f63d47fc58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2" name="Google Shape;772;g3f63d47fc58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f63814d91d_0_10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f63814d91d_0_10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sz="1400">
              <a:solidFill>
                <a:srgbClr val="595959"/>
              </a:solidFill>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f63814d91d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f63814d91d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f63814d91d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f63814d91d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f63814d91d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f63814d91d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f63814d91d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f63814d91d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8.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45.png"/><Relationship Id="rId4" Type="http://schemas.openxmlformats.org/officeDocument/2006/relationships/image" Target="../media/image41.png"/><Relationship Id="rId5" Type="http://schemas.openxmlformats.org/officeDocument/2006/relationships/image" Target="../media/image4.png"/><Relationship Id="rId6" Type="http://schemas.openxmlformats.org/officeDocument/2006/relationships/image" Target="../media/image10.png"/><Relationship Id="rId7" Type="http://schemas.openxmlformats.org/officeDocument/2006/relationships/image" Target="../media/image1.png"/><Relationship Id="rId8"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29.jp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35.jp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25.jp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2.png"/><Relationship Id="rId5" Type="http://schemas.openxmlformats.org/officeDocument/2006/relationships/image" Target="../media/image38.png"/><Relationship Id="rId6" Type="http://schemas.openxmlformats.org/officeDocument/2006/relationships/image" Target="../media/image4.png"/><Relationship Id="rId7" Type="http://schemas.openxmlformats.org/officeDocument/2006/relationships/image" Target="../media/image10.png"/><Relationship Id="rId8"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1.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30.jp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34.jp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5.png"/><Relationship Id="rId10" Type="http://schemas.openxmlformats.org/officeDocument/2006/relationships/image" Target="../media/image4.png"/><Relationship Id="rId9" Type="http://schemas.openxmlformats.org/officeDocument/2006/relationships/image" Target="../media/image2.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10.png"/><Relationship Id="rId8"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8.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9.png"/><Relationship Id="rId4" Type="http://schemas.openxmlformats.org/officeDocument/2006/relationships/image" Target="../media/image36.png"/><Relationship Id="rId10" Type="http://schemas.openxmlformats.org/officeDocument/2006/relationships/image" Target="../media/image4.png"/><Relationship Id="rId9" Type="http://schemas.openxmlformats.org/officeDocument/2006/relationships/image" Target="../media/image1.png"/><Relationship Id="rId5" Type="http://schemas.openxmlformats.org/officeDocument/2006/relationships/image" Target="../media/image57.png"/><Relationship Id="rId6" Type="http://schemas.openxmlformats.org/officeDocument/2006/relationships/image" Target="../media/image59.png"/><Relationship Id="rId7" Type="http://schemas.openxmlformats.org/officeDocument/2006/relationships/image" Target="../media/image40.png"/><Relationship Id="rId8"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42.jpg"/><Relationship Id="rId4" Type="http://schemas.openxmlformats.org/officeDocument/2006/relationships/image" Target="../media/image46.png"/><Relationship Id="rId5"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63.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47.jp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55.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53.png"/><Relationship Id="rId4" Type="http://schemas.openxmlformats.org/officeDocument/2006/relationships/image" Target="../media/image51.png"/><Relationship Id="rId5" Type="http://schemas.openxmlformats.org/officeDocument/2006/relationships/image" Target="../media/image4.png"/><Relationship Id="rId6" Type="http://schemas.openxmlformats.org/officeDocument/2006/relationships/image" Target="../media/image10.png"/><Relationship Id="rId7" Type="http://schemas.openxmlformats.org/officeDocument/2006/relationships/image" Target="../media/image1.png"/><Relationship Id="rId8"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54.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44.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6.png"/><Relationship Id="rId10" Type="http://schemas.openxmlformats.org/officeDocument/2006/relationships/image" Target="../media/image2.png"/><Relationship Id="rId9" Type="http://schemas.openxmlformats.org/officeDocument/2006/relationships/image" Target="../media/image1.png"/><Relationship Id="rId5" Type="http://schemas.openxmlformats.org/officeDocument/2006/relationships/image" Target="../media/image16.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44.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70.png"/><Relationship Id="rId4" Type="http://schemas.openxmlformats.org/officeDocument/2006/relationships/image" Target="../media/image68.png"/><Relationship Id="rId5" Type="http://schemas.openxmlformats.org/officeDocument/2006/relationships/image" Target="../media/image4.png"/><Relationship Id="rId6" Type="http://schemas.openxmlformats.org/officeDocument/2006/relationships/image" Target="../media/image10.png"/><Relationship Id="rId7" Type="http://schemas.openxmlformats.org/officeDocument/2006/relationships/image" Target="../media/image1.png"/><Relationship Id="rId8"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44.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65.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72.png"/><Relationship Id="rId4" Type="http://schemas.openxmlformats.org/officeDocument/2006/relationships/image" Target="../media/image67.png"/><Relationship Id="rId5" Type="http://schemas.openxmlformats.org/officeDocument/2006/relationships/image" Target="../media/image4.png"/><Relationship Id="rId6" Type="http://schemas.openxmlformats.org/officeDocument/2006/relationships/image" Target="../media/image10.png"/><Relationship Id="rId7" Type="http://schemas.openxmlformats.org/officeDocument/2006/relationships/image" Target="../media/image1.png"/><Relationship Id="rId8" Type="http://schemas.openxmlformats.org/officeDocument/2006/relationships/image" Target="../media/image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44.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62.png"/><Relationship Id="rId4" Type="http://schemas.openxmlformats.org/officeDocument/2006/relationships/image" Target="../media/image60.png"/><Relationship Id="rId5" Type="http://schemas.openxmlformats.org/officeDocument/2006/relationships/image" Target="../media/image4.png"/><Relationship Id="rId6" Type="http://schemas.openxmlformats.org/officeDocument/2006/relationships/image" Target="../media/image10.png"/><Relationship Id="rId7" Type="http://schemas.openxmlformats.org/officeDocument/2006/relationships/image" Target="../media/image1.png"/><Relationship Id="rId8"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58.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52.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50.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22.png"/><Relationship Id="rId4" Type="http://schemas.openxmlformats.org/officeDocument/2006/relationships/image" Target="../media/image27.png"/><Relationship Id="rId5" Type="http://schemas.openxmlformats.org/officeDocument/2006/relationships/image" Target="../media/image4.png"/><Relationship Id="rId6" Type="http://schemas.openxmlformats.org/officeDocument/2006/relationships/image" Target="../media/image10.png"/><Relationship Id="rId7" Type="http://schemas.openxmlformats.org/officeDocument/2006/relationships/image" Target="../media/image1.png"/><Relationship Id="rId8"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66.png"/><Relationship Id="rId4" Type="http://schemas.openxmlformats.org/officeDocument/2006/relationships/image" Target="../media/image61.png"/><Relationship Id="rId9" Type="http://schemas.openxmlformats.org/officeDocument/2006/relationships/image" Target="../media/image2.png"/><Relationship Id="rId5" Type="http://schemas.openxmlformats.org/officeDocument/2006/relationships/image" Target="../media/image56.png"/><Relationship Id="rId6" Type="http://schemas.openxmlformats.org/officeDocument/2006/relationships/image" Target="../media/image4.png"/><Relationship Id="rId7" Type="http://schemas.openxmlformats.org/officeDocument/2006/relationships/image" Target="../media/image10.png"/><Relationship Id="rId8"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44.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69.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77.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73.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76.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61.png"/><Relationship Id="rId4" Type="http://schemas.openxmlformats.org/officeDocument/2006/relationships/image" Target="../media/image56.png"/><Relationship Id="rId9" Type="http://schemas.openxmlformats.org/officeDocument/2006/relationships/image" Target="../media/image2.png"/><Relationship Id="rId5" Type="http://schemas.openxmlformats.org/officeDocument/2006/relationships/image" Target="../media/image74.png"/><Relationship Id="rId6" Type="http://schemas.openxmlformats.org/officeDocument/2006/relationships/image" Target="../media/image4.png"/><Relationship Id="rId7" Type="http://schemas.openxmlformats.org/officeDocument/2006/relationships/image" Target="../media/image10.png"/><Relationship Id="rId8" Type="http://schemas.openxmlformats.org/officeDocument/2006/relationships/image" Target="../media/image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17.png"/><Relationship Id="rId4" Type="http://schemas.openxmlformats.org/officeDocument/2006/relationships/image" Target="../media/image75.png"/><Relationship Id="rId5" Type="http://schemas.openxmlformats.org/officeDocument/2006/relationships/image" Target="../media/image4.png"/><Relationship Id="rId6" Type="http://schemas.openxmlformats.org/officeDocument/2006/relationships/image" Target="../media/image10.png"/><Relationship Id="rId7" Type="http://schemas.openxmlformats.org/officeDocument/2006/relationships/image" Target="../media/image1.png"/><Relationship Id="rId8" Type="http://schemas.openxmlformats.org/officeDocument/2006/relationships/image" Target="../media/image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64.png"/><Relationship Id="rId4" Type="http://schemas.openxmlformats.org/officeDocument/2006/relationships/hyperlink" Target="https://observing.docs.ligo.org/plan/" TargetMode="External"/><Relationship Id="rId9" Type="http://schemas.openxmlformats.org/officeDocument/2006/relationships/image" Target="../media/image2.png"/><Relationship Id="rId5" Type="http://schemas.openxmlformats.org/officeDocument/2006/relationships/image" Target="../media/image71.png"/><Relationship Id="rId6" Type="http://schemas.openxmlformats.org/officeDocument/2006/relationships/image" Target="../media/image4.png"/><Relationship Id="rId7" Type="http://schemas.openxmlformats.org/officeDocument/2006/relationships/image" Target="../media/image10.png"/><Relationship Id="rId8"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78.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9.png"/><Relationship Id="rId10" Type="http://schemas.openxmlformats.org/officeDocument/2006/relationships/image" Target="../media/image2.png"/><Relationship Id="rId9" Type="http://schemas.openxmlformats.org/officeDocument/2006/relationships/image" Target="../media/image1.png"/><Relationship Id="rId5" Type="http://schemas.openxmlformats.org/officeDocument/2006/relationships/image" Target="../media/image37.png"/><Relationship Id="rId6" Type="http://schemas.openxmlformats.org/officeDocument/2006/relationships/image" Target="../media/image11.png"/><Relationship Id="rId7" Type="http://schemas.openxmlformats.org/officeDocument/2006/relationships/image" Target="../media/image4.png"/><Relationship Id="rId8"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20.png"/><Relationship Id="rId10" Type="http://schemas.openxmlformats.org/officeDocument/2006/relationships/image" Target="../media/image2.png"/><Relationship Id="rId9" Type="http://schemas.openxmlformats.org/officeDocument/2006/relationships/image" Target="../media/image1.png"/><Relationship Id="rId5" Type="http://schemas.openxmlformats.org/officeDocument/2006/relationships/image" Target="../media/image28.png"/><Relationship Id="rId6" Type="http://schemas.openxmlformats.org/officeDocument/2006/relationships/image" Target="../media/image18.png"/><Relationship Id="rId7" Type="http://schemas.openxmlformats.org/officeDocument/2006/relationships/image" Target="../media/image4.png"/><Relationship Id="rId8"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24.png"/><Relationship Id="rId4" Type="http://schemas.openxmlformats.org/officeDocument/2006/relationships/image" Target="../media/image19.png"/><Relationship Id="rId10" Type="http://schemas.openxmlformats.org/officeDocument/2006/relationships/image" Target="../media/image2.png"/><Relationship Id="rId9" Type="http://schemas.openxmlformats.org/officeDocument/2006/relationships/image" Target="../media/image1.png"/><Relationship Id="rId5" Type="http://schemas.openxmlformats.org/officeDocument/2006/relationships/image" Target="../media/image23.png"/><Relationship Id="rId6" Type="http://schemas.openxmlformats.org/officeDocument/2006/relationships/image" Target="../media/image15.png"/><Relationship Id="rId7" Type="http://schemas.openxmlformats.org/officeDocument/2006/relationships/image" Target="../media/image4.png"/><Relationship Id="rId8"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26.png"/><Relationship Id="rId5" Type="http://schemas.openxmlformats.org/officeDocument/2006/relationships/image" Target="../media/image4.png"/><Relationship Id="rId6" Type="http://schemas.openxmlformats.org/officeDocument/2006/relationships/image" Target="../media/image10.png"/><Relationship Id="rId7" Type="http://schemas.openxmlformats.org/officeDocument/2006/relationships/image" Target="../media/image1.png"/><Relationship Id="rId8"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b="26842" l="0" r="0" t="0"/>
          <a:stretch/>
        </p:blipFill>
        <p:spPr>
          <a:xfrm>
            <a:off x="0" y="-21225"/>
            <a:ext cx="9143982" cy="4895208"/>
          </a:xfrm>
          <a:prstGeom prst="flowChartDocument">
            <a:avLst/>
          </a:prstGeom>
          <a:noFill/>
          <a:ln>
            <a:noFill/>
          </a:ln>
        </p:spPr>
      </p:pic>
      <p:pic>
        <p:nvPicPr>
          <p:cNvPr id="55" name="Google Shape;55;p13"/>
          <p:cNvPicPr preferRelativeResize="0"/>
          <p:nvPr/>
        </p:nvPicPr>
        <p:blipFill rotWithShape="1">
          <a:blip r:embed="rId4">
            <a:alphaModFix/>
          </a:blip>
          <a:srcRect b="11262" l="7026" r="7496" t="6229"/>
          <a:stretch/>
        </p:blipFill>
        <p:spPr>
          <a:xfrm>
            <a:off x="6364557" y="4338962"/>
            <a:ext cx="805839" cy="777830"/>
          </a:xfrm>
          <a:prstGeom prst="rect">
            <a:avLst/>
          </a:prstGeom>
          <a:noFill/>
          <a:ln>
            <a:noFill/>
          </a:ln>
        </p:spPr>
      </p:pic>
      <p:pic>
        <p:nvPicPr>
          <p:cNvPr id="56" name="Google Shape;56;p13" title="LOGO_ERC-FLAG_FP.png"/>
          <p:cNvPicPr preferRelativeResize="0"/>
          <p:nvPr/>
        </p:nvPicPr>
        <p:blipFill>
          <a:blip r:embed="rId5">
            <a:alphaModFix/>
          </a:blip>
          <a:stretch>
            <a:fillRect/>
          </a:stretch>
        </p:blipFill>
        <p:spPr>
          <a:xfrm>
            <a:off x="7315141" y="4057901"/>
            <a:ext cx="1802210" cy="1273523"/>
          </a:xfrm>
          <a:prstGeom prst="rect">
            <a:avLst/>
          </a:prstGeom>
          <a:noFill/>
          <a:ln>
            <a:noFill/>
          </a:ln>
        </p:spPr>
      </p:pic>
      <p:pic>
        <p:nvPicPr>
          <p:cNvPr id="57" name="Google Shape;57;p13"/>
          <p:cNvPicPr preferRelativeResize="0"/>
          <p:nvPr/>
        </p:nvPicPr>
        <p:blipFill>
          <a:blip r:embed="rId6">
            <a:alphaModFix/>
          </a:blip>
          <a:stretch>
            <a:fillRect/>
          </a:stretch>
        </p:blipFill>
        <p:spPr>
          <a:xfrm>
            <a:off x="5022423" y="4336706"/>
            <a:ext cx="1230400" cy="719625"/>
          </a:xfrm>
          <a:prstGeom prst="rect">
            <a:avLst/>
          </a:prstGeom>
          <a:noFill/>
          <a:ln>
            <a:noFill/>
          </a:ln>
        </p:spPr>
      </p:pic>
      <p:sp>
        <p:nvSpPr>
          <p:cNvPr id="58" name="Google Shape;58;p13"/>
          <p:cNvSpPr txBox="1"/>
          <p:nvPr/>
        </p:nvSpPr>
        <p:spPr>
          <a:xfrm>
            <a:off x="2137854" y="315725"/>
            <a:ext cx="6900600" cy="315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600">
                <a:solidFill>
                  <a:schemeClr val="lt1"/>
                </a:solidFill>
                <a:latin typeface="Times New Roman"/>
                <a:ea typeface="Times New Roman"/>
                <a:cs typeface="Times New Roman"/>
                <a:sym typeface="Times New Roman"/>
              </a:rPr>
              <a:t>Gravitational Waves III</a:t>
            </a:r>
            <a:endParaRPr b="1" sz="46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rPr b="1" lang="en" sz="3400">
                <a:solidFill>
                  <a:schemeClr val="lt1"/>
                </a:solidFill>
                <a:latin typeface="Times New Roman"/>
                <a:ea typeface="Times New Roman"/>
                <a:cs typeface="Times New Roman"/>
                <a:sym typeface="Times New Roman"/>
              </a:rPr>
              <a:t>GW cosmology</a:t>
            </a:r>
            <a:endParaRPr b="1" sz="34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46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rPr b="1" lang="en" sz="2800">
                <a:solidFill>
                  <a:schemeClr val="lt1"/>
                </a:solidFill>
                <a:latin typeface="Times New Roman"/>
                <a:ea typeface="Times New Roman"/>
                <a:cs typeface="Times New Roman"/>
                <a:sym typeface="Times New Roman"/>
              </a:rPr>
              <a:t>Simone Mastrogiovanni</a:t>
            </a:r>
            <a:endParaRPr b="1" sz="2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rPr b="1" lang="en" sz="2800">
                <a:solidFill>
                  <a:schemeClr val="lt1"/>
                </a:solidFill>
                <a:latin typeface="Times New Roman"/>
                <a:ea typeface="Times New Roman"/>
                <a:cs typeface="Times New Roman"/>
                <a:sym typeface="Times New Roman"/>
              </a:rPr>
              <a:t>INFN Rome </a:t>
            </a:r>
            <a:endParaRPr b="1" sz="2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rPr b="1" lang="en" sz="2800">
                <a:solidFill>
                  <a:schemeClr val="lt1"/>
                </a:solidFill>
                <a:latin typeface="Times New Roman"/>
                <a:ea typeface="Times New Roman"/>
                <a:cs typeface="Times New Roman"/>
                <a:sym typeface="Times New Roman"/>
              </a:rPr>
              <a:t>ISCRA - Erice, Italy 2026</a:t>
            </a:r>
            <a:endParaRPr b="1" sz="2800">
              <a:solidFill>
                <a:schemeClr val="lt1"/>
              </a:solidFill>
              <a:latin typeface="Times New Roman"/>
              <a:ea typeface="Times New Roman"/>
              <a:cs typeface="Times New Roman"/>
              <a:sym typeface="Times New Roman"/>
            </a:endParaRPr>
          </a:p>
        </p:txBody>
      </p:sp>
      <p:sp>
        <p:nvSpPr>
          <p:cNvPr id="59" name="Google Shape;59;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9" name="Shape 229"/>
        <p:cNvGrpSpPr/>
        <p:nvPr/>
      </p:nvGrpSpPr>
      <p:grpSpPr>
        <a:xfrm>
          <a:off x="0" y="0"/>
          <a:ext cx="0" cy="0"/>
          <a:chOff x="0" y="0"/>
          <a:chExt cx="0" cy="0"/>
        </a:xfrm>
      </p:grpSpPr>
      <p:sp>
        <p:nvSpPr>
          <p:cNvPr id="230" name="Google Shape;230;p22"/>
          <p:cNvSpPr txBox="1"/>
          <p:nvPr/>
        </p:nvSpPr>
        <p:spPr>
          <a:xfrm>
            <a:off x="121475" y="905900"/>
            <a:ext cx="8515500" cy="215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Let’s and summarize what we have learnt</a:t>
            </a:r>
            <a:endParaRPr sz="1600">
              <a:latin typeface="Calibri"/>
              <a:ea typeface="Calibri"/>
              <a:cs typeface="Calibri"/>
              <a:sym typeface="Calibri"/>
            </a:endParaRPr>
          </a:p>
          <a:p>
            <a:pPr indent="0" lvl="0" marL="0" rtl="0" algn="l">
              <a:spcBef>
                <a:spcPts val="0"/>
              </a:spcBef>
              <a:spcAft>
                <a:spcPts val="0"/>
              </a:spcAft>
              <a:buNone/>
            </a:pPr>
            <a:r>
              <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From the GW sourced by a CBC at cosmological distance, we can measure the detector masses and the luminosity distance.</a:t>
            </a:r>
            <a:br>
              <a:rPr lang="en" sz="1600">
                <a:latin typeface="Calibri"/>
                <a:ea typeface="Calibri"/>
                <a:cs typeface="Calibri"/>
                <a:sym typeface="Calibri"/>
              </a:rPr>
            </a:b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GWs are the only source for which we can measure directly a distance.</a:t>
            </a:r>
            <a:br>
              <a:rPr lang="en" sz="1600">
                <a:latin typeface="Calibri"/>
                <a:ea typeface="Calibri"/>
                <a:cs typeface="Calibri"/>
                <a:sym typeface="Calibri"/>
              </a:rPr>
            </a:b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If provided with a redshift (recessional velocity), GWs can be used to probe cosmology.</a:t>
            </a:r>
            <a:endParaRPr sz="1600">
              <a:latin typeface="Calibri"/>
              <a:ea typeface="Calibri"/>
              <a:cs typeface="Calibri"/>
              <a:sym typeface="Calibri"/>
            </a:endParaRPr>
          </a:p>
        </p:txBody>
      </p:sp>
      <p:sp>
        <p:nvSpPr>
          <p:cNvPr id="231" name="Google Shape;231;p22"/>
          <p:cNvSpPr txBox="1"/>
          <p:nvPr/>
        </p:nvSpPr>
        <p:spPr>
          <a:xfrm>
            <a:off x="2360650" y="3068025"/>
            <a:ext cx="4283700" cy="1246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300">
                <a:solidFill>
                  <a:srgbClr val="FF0000"/>
                </a:solidFill>
                <a:latin typeface="Calibri"/>
                <a:ea typeface="Calibri"/>
                <a:cs typeface="Calibri"/>
                <a:sym typeface="Calibri"/>
              </a:rPr>
              <a:t>How do we get a redshift?</a:t>
            </a:r>
            <a:endParaRPr b="1" sz="2300">
              <a:solidFill>
                <a:srgbClr val="FF0000"/>
              </a:solidFill>
              <a:latin typeface="Calibri"/>
              <a:ea typeface="Calibri"/>
              <a:cs typeface="Calibri"/>
              <a:sym typeface="Calibri"/>
            </a:endParaRPr>
          </a:p>
          <a:p>
            <a:pPr indent="0" lvl="0" marL="0" rtl="0" algn="ctr">
              <a:spcBef>
                <a:spcPts val="0"/>
              </a:spcBef>
              <a:spcAft>
                <a:spcPts val="0"/>
              </a:spcAft>
              <a:buNone/>
            </a:pPr>
            <a:r>
              <a:rPr b="1" lang="en" sz="2300">
                <a:solidFill>
                  <a:srgbClr val="FF0000"/>
                </a:solidFill>
                <a:latin typeface="Calibri"/>
                <a:ea typeface="Calibri"/>
                <a:cs typeface="Calibri"/>
                <a:sym typeface="Calibri"/>
              </a:rPr>
              <a:t>Let’s take a step back for a second</a:t>
            </a:r>
            <a:endParaRPr b="1" sz="2300">
              <a:solidFill>
                <a:srgbClr val="FF0000"/>
              </a:solidFill>
              <a:latin typeface="Calibri"/>
              <a:ea typeface="Calibri"/>
              <a:cs typeface="Calibri"/>
              <a:sym typeface="Calibri"/>
            </a:endParaRPr>
          </a:p>
        </p:txBody>
      </p:sp>
      <p:pic>
        <p:nvPicPr>
          <p:cNvPr id="232" name="Google Shape;232;p22"/>
          <p:cNvPicPr preferRelativeResize="0"/>
          <p:nvPr/>
        </p:nvPicPr>
        <p:blipFill rotWithShape="1">
          <a:blip r:embed="rId3">
            <a:alphaModFix/>
          </a:blip>
          <a:srcRect b="87765" l="0" r="0" t="0"/>
          <a:stretch/>
        </p:blipFill>
        <p:spPr>
          <a:xfrm>
            <a:off x="0" y="-21225"/>
            <a:ext cx="9143982" cy="818694"/>
          </a:xfrm>
          <a:prstGeom prst="flowChartDocument">
            <a:avLst/>
          </a:prstGeom>
          <a:noFill/>
          <a:ln>
            <a:noFill/>
          </a:ln>
        </p:spPr>
      </p:pic>
      <p:sp>
        <p:nvSpPr>
          <p:cNvPr id="233" name="Google Shape;233;p22"/>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234" name="Google Shape;234;p22"/>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The cosmic expansion</a:t>
            </a:r>
            <a:endParaRPr b="1" sz="3800">
              <a:latin typeface="Times New Roman"/>
              <a:ea typeface="Times New Roman"/>
              <a:cs typeface="Times New Roman"/>
              <a:sym typeface="Times New Roman"/>
            </a:endParaRPr>
          </a:p>
        </p:txBody>
      </p:sp>
      <p:pic>
        <p:nvPicPr>
          <p:cNvPr id="235" name="Google Shape;235;p22"/>
          <p:cNvPicPr preferRelativeResize="0"/>
          <p:nvPr/>
        </p:nvPicPr>
        <p:blipFill rotWithShape="1">
          <a:blip r:embed="rId4">
            <a:alphaModFix/>
          </a:blip>
          <a:srcRect b="11262" l="7026" r="7496" t="6229"/>
          <a:stretch/>
        </p:blipFill>
        <p:spPr>
          <a:xfrm>
            <a:off x="605259" y="4759424"/>
            <a:ext cx="331528" cy="320028"/>
          </a:xfrm>
          <a:prstGeom prst="rect">
            <a:avLst/>
          </a:prstGeom>
          <a:noFill/>
          <a:ln>
            <a:noFill/>
          </a:ln>
        </p:spPr>
      </p:pic>
      <p:pic>
        <p:nvPicPr>
          <p:cNvPr id="236" name="Google Shape;236;p22" title="LOGO_ERC-FLAG_FP.png"/>
          <p:cNvPicPr preferRelativeResize="0"/>
          <p:nvPr/>
        </p:nvPicPr>
        <p:blipFill>
          <a:blip r:embed="rId5">
            <a:alphaModFix/>
          </a:blip>
          <a:stretch>
            <a:fillRect/>
          </a:stretch>
        </p:blipFill>
        <p:spPr>
          <a:xfrm>
            <a:off x="996333" y="4643785"/>
            <a:ext cx="741436" cy="523932"/>
          </a:xfrm>
          <a:prstGeom prst="rect">
            <a:avLst/>
          </a:prstGeom>
          <a:noFill/>
          <a:ln>
            <a:noFill/>
          </a:ln>
        </p:spPr>
      </p:pic>
      <p:pic>
        <p:nvPicPr>
          <p:cNvPr id="237" name="Google Shape;237;p22"/>
          <p:cNvPicPr preferRelativeResize="0"/>
          <p:nvPr/>
        </p:nvPicPr>
        <p:blipFill>
          <a:blip r:embed="rId6">
            <a:alphaModFix/>
          </a:blip>
          <a:stretch>
            <a:fillRect/>
          </a:stretch>
        </p:blipFill>
        <p:spPr>
          <a:xfrm>
            <a:off x="53101" y="4758496"/>
            <a:ext cx="506192" cy="29605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1" name="Shape 241"/>
        <p:cNvGrpSpPr/>
        <p:nvPr/>
      </p:nvGrpSpPr>
      <p:grpSpPr>
        <a:xfrm>
          <a:off x="0" y="0"/>
          <a:ext cx="0" cy="0"/>
          <a:chOff x="0" y="0"/>
          <a:chExt cx="0" cy="0"/>
        </a:xfrm>
      </p:grpSpPr>
      <p:sp>
        <p:nvSpPr>
          <p:cNvPr id="242" name="Google Shape;242;p23"/>
          <p:cNvSpPr txBox="1"/>
          <p:nvPr/>
        </p:nvSpPr>
        <p:spPr>
          <a:xfrm>
            <a:off x="204125" y="1687850"/>
            <a:ext cx="8743200" cy="21549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FC727"/>
              </a:buClr>
              <a:buSzPts val="1600"/>
              <a:buFont typeface="Lato"/>
              <a:buChar char="●"/>
            </a:pPr>
            <a:r>
              <a:rPr b="1" lang="en" sz="1600">
                <a:solidFill>
                  <a:srgbClr val="EFC727"/>
                </a:solidFill>
                <a:latin typeface="Lato"/>
                <a:ea typeface="Lato"/>
                <a:cs typeface="Lato"/>
                <a:sym typeface="Lato"/>
              </a:rPr>
              <a:t>Bright sirens: </a:t>
            </a:r>
            <a:r>
              <a:rPr lang="en" sz="1600">
                <a:solidFill>
                  <a:srgbClr val="222222"/>
                </a:solidFill>
                <a:latin typeface="Lato"/>
                <a:ea typeface="Lato"/>
                <a:cs typeface="Lato"/>
                <a:sym typeface="Lato"/>
              </a:rPr>
              <a:t>An associated Electromagnetic (EM) counterpart (GRB, Kilonova etc…) can provide the identification of the host galaxy.</a:t>
            </a:r>
            <a:br>
              <a:rPr lang="en" sz="1600">
                <a:solidFill>
                  <a:srgbClr val="222222"/>
                </a:solidFill>
                <a:latin typeface="Lato"/>
                <a:ea typeface="Lato"/>
                <a:cs typeface="Lato"/>
                <a:sym typeface="Lato"/>
              </a:rPr>
            </a:br>
            <a:endParaRPr sz="1600">
              <a:solidFill>
                <a:srgbClr val="222222"/>
              </a:solidFill>
              <a:latin typeface="Lato"/>
              <a:ea typeface="Lato"/>
              <a:cs typeface="Lato"/>
              <a:sym typeface="Lato"/>
            </a:endParaRPr>
          </a:p>
          <a:p>
            <a:pPr indent="-330200" lvl="0" marL="457200" rtl="0" algn="l">
              <a:spcBef>
                <a:spcPts val="0"/>
              </a:spcBef>
              <a:spcAft>
                <a:spcPts val="0"/>
              </a:spcAft>
              <a:buClr>
                <a:srgbClr val="EFC727"/>
              </a:buClr>
              <a:buSzPts val="1600"/>
              <a:buFont typeface="Lato"/>
              <a:buChar char="●"/>
            </a:pPr>
            <a:r>
              <a:rPr b="1" lang="en" sz="1600">
                <a:solidFill>
                  <a:srgbClr val="EFC727"/>
                </a:solidFill>
                <a:latin typeface="Lato"/>
                <a:ea typeface="Lato"/>
                <a:cs typeface="Lato"/>
                <a:sym typeface="Lato"/>
              </a:rPr>
              <a:t>Dark sirens:</a:t>
            </a:r>
            <a:r>
              <a:rPr lang="en" sz="1600">
                <a:solidFill>
                  <a:srgbClr val="222222"/>
                </a:solidFill>
                <a:latin typeface="Lato"/>
                <a:ea typeface="Lato"/>
                <a:cs typeface="Lato"/>
                <a:sym typeface="Lato"/>
              </a:rPr>
              <a:t> Galaxy surveys can be used to identify possible hosts in the GW localization volume.</a:t>
            </a:r>
            <a:br>
              <a:rPr lang="en" sz="1600">
                <a:solidFill>
                  <a:srgbClr val="222222"/>
                </a:solidFill>
                <a:latin typeface="Lato"/>
                <a:ea typeface="Lato"/>
                <a:cs typeface="Lato"/>
                <a:sym typeface="Lato"/>
              </a:rPr>
            </a:br>
            <a:endParaRPr sz="1600">
              <a:solidFill>
                <a:srgbClr val="222222"/>
              </a:solidFill>
              <a:latin typeface="Lato"/>
              <a:ea typeface="Lato"/>
              <a:cs typeface="Lato"/>
              <a:sym typeface="Lato"/>
            </a:endParaRPr>
          </a:p>
          <a:p>
            <a:pPr indent="-330200" lvl="0" marL="457200" rtl="0" algn="l">
              <a:spcBef>
                <a:spcPts val="0"/>
              </a:spcBef>
              <a:spcAft>
                <a:spcPts val="0"/>
              </a:spcAft>
              <a:buClr>
                <a:srgbClr val="EFC727"/>
              </a:buClr>
              <a:buSzPts val="1600"/>
              <a:buFont typeface="Lato"/>
              <a:buChar char="●"/>
            </a:pPr>
            <a:r>
              <a:rPr b="1" lang="en" sz="1600">
                <a:solidFill>
                  <a:srgbClr val="EFC727"/>
                </a:solidFill>
                <a:latin typeface="Lato"/>
                <a:ea typeface="Lato"/>
                <a:cs typeface="Lato"/>
                <a:sym typeface="Lato"/>
              </a:rPr>
              <a:t>Spectral sirens:</a:t>
            </a:r>
            <a:r>
              <a:rPr lang="en" sz="1600">
                <a:solidFill>
                  <a:srgbClr val="222222"/>
                </a:solidFill>
                <a:latin typeface="Lato"/>
                <a:ea typeface="Lato"/>
                <a:cs typeface="Lato"/>
                <a:sym typeface="Lato"/>
              </a:rPr>
              <a:t> Knowledge of the source-frame mass distribution can be used to assign a redshift to GW sources.</a:t>
            </a:r>
            <a:endParaRPr sz="1600">
              <a:solidFill>
                <a:srgbClr val="222222"/>
              </a:solidFill>
              <a:latin typeface="Lato"/>
              <a:ea typeface="Lato"/>
              <a:cs typeface="Lato"/>
              <a:sym typeface="Lato"/>
            </a:endParaRPr>
          </a:p>
        </p:txBody>
      </p:sp>
      <p:sp>
        <p:nvSpPr>
          <p:cNvPr id="243" name="Google Shape;243;p23"/>
          <p:cNvSpPr txBox="1"/>
          <p:nvPr/>
        </p:nvSpPr>
        <p:spPr>
          <a:xfrm>
            <a:off x="315425" y="1078250"/>
            <a:ext cx="85470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latin typeface="Lato"/>
                <a:ea typeface="Lato"/>
                <a:cs typeface="Lato"/>
                <a:sym typeface="Lato"/>
              </a:rPr>
              <a:t>In recent years, we used several methods to assign a redshift to GW sources</a:t>
            </a:r>
            <a:endParaRPr i="1" sz="1500">
              <a:latin typeface="Lato"/>
              <a:ea typeface="Lato"/>
              <a:cs typeface="Lato"/>
              <a:sym typeface="Lato"/>
            </a:endParaRPr>
          </a:p>
        </p:txBody>
      </p:sp>
      <p:pic>
        <p:nvPicPr>
          <p:cNvPr id="244" name="Google Shape;244;p23"/>
          <p:cNvPicPr preferRelativeResize="0"/>
          <p:nvPr/>
        </p:nvPicPr>
        <p:blipFill rotWithShape="1">
          <a:blip r:embed="rId3">
            <a:alphaModFix/>
          </a:blip>
          <a:srcRect b="87765" l="0" r="0" t="0"/>
          <a:stretch/>
        </p:blipFill>
        <p:spPr>
          <a:xfrm>
            <a:off x="0" y="-21225"/>
            <a:ext cx="9143982" cy="818694"/>
          </a:xfrm>
          <a:prstGeom prst="flowChartDocument">
            <a:avLst/>
          </a:prstGeom>
          <a:noFill/>
          <a:ln>
            <a:noFill/>
          </a:ln>
        </p:spPr>
      </p:pic>
      <p:sp>
        <p:nvSpPr>
          <p:cNvPr id="245" name="Google Shape;245;p23"/>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246" name="Google Shape;246;p23"/>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Standard sirens</a:t>
            </a:r>
            <a:endParaRPr b="1" sz="3800">
              <a:latin typeface="Times New Roman"/>
              <a:ea typeface="Times New Roman"/>
              <a:cs typeface="Times New Roman"/>
              <a:sym typeface="Times New Roman"/>
            </a:endParaRPr>
          </a:p>
        </p:txBody>
      </p:sp>
      <p:pic>
        <p:nvPicPr>
          <p:cNvPr id="247" name="Google Shape;247;p23"/>
          <p:cNvPicPr preferRelativeResize="0"/>
          <p:nvPr/>
        </p:nvPicPr>
        <p:blipFill rotWithShape="1">
          <a:blip r:embed="rId4">
            <a:alphaModFix/>
          </a:blip>
          <a:srcRect b="11262" l="7026" r="7496" t="6229"/>
          <a:stretch/>
        </p:blipFill>
        <p:spPr>
          <a:xfrm>
            <a:off x="605259" y="4759424"/>
            <a:ext cx="331528" cy="320028"/>
          </a:xfrm>
          <a:prstGeom prst="rect">
            <a:avLst/>
          </a:prstGeom>
          <a:noFill/>
          <a:ln>
            <a:noFill/>
          </a:ln>
        </p:spPr>
      </p:pic>
      <p:pic>
        <p:nvPicPr>
          <p:cNvPr id="248" name="Google Shape;248;p23" title="LOGO_ERC-FLAG_FP.png"/>
          <p:cNvPicPr preferRelativeResize="0"/>
          <p:nvPr/>
        </p:nvPicPr>
        <p:blipFill>
          <a:blip r:embed="rId5">
            <a:alphaModFix/>
          </a:blip>
          <a:stretch>
            <a:fillRect/>
          </a:stretch>
        </p:blipFill>
        <p:spPr>
          <a:xfrm>
            <a:off x="996333" y="4643785"/>
            <a:ext cx="741436" cy="523932"/>
          </a:xfrm>
          <a:prstGeom prst="rect">
            <a:avLst/>
          </a:prstGeom>
          <a:noFill/>
          <a:ln>
            <a:noFill/>
          </a:ln>
        </p:spPr>
      </p:pic>
      <p:pic>
        <p:nvPicPr>
          <p:cNvPr id="249" name="Google Shape;249;p23"/>
          <p:cNvPicPr preferRelativeResize="0"/>
          <p:nvPr/>
        </p:nvPicPr>
        <p:blipFill>
          <a:blip r:embed="rId6">
            <a:alphaModFix/>
          </a:blip>
          <a:stretch>
            <a:fillRect/>
          </a:stretch>
        </p:blipFill>
        <p:spPr>
          <a:xfrm>
            <a:off x="53101" y="4758496"/>
            <a:ext cx="506192" cy="29605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3" name="Shape 253"/>
        <p:cNvGrpSpPr/>
        <p:nvPr/>
      </p:nvGrpSpPr>
      <p:grpSpPr>
        <a:xfrm>
          <a:off x="0" y="0"/>
          <a:ext cx="0" cy="0"/>
          <a:chOff x="0" y="0"/>
          <a:chExt cx="0" cy="0"/>
        </a:xfrm>
      </p:grpSpPr>
      <p:pic>
        <p:nvPicPr>
          <p:cNvPr id="254" name="Google Shape;254;p24"/>
          <p:cNvPicPr preferRelativeResize="0"/>
          <p:nvPr/>
        </p:nvPicPr>
        <p:blipFill>
          <a:blip r:embed="rId3">
            <a:alphaModFix/>
          </a:blip>
          <a:stretch>
            <a:fillRect/>
          </a:stretch>
        </p:blipFill>
        <p:spPr>
          <a:xfrm>
            <a:off x="276667" y="745600"/>
            <a:ext cx="3161725" cy="3940701"/>
          </a:xfrm>
          <a:prstGeom prst="rect">
            <a:avLst/>
          </a:prstGeom>
          <a:noFill/>
          <a:ln>
            <a:noFill/>
          </a:ln>
        </p:spPr>
      </p:pic>
      <p:sp>
        <p:nvSpPr>
          <p:cNvPr id="255" name="Google Shape;255;p24"/>
          <p:cNvSpPr txBox="1"/>
          <p:nvPr/>
        </p:nvSpPr>
        <p:spPr>
          <a:xfrm>
            <a:off x="561050" y="449180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Calibri"/>
                <a:ea typeface="Calibri"/>
                <a:cs typeface="Calibri"/>
                <a:sym typeface="Calibri"/>
              </a:rPr>
              <a:t>Ascenzi+, Journal of Plasma Physics, 87,  1 2021</a:t>
            </a:r>
            <a:endParaRPr sz="900">
              <a:latin typeface="Calibri"/>
              <a:ea typeface="Calibri"/>
              <a:cs typeface="Calibri"/>
              <a:sym typeface="Calibri"/>
            </a:endParaRPr>
          </a:p>
          <a:p>
            <a:pPr indent="0" lvl="0" marL="0" rtl="0" algn="l">
              <a:spcBef>
                <a:spcPts val="0"/>
              </a:spcBef>
              <a:spcAft>
                <a:spcPts val="0"/>
              </a:spcAft>
              <a:buNone/>
            </a:pPr>
            <a:r>
              <a:t/>
            </a:r>
            <a:endParaRPr sz="900">
              <a:latin typeface="Calibri"/>
              <a:ea typeface="Calibri"/>
              <a:cs typeface="Calibri"/>
              <a:sym typeface="Calibri"/>
            </a:endParaRPr>
          </a:p>
        </p:txBody>
      </p:sp>
      <p:pic>
        <p:nvPicPr>
          <p:cNvPr id="256" name="Google Shape;256;p24"/>
          <p:cNvPicPr preferRelativeResize="0"/>
          <p:nvPr/>
        </p:nvPicPr>
        <p:blipFill>
          <a:blip r:embed="rId4">
            <a:alphaModFix/>
          </a:blip>
          <a:stretch>
            <a:fillRect/>
          </a:stretch>
        </p:blipFill>
        <p:spPr>
          <a:xfrm>
            <a:off x="4287422" y="1806375"/>
            <a:ext cx="4213500" cy="1934900"/>
          </a:xfrm>
          <a:prstGeom prst="rect">
            <a:avLst/>
          </a:prstGeom>
          <a:noFill/>
          <a:ln>
            <a:noFill/>
          </a:ln>
        </p:spPr>
      </p:pic>
      <p:pic>
        <p:nvPicPr>
          <p:cNvPr id="257" name="Google Shape;257;p24"/>
          <p:cNvPicPr preferRelativeResize="0"/>
          <p:nvPr/>
        </p:nvPicPr>
        <p:blipFill rotWithShape="1">
          <a:blip r:embed="rId5">
            <a:alphaModFix/>
          </a:blip>
          <a:srcRect b="87765" l="0" r="0" t="0"/>
          <a:stretch/>
        </p:blipFill>
        <p:spPr>
          <a:xfrm>
            <a:off x="0" y="-21225"/>
            <a:ext cx="9143982" cy="818694"/>
          </a:xfrm>
          <a:prstGeom prst="flowChartDocument">
            <a:avLst/>
          </a:prstGeom>
          <a:noFill/>
          <a:ln>
            <a:noFill/>
          </a:ln>
        </p:spPr>
      </p:pic>
      <p:sp>
        <p:nvSpPr>
          <p:cNvPr id="258" name="Google Shape;258;p24"/>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259" name="Google Shape;259;p24"/>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Standard sirens</a:t>
            </a:r>
            <a:endParaRPr b="1" sz="3800">
              <a:latin typeface="Times New Roman"/>
              <a:ea typeface="Times New Roman"/>
              <a:cs typeface="Times New Roman"/>
              <a:sym typeface="Times New Roman"/>
            </a:endParaRPr>
          </a:p>
        </p:txBody>
      </p:sp>
      <p:pic>
        <p:nvPicPr>
          <p:cNvPr id="260" name="Google Shape;260;p24"/>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261" name="Google Shape;261;p24"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262" name="Google Shape;262;p24"/>
          <p:cNvPicPr preferRelativeResize="0"/>
          <p:nvPr/>
        </p:nvPicPr>
        <p:blipFill>
          <a:blip r:embed="rId8">
            <a:alphaModFix/>
          </a:blip>
          <a:stretch>
            <a:fillRect/>
          </a:stretch>
        </p:blipFill>
        <p:spPr>
          <a:xfrm>
            <a:off x="53101" y="4758496"/>
            <a:ext cx="506192" cy="29605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pic>
        <p:nvPicPr>
          <p:cNvPr id="267" name="Google Shape;267;p25"/>
          <p:cNvPicPr preferRelativeResize="0"/>
          <p:nvPr/>
        </p:nvPicPr>
        <p:blipFill>
          <a:blip r:embed="rId3">
            <a:alphaModFix/>
          </a:blip>
          <a:stretch>
            <a:fillRect/>
          </a:stretch>
        </p:blipFill>
        <p:spPr>
          <a:xfrm>
            <a:off x="4582028" y="1086212"/>
            <a:ext cx="4328073" cy="3116213"/>
          </a:xfrm>
          <a:prstGeom prst="rect">
            <a:avLst/>
          </a:prstGeom>
          <a:noFill/>
          <a:ln>
            <a:noFill/>
          </a:ln>
        </p:spPr>
      </p:pic>
      <p:sp>
        <p:nvSpPr>
          <p:cNvPr id="268" name="Google Shape;268;p25"/>
          <p:cNvSpPr txBox="1"/>
          <p:nvPr/>
        </p:nvSpPr>
        <p:spPr>
          <a:xfrm>
            <a:off x="239225" y="1078250"/>
            <a:ext cx="4328100" cy="11082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Font typeface="Lato"/>
              <a:buChar char="●"/>
            </a:pPr>
            <a:r>
              <a:rPr b="1" lang="en" sz="1500">
                <a:latin typeface="Lato"/>
                <a:ea typeface="Lato"/>
                <a:cs typeface="Lato"/>
                <a:sym typeface="Lato"/>
              </a:rPr>
              <a:t>GW170817: </a:t>
            </a:r>
            <a:r>
              <a:rPr lang="en" sz="1500">
                <a:latin typeface="Lato"/>
                <a:ea typeface="Lato"/>
                <a:cs typeface="Lato"/>
                <a:sym typeface="Lato"/>
              </a:rPr>
              <a:t>A binary neutron star merger detected by LIGO and Virgo. From the GW, source distance ~ 40 Mpc </a:t>
            </a:r>
            <a:r>
              <a:rPr i="1" lang="en" sz="1100">
                <a:solidFill>
                  <a:srgbClr val="888888"/>
                </a:solidFill>
                <a:latin typeface="Lato"/>
                <a:ea typeface="Lato"/>
                <a:cs typeface="Lato"/>
                <a:sym typeface="Lato"/>
              </a:rPr>
              <a:t>[LVK+, ApJL, 848 (2017)]</a:t>
            </a:r>
            <a:r>
              <a:rPr lang="en" sz="1500">
                <a:latin typeface="Lato"/>
                <a:ea typeface="Lato"/>
                <a:cs typeface="Lato"/>
                <a:sym typeface="Lato"/>
              </a:rPr>
              <a:t>.</a:t>
            </a:r>
            <a:endParaRPr i="1" sz="1500">
              <a:latin typeface="Lato"/>
              <a:ea typeface="Lato"/>
              <a:cs typeface="Lato"/>
              <a:sym typeface="Lato"/>
            </a:endParaRPr>
          </a:p>
        </p:txBody>
      </p:sp>
      <p:pic>
        <p:nvPicPr>
          <p:cNvPr id="269" name="Google Shape;269;p25"/>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270" name="Google Shape;270;p25"/>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271" name="Google Shape;271;p25"/>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GW170817</a:t>
            </a:r>
            <a:endParaRPr b="1" sz="3800">
              <a:solidFill>
                <a:srgbClr val="000000"/>
              </a:solidFill>
              <a:latin typeface="Times New Roman"/>
              <a:ea typeface="Times New Roman"/>
              <a:cs typeface="Times New Roman"/>
              <a:sym typeface="Times New Roman"/>
            </a:endParaRPr>
          </a:p>
        </p:txBody>
      </p:sp>
      <p:pic>
        <p:nvPicPr>
          <p:cNvPr id="272" name="Google Shape;272;p25"/>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273" name="Google Shape;273;p25"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274" name="Google Shape;274;p25"/>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id="279" name="Google Shape;279;p26"/>
          <p:cNvPicPr preferRelativeResize="0"/>
          <p:nvPr/>
        </p:nvPicPr>
        <p:blipFill>
          <a:blip r:embed="rId3">
            <a:alphaModFix/>
          </a:blip>
          <a:stretch>
            <a:fillRect/>
          </a:stretch>
        </p:blipFill>
        <p:spPr>
          <a:xfrm>
            <a:off x="4482500" y="918400"/>
            <a:ext cx="4566697" cy="3379356"/>
          </a:xfrm>
          <a:prstGeom prst="rect">
            <a:avLst/>
          </a:prstGeom>
          <a:noFill/>
          <a:ln>
            <a:noFill/>
          </a:ln>
        </p:spPr>
      </p:pic>
      <p:sp>
        <p:nvSpPr>
          <p:cNvPr id="280" name="Google Shape;280;p26"/>
          <p:cNvSpPr txBox="1"/>
          <p:nvPr/>
        </p:nvSpPr>
        <p:spPr>
          <a:xfrm>
            <a:off x="239225" y="1078250"/>
            <a:ext cx="4328100" cy="22626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Font typeface="Lato"/>
              <a:buChar char="●"/>
            </a:pPr>
            <a:r>
              <a:rPr b="1" lang="en" sz="1500">
                <a:latin typeface="Lato"/>
                <a:ea typeface="Lato"/>
                <a:cs typeface="Lato"/>
                <a:sym typeface="Lato"/>
              </a:rPr>
              <a:t>GW170817: </a:t>
            </a:r>
            <a:r>
              <a:rPr lang="en" sz="1500">
                <a:latin typeface="Lato"/>
                <a:ea typeface="Lato"/>
                <a:cs typeface="Lato"/>
                <a:sym typeface="Lato"/>
              </a:rPr>
              <a:t>A binary neutron star merger detected by LIGO and Virgo. From the GW, source distance ~ 40 Mpc </a:t>
            </a:r>
            <a:r>
              <a:rPr i="1" lang="en" sz="1100">
                <a:solidFill>
                  <a:srgbClr val="888888"/>
                </a:solidFill>
                <a:latin typeface="Lato"/>
                <a:ea typeface="Lato"/>
                <a:cs typeface="Lato"/>
                <a:sym typeface="Lato"/>
              </a:rPr>
              <a:t>[LVK+, ApJL, 848 (2017)]</a:t>
            </a:r>
            <a:r>
              <a:rPr lang="en" sz="1500">
                <a:latin typeface="Lato"/>
                <a:ea typeface="Lato"/>
                <a:cs typeface="Lato"/>
                <a:sym typeface="Lato"/>
              </a:rPr>
              <a:t>.</a:t>
            </a:r>
            <a:br>
              <a:rPr lang="en" sz="1500">
                <a:latin typeface="Lato"/>
                <a:ea typeface="Lato"/>
                <a:cs typeface="Lato"/>
                <a:sym typeface="Lato"/>
              </a:rPr>
            </a:br>
            <a:endParaRPr sz="1500">
              <a:latin typeface="Lato"/>
              <a:ea typeface="Lato"/>
              <a:cs typeface="Lato"/>
              <a:sym typeface="Lato"/>
            </a:endParaRPr>
          </a:p>
          <a:p>
            <a:pPr indent="-323850" lvl="0" marL="457200" rtl="0" algn="l">
              <a:spcBef>
                <a:spcPts val="0"/>
              </a:spcBef>
              <a:spcAft>
                <a:spcPts val="0"/>
              </a:spcAft>
              <a:buSzPts val="1500"/>
              <a:buFont typeface="Lato"/>
              <a:buChar char="●"/>
            </a:pPr>
            <a:r>
              <a:rPr b="1" lang="en" sz="1500">
                <a:latin typeface="Lato"/>
                <a:ea typeface="Lato"/>
                <a:cs typeface="Lato"/>
                <a:sym typeface="Lato"/>
              </a:rPr>
              <a:t>Short Gamma-ray burst and Kilonova: </a:t>
            </a:r>
            <a:r>
              <a:rPr lang="en" sz="1500">
                <a:latin typeface="Lato"/>
                <a:ea typeface="Lato"/>
                <a:cs typeface="Lato"/>
                <a:sym typeface="Lato"/>
              </a:rPr>
              <a:t>Two associated EM counterparts allowed the identification of the source host galaxy </a:t>
            </a:r>
            <a:r>
              <a:rPr b="1" lang="en" sz="1500">
                <a:solidFill>
                  <a:srgbClr val="3282B1"/>
                </a:solidFill>
                <a:latin typeface="Lato"/>
                <a:ea typeface="Lato"/>
                <a:cs typeface="Lato"/>
                <a:sym typeface="Lato"/>
              </a:rPr>
              <a:t>NGC4993</a:t>
            </a:r>
            <a:r>
              <a:rPr lang="en" sz="1500">
                <a:latin typeface="Lato"/>
                <a:ea typeface="Lato"/>
                <a:cs typeface="Lato"/>
                <a:sym typeface="Lato"/>
              </a:rPr>
              <a:t>.</a:t>
            </a:r>
            <a:r>
              <a:rPr b="1" lang="en" sz="1500">
                <a:latin typeface="Lato"/>
                <a:ea typeface="Lato"/>
                <a:cs typeface="Lato"/>
                <a:sym typeface="Lato"/>
              </a:rPr>
              <a:t>  </a:t>
            </a:r>
            <a:r>
              <a:rPr lang="en" sz="1500">
                <a:latin typeface="Lato"/>
                <a:ea typeface="Lato"/>
                <a:cs typeface="Lato"/>
                <a:sym typeface="Lato"/>
              </a:rPr>
              <a:t> </a:t>
            </a:r>
            <a:endParaRPr i="1" sz="1500">
              <a:latin typeface="Lato"/>
              <a:ea typeface="Lato"/>
              <a:cs typeface="Lato"/>
              <a:sym typeface="Lato"/>
            </a:endParaRPr>
          </a:p>
        </p:txBody>
      </p:sp>
      <p:pic>
        <p:nvPicPr>
          <p:cNvPr id="281" name="Google Shape;281;p26"/>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282" name="Google Shape;282;p26"/>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283" name="Google Shape;283;p26"/>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GW170817</a:t>
            </a:r>
            <a:endParaRPr b="1" sz="3800">
              <a:latin typeface="Times New Roman"/>
              <a:ea typeface="Times New Roman"/>
              <a:cs typeface="Times New Roman"/>
              <a:sym typeface="Times New Roman"/>
            </a:endParaRPr>
          </a:p>
        </p:txBody>
      </p:sp>
      <p:pic>
        <p:nvPicPr>
          <p:cNvPr id="284" name="Google Shape;284;p26"/>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285" name="Google Shape;285;p26"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286" name="Google Shape;286;p26"/>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pic>
        <p:nvPicPr>
          <p:cNvPr id="291" name="Google Shape;291;p27"/>
          <p:cNvPicPr preferRelativeResize="0"/>
          <p:nvPr/>
        </p:nvPicPr>
        <p:blipFill>
          <a:blip r:embed="rId3">
            <a:alphaModFix/>
          </a:blip>
          <a:stretch>
            <a:fillRect/>
          </a:stretch>
        </p:blipFill>
        <p:spPr>
          <a:xfrm>
            <a:off x="4443525" y="1030050"/>
            <a:ext cx="4566697" cy="3388195"/>
          </a:xfrm>
          <a:prstGeom prst="rect">
            <a:avLst/>
          </a:prstGeom>
          <a:noFill/>
          <a:ln>
            <a:noFill/>
          </a:ln>
        </p:spPr>
      </p:pic>
      <p:sp>
        <p:nvSpPr>
          <p:cNvPr id="292" name="Google Shape;292;p27"/>
          <p:cNvSpPr txBox="1"/>
          <p:nvPr/>
        </p:nvSpPr>
        <p:spPr>
          <a:xfrm>
            <a:off x="239225" y="1078250"/>
            <a:ext cx="4328100" cy="33555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Font typeface="Lato"/>
              <a:buChar char="●"/>
            </a:pPr>
            <a:r>
              <a:rPr b="1" lang="en" sz="1500">
                <a:latin typeface="Lato"/>
                <a:ea typeface="Lato"/>
                <a:cs typeface="Lato"/>
                <a:sym typeface="Lato"/>
              </a:rPr>
              <a:t>GW170817: </a:t>
            </a:r>
            <a:r>
              <a:rPr lang="en" sz="1500">
                <a:latin typeface="Lato"/>
                <a:ea typeface="Lato"/>
                <a:cs typeface="Lato"/>
                <a:sym typeface="Lato"/>
              </a:rPr>
              <a:t>A binary neutron star merger detected by LIGO and Virgo. From the GW, source distance ~ 40 Mpc </a:t>
            </a:r>
            <a:r>
              <a:rPr i="1" lang="en" sz="1100">
                <a:solidFill>
                  <a:srgbClr val="888888"/>
                </a:solidFill>
                <a:latin typeface="Lato"/>
                <a:ea typeface="Lato"/>
                <a:cs typeface="Lato"/>
                <a:sym typeface="Lato"/>
              </a:rPr>
              <a:t>[LVK+, ApJL, 848 (2017)]</a:t>
            </a:r>
            <a:r>
              <a:rPr lang="en" sz="1500">
                <a:latin typeface="Lato"/>
                <a:ea typeface="Lato"/>
                <a:cs typeface="Lato"/>
                <a:sym typeface="Lato"/>
              </a:rPr>
              <a:t>.</a:t>
            </a:r>
            <a:br>
              <a:rPr lang="en" sz="1500">
                <a:latin typeface="Lato"/>
                <a:ea typeface="Lato"/>
                <a:cs typeface="Lato"/>
                <a:sym typeface="Lato"/>
              </a:rPr>
            </a:br>
            <a:endParaRPr sz="1500">
              <a:latin typeface="Lato"/>
              <a:ea typeface="Lato"/>
              <a:cs typeface="Lato"/>
              <a:sym typeface="Lato"/>
            </a:endParaRPr>
          </a:p>
          <a:p>
            <a:pPr indent="-323850" lvl="0" marL="457200" rtl="0" algn="l">
              <a:spcBef>
                <a:spcPts val="0"/>
              </a:spcBef>
              <a:spcAft>
                <a:spcPts val="0"/>
              </a:spcAft>
              <a:buSzPts val="1500"/>
              <a:buFont typeface="Lato"/>
              <a:buChar char="●"/>
            </a:pPr>
            <a:r>
              <a:rPr b="1" lang="en" sz="1500">
                <a:latin typeface="Lato"/>
                <a:ea typeface="Lato"/>
                <a:cs typeface="Lato"/>
                <a:sym typeface="Lato"/>
              </a:rPr>
              <a:t>Short Gamma-ray burst and Kilonova: </a:t>
            </a:r>
            <a:r>
              <a:rPr lang="en" sz="1500">
                <a:latin typeface="Lato"/>
                <a:ea typeface="Lato"/>
                <a:cs typeface="Lato"/>
                <a:sym typeface="Lato"/>
              </a:rPr>
              <a:t>Two associated EM counterparts allowed the identification of the source host galaxy </a:t>
            </a:r>
            <a:r>
              <a:rPr b="1" lang="en" sz="1500">
                <a:solidFill>
                  <a:srgbClr val="3282B1"/>
                </a:solidFill>
                <a:latin typeface="Lato"/>
                <a:ea typeface="Lato"/>
                <a:cs typeface="Lato"/>
                <a:sym typeface="Lato"/>
              </a:rPr>
              <a:t>NGC4993</a:t>
            </a:r>
            <a:r>
              <a:rPr lang="en" sz="1500">
                <a:latin typeface="Lato"/>
                <a:ea typeface="Lato"/>
                <a:cs typeface="Lato"/>
                <a:sym typeface="Lato"/>
              </a:rPr>
              <a:t>.</a:t>
            </a:r>
            <a:r>
              <a:rPr b="1" lang="en" sz="1500">
                <a:latin typeface="Lato"/>
                <a:ea typeface="Lato"/>
                <a:cs typeface="Lato"/>
                <a:sym typeface="Lato"/>
              </a:rPr>
              <a:t>  </a:t>
            </a:r>
            <a:r>
              <a:rPr lang="en" sz="1500">
                <a:latin typeface="Lato"/>
                <a:ea typeface="Lato"/>
                <a:cs typeface="Lato"/>
                <a:sym typeface="Lato"/>
              </a:rPr>
              <a:t> </a:t>
            </a:r>
            <a:br>
              <a:rPr lang="en" sz="1500">
                <a:latin typeface="Lato"/>
                <a:ea typeface="Lato"/>
                <a:cs typeface="Lato"/>
                <a:sym typeface="Lato"/>
              </a:rPr>
            </a:br>
            <a:endParaRPr sz="1500">
              <a:latin typeface="Lato"/>
              <a:ea typeface="Lato"/>
              <a:cs typeface="Lato"/>
              <a:sym typeface="Lato"/>
            </a:endParaRPr>
          </a:p>
          <a:p>
            <a:pPr indent="-323850" lvl="0" marL="457200" rtl="0" algn="l">
              <a:spcBef>
                <a:spcPts val="0"/>
              </a:spcBef>
              <a:spcAft>
                <a:spcPts val="0"/>
              </a:spcAft>
              <a:buSzPts val="1500"/>
              <a:buFont typeface="Lato"/>
              <a:buChar char="●"/>
            </a:pPr>
            <a:r>
              <a:rPr lang="en" sz="1500">
                <a:latin typeface="Lato"/>
                <a:ea typeface="Lato"/>
                <a:cs typeface="Lato"/>
                <a:sym typeface="Lato"/>
              </a:rPr>
              <a:t>This type of events will difficult to detect, we might expect to have 0-10 others in the next two observing runs </a:t>
            </a:r>
            <a:r>
              <a:rPr i="1" lang="en" sz="1100">
                <a:solidFill>
                  <a:srgbClr val="888888"/>
                </a:solidFill>
                <a:latin typeface="Lato"/>
                <a:ea typeface="Lato"/>
                <a:cs typeface="Lato"/>
                <a:sym typeface="Lato"/>
              </a:rPr>
              <a:t>[</a:t>
            </a:r>
            <a:r>
              <a:rPr b="1" i="1" lang="en" sz="1100">
                <a:solidFill>
                  <a:srgbClr val="888888"/>
                </a:solidFill>
                <a:latin typeface="Lato"/>
                <a:ea typeface="Lato"/>
                <a:cs typeface="Lato"/>
                <a:sym typeface="Lato"/>
              </a:rPr>
              <a:t>SM</a:t>
            </a:r>
            <a:r>
              <a:rPr i="1" lang="en" sz="1100">
                <a:solidFill>
                  <a:srgbClr val="888888"/>
                </a:solidFill>
                <a:latin typeface="Lato"/>
                <a:ea typeface="Lato"/>
                <a:cs typeface="Lato"/>
                <a:sym typeface="Lato"/>
              </a:rPr>
              <a:t>+ A&amp;A (2017), Patricelli+, MNRAS (2022)]</a:t>
            </a:r>
            <a:endParaRPr sz="1500">
              <a:latin typeface="Lato"/>
              <a:ea typeface="Lato"/>
              <a:cs typeface="Lato"/>
              <a:sym typeface="Lato"/>
            </a:endParaRPr>
          </a:p>
        </p:txBody>
      </p:sp>
      <p:pic>
        <p:nvPicPr>
          <p:cNvPr id="293" name="Google Shape;293;p27"/>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294" name="Google Shape;294;p27"/>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295" name="Google Shape;295;p27"/>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GW170817</a:t>
            </a:r>
            <a:endParaRPr b="1" sz="3800">
              <a:latin typeface="Times New Roman"/>
              <a:ea typeface="Times New Roman"/>
              <a:cs typeface="Times New Roman"/>
              <a:sym typeface="Times New Roman"/>
            </a:endParaRPr>
          </a:p>
        </p:txBody>
      </p:sp>
      <p:pic>
        <p:nvPicPr>
          <p:cNvPr id="296" name="Google Shape;296;p27"/>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297" name="Google Shape;297;p27"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298" name="Google Shape;298;p27"/>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id="303" name="Google Shape;303;p28"/>
          <p:cNvPicPr preferRelativeResize="0"/>
          <p:nvPr/>
        </p:nvPicPr>
        <p:blipFill>
          <a:blip r:embed="rId3">
            <a:alphaModFix/>
          </a:blip>
          <a:stretch>
            <a:fillRect/>
          </a:stretch>
        </p:blipFill>
        <p:spPr>
          <a:xfrm>
            <a:off x="381000" y="1002325"/>
            <a:ext cx="2955750" cy="3683976"/>
          </a:xfrm>
          <a:prstGeom prst="rect">
            <a:avLst/>
          </a:prstGeom>
          <a:noFill/>
          <a:ln>
            <a:noFill/>
          </a:ln>
        </p:spPr>
      </p:pic>
      <p:pic>
        <p:nvPicPr>
          <p:cNvPr id="304" name="Google Shape;304;p28"/>
          <p:cNvPicPr preferRelativeResize="0"/>
          <p:nvPr/>
        </p:nvPicPr>
        <p:blipFill>
          <a:blip r:embed="rId4">
            <a:alphaModFix/>
          </a:blip>
          <a:stretch>
            <a:fillRect/>
          </a:stretch>
        </p:blipFill>
        <p:spPr>
          <a:xfrm>
            <a:off x="3657600" y="974571"/>
            <a:ext cx="3113850" cy="2187825"/>
          </a:xfrm>
          <a:prstGeom prst="rect">
            <a:avLst/>
          </a:prstGeom>
          <a:noFill/>
          <a:ln>
            <a:noFill/>
          </a:ln>
        </p:spPr>
      </p:pic>
      <p:pic>
        <p:nvPicPr>
          <p:cNvPr id="305" name="Google Shape;305;p28"/>
          <p:cNvPicPr preferRelativeResize="0"/>
          <p:nvPr/>
        </p:nvPicPr>
        <p:blipFill>
          <a:blip r:embed="rId5">
            <a:alphaModFix/>
          </a:blip>
          <a:stretch>
            <a:fillRect/>
          </a:stretch>
        </p:blipFill>
        <p:spPr>
          <a:xfrm>
            <a:off x="6027500" y="2632225"/>
            <a:ext cx="3072899" cy="2282675"/>
          </a:xfrm>
          <a:prstGeom prst="rect">
            <a:avLst/>
          </a:prstGeom>
          <a:noFill/>
          <a:ln>
            <a:noFill/>
          </a:ln>
        </p:spPr>
      </p:pic>
      <p:sp>
        <p:nvSpPr>
          <p:cNvPr id="306" name="Google Shape;306;p28"/>
          <p:cNvSpPr txBox="1"/>
          <p:nvPr/>
        </p:nvSpPr>
        <p:spPr>
          <a:xfrm>
            <a:off x="3557075" y="3060803"/>
            <a:ext cx="25629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accent3"/>
                </a:solidFill>
                <a:latin typeface="Calibri"/>
                <a:ea typeface="Calibri"/>
                <a:cs typeface="Calibri"/>
                <a:sym typeface="Calibri"/>
              </a:rPr>
              <a:t>[K. Hotokezaka, Nature Astronomy, 3(2019)]</a:t>
            </a:r>
            <a:endParaRPr sz="1000">
              <a:solidFill>
                <a:schemeClr val="accent3"/>
              </a:solidFill>
              <a:latin typeface="Calibri"/>
              <a:ea typeface="Calibri"/>
              <a:cs typeface="Calibri"/>
              <a:sym typeface="Calibri"/>
            </a:endParaRPr>
          </a:p>
        </p:txBody>
      </p:sp>
      <p:sp>
        <p:nvSpPr>
          <p:cNvPr id="307" name="Google Shape;307;p28"/>
          <p:cNvSpPr txBox="1"/>
          <p:nvPr/>
        </p:nvSpPr>
        <p:spPr>
          <a:xfrm>
            <a:off x="7123650" y="1166550"/>
            <a:ext cx="17532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Afterglow informed cosmology</a:t>
            </a:r>
            <a:endParaRPr sz="1800">
              <a:solidFill>
                <a:schemeClr val="dk2"/>
              </a:solidFill>
            </a:endParaRPr>
          </a:p>
        </p:txBody>
      </p:sp>
      <p:sp>
        <p:nvSpPr>
          <p:cNvPr id="308" name="Google Shape;308;p28"/>
          <p:cNvSpPr txBox="1"/>
          <p:nvPr/>
        </p:nvSpPr>
        <p:spPr>
          <a:xfrm>
            <a:off x="29782" y="942004"/>
            <a:ext cx="25629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accent3"/>
                </a:solidFill>
                <a:latin typeface="Calibri"/>
                <a:ea typeface="Calibri"/>
                <a:cs typeface="Calibri"/>
                <a:sym typeface="Calibri"/>
              </a:rPr>
              <a:t>Credit: S. Ascenzi</a:t>
            </a:r>
            <a:endParaRPr sz="1000">
              <a:solidFill>
                <a:schemeClr val="accent3"/>
              </a:solidFill>
              <a:latin typeface="Calibri"/>
              <a:ea typeface="Calibri"/>
              <a:cs typeface="Calibri"/>
              <a:sym typeface="Calibri"/>
            </a:endParaRPr>
          </a:p>
        </p:txBody>
      </p:sp>
      <p:pic>
        <p:nvPicPr>
          <p:cNvPr id="309" name="Google Shape;309;p28"/>
          <p:cNvPicPr preferRelativeResize="0"/>
          <p:nvPr/>
        </p:nvPicPr>
        <p:blipFill rotWithShape="1">
          <a:blip r:embed="rId6">
            <a:alphaModFix/>
          </a:blip>
          <a:srcRect b="87765" l="0" r="0" t="0"/>
          <a:stretch/>
        </p:blipFill>
        <p:spPr>
          <a:xfrm>
            <a:off x="0" y="-21225"/>
            <a:ext cx="9143982" cy="818694"/>
          </a:xfrm>
          <a:prstGeom prst="flowChartDocument">
            <a:avLst/>
          </a:prstGeom>
          <a:noFill/>
          <a:ln>
            <a:noFill/>
          </a:ln>
        </p:spPr>
      </p:pic>
      <p:sp>
        <p:nvSpPr>
          <p:cNvPr id="310" name="Google Shape;310;p28"/>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311" name="Google Shape;311;p28"/>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GW170817</a:t>
            </a:r>
            <a:endParaRPr b="1" sz="3800">
              <a:solidFill>
                <a:srgbClr val="000000"/>
              </a:solidFill>
              <a:latin typeface="Times New Roman"/>
              <a:ea typeface="Times New Roman"/>
              <a:cs typeface="Times New Roman"/>
              <a:sym typeface="Times New Roman"/>
            </a:endParaRPr>
          </a:p>
        </p:txBody>
      </p:sp>
      <p:pic>
        <p:nvPicPr>
          <p:cNvPr id="312" name="Google Shape;312;p28"/>
          <p:cNvPicPr preferRelativeResize="0"/>
          <p:nvPr/>
        </p:nvPicPr>
        <p:blipFill rotWithShape="1">
          <a:blip r:embed="rId7">
            <a:alphaModFix/>
          </a:blip>
          <a:srcRect b="11262" l="7026" r="7496" t="6229"/>
          <a:stretch/>
        </p:blipFill>
        <p:spPr>
          <a:xfrm>
            <a:off x="605259" y="4759424"/>
            <a:ext cx="331528" cy="320028"/>
          </a:xfrm>
          <a:prstGeom prst="rect">
            <a:avLst/>
          </a:prstGeom>
          <a:noFill/>
          <a:ln>
            <a:noFill/>
          </a:ln>
        </p:spPr>
      </p:pic>
      <p:pic>
        <p:nvPicPr>
          <p:cNvPr id="313" name="Google Shape;313;p28" title="LOGO_ERC-FLAG_FP.png"/>
          <p:cNvPicPr preferRelativeResize="0"/>
          <p:nvPr/>
        </p:nvPicPr>
        <p:blipFill>
          <a:blip r:embed="rId8">
            <a:alphaModFix/>
          </a:blip>
          <a:stretch>
            <a:fillRect/>
          </a:stretch>
        </p:blipFill>
        <p:spPr>
          <a:xfrm>
            <a:off x="996333" y="4643785"/>
            <a:ext cx="741436" cy="523932"/>
          </a:xfrm>
          <a:prstGeom prst="rect">
            <a:avLst/>
          </a:prstGeom>
          <a:noFill/>
          <a:ln>
            <a:noFill/>
          </a:ln>
        </p:spPr>
      </p:pic>
      <p:pic>
        <p:nvPicPr>
          <p:cNvPr id="314" name="Google Shape;314;p28"/>
          <p:cNvPicPr preferRelativeResize="0"/>
          <p:nvPr/>
        </p:nvPicPr>
        <p:blipFill>
          <a:blip r:embed="rId9">
            <a:alphaModFix/>
          </a:blip>
          <a:stretch>
            <a:fillRect/>
          </a:stretch>
        </p:blipFill>
        <p:spPr>
          <a:xfrm>
            <a:off x="53101" y="4758496"/>
            <a:ext cx="506192" cy="29605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id="319" name="Google Shape;319;p29"/>
          <p:cNvPicPr preferRelativeResize="0"/>
          <p:nvPr/>
        </p:nvPicPr>
        <p:blipFill>
          <a:blip r:embed="rId3">
            <a:alphaModFix/>
          </a:blip>
          <a:stretch>
            <a:fillRect/>
          </a:stretch>
        </p:blipFill>
        <p:spPr>
          <a:xfrm>
            <a:off x="611100" y="1795031"/>
            <a:ext cx="7806300" cy="926243"/>
          </a:xfrm>
          <a:prstGeom prst="rect">
            <a:avLst/>
          </a:prstGeom>
          <a:noFill/>
          <a:ln>
            <a:noFill/>
          </a:ln>
        </p:spPr>
      </p:pic>
      <p:sp>
        <p:nvSpPr>
          <p:cNvPr id="320" name="Google Shape;320;p29"/>
          <p:cNvSpPr txBox="1"/>
          <p:nvPr/>
        </p:nvSpPr>
        <p:spPr>
          <a:xfrm>
            <a:off x="112050" y="696585"/>
            <a:ext cx="88044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dk1"/>
                </a:solidFill>
                <a:latin typeface="Calibri"/>
                <a:ea typeface="Calibri"/>
                <a:cs typeface="Calibri"/>
                <a:sym typeface="Calibri"/>
              </a:rPr>
              <a:t>In the case of an EM counterpart, we need to modify the hierarchical likelihood to take into account the fact that we also measure redshift and sky position from the EM counterpart</a:t>
            </a:r>
            <a:endParaRPr b="1" sz="1600">
              <a:solidFill>
                <a:schemeClr val="dk1"/>
              </a:solidFill>
              <a:latin typeface="Calibri"/>
              <a:ea typeface="Calibri"/>
              <a:cs typeface="Calibri"/>
              <a:sym typeface="Calibri"/>
            </a:endParaRPr>
          </a:p>
        </p:txBody>
      </p:sp>
      <p:sp>
        <p:nvSpPr>
          <p:cNvPr id="321" name="Google Shape;321;p29"/>
          <p:cNvSpPr txBox="1"/>
          <p:nvPr/>
        </p:nvSpPr>
        <p:spPr>
          <a:xfrm>
            <a:off x="5349675" y="1232975"/>
            <a:ext cx="17280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00FF00"/>
                </a:solidFill>
                <a:latin typeface="Calibri"/>
                <a:ea typeface="Calibri"/>
                <a:cs typeface="Calibri"/>
                <a:sym typeface="Calibri"/>
              </a:rPr>
              <a:t>Rate of CBC with EM counterparts</a:t>
            </a:r>
            <a:endParaRPr>
              <a:solidFill>
                <a:srgbClr val="00FF00"/>
              </a:solidFill>
              <a:latin typeface="Calibri"/>
              <a:ea typeface="Calibri"/>
              <a:cs typeface="Calibri"/>
              <a:sym typeface="Calibri"/>
            </a:endParaRPr>
          </a:p>
        </p:txBody>
      </p:sp>
      <p:sp>
        <p:nvSpPr>
          <p:cNvPr id="322" name="Google Shape;322;p29"/>
          <p:cNvSpPr txBox="1"/>
          <p:nvPr/>
        </p:nvSpPr>
        <p:spPr>
          <a:xfrm>
            <a:off x="3276600" y="1271075"/>
            <a:ext cx="1728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741B47"/>
                </a:solidFill>
                <a:latin typeface="Calibri"/>
                <a:ea typeface="Calibri"/>
                <a:cs typeface="Calibri"/>
                <a:sym typeface="Calibri"/>
              </a:rPr>
              <a:t>Overall likelihood</a:t>
            </a:r>
            <a:endParaRPr>
              <a:solidFill>
                <a:srgbClr val="741B47"/>
              </a:solidFill>
              <a:latin typeface="Calibri"/>
              <a:ea typeface="Calibri"/>
              <a:cs typeface="Calibri"/>
              <a:sym typeface="Calibri"/>
            </a:endParaRPr>
          </a:p>
        </p:txBody>
      </p:sp>
      <p:sp>
        <p:nvSpPr>
          <p:cNvPr id="323" name="Google Shape;323;p29"/>
          <p:cNvSpPr txBox="1"/>
          <p:nvPr/>
        </p:nvSpPr>
        <p:spPr>
          <a:xfrm>
            <a:off x="3139900" y="2771600"/>
            <a:ext cx="1728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CC0000"/>
                </a:solidFill>
                <a:latin typeface="Calibri"/>
                <a:ea typeface="Calibri"/>
                <a:cs typeface="Calibri"/>
                <a:sym typeface="Calibri"/>
              </a:rPr>
              <a:t>Detection probability</a:t>
            </a:r>
            <a:endParaRPr>
              <a:solidFill>
                <a:srgbClr val="CC0000"/>
              </a:solidFill>
              <a:latin typeface="Calibri"/>
              <a:ea typeface="Calibri"/>
              <a:cs typeface="Calibri"/>
              <a:sym typeface="Calibri"/>
            </a:endParaRPr>
          </a:p>
        </p:txBody>
      </p:sp>
      <p:sp>
        <p:nvSpPr>
          <p:cNvPr id="324" name="Google Shape;324;p29"/>
          <p:cNvSpPr txBox="1"/>
          <p:nvPr/>
        </p:nvSpPr>
        <p:spPr>
          <a:xfrm>
            <a:off x="306625" y="3171788"/>
            <a:ext cx="88044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dk1"/>
                </a:solidFill>
                <a:latin typeface="Calibri"/>
                <a:ea typeface="Calibri"/>
                <a:cs typeface="Calibri"/>
                <a:sym typeface="Calibri"/>
              </a:rPr>
              <a:t>We make two assumptions:</a:t>
            </a:r>
            <a:br>
              <a:rPr lang="en" sz="1600">
                <a:solidFill>
                  <a:schemeClr val="dk1"/>
                </a:solidFill>
                <a:latin typeface="Calibri"/>
                <a:ea typeface="Calibri"/>
                <a:cs typeface="Calibri"/>
                <a:sym typeface="Calibri"/>
              </a:rPr>
            </a:b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The detection probability is dominated by the GW.</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The EM and GW likelihoods can be separated in two independent terms.</a:t>
            </a:r>
            <a:endParaRPr sz="1600">
              <a:solidFill>
                <a:schemeClr val="dk1"/>
              </a:solidFill>
              <a:latin typeface="Calibri"/>
              <a:ea typeface="Calibri"/>
              <a:cs typeface="Calibri"/>
              <a:sym typeface="Calibri"/>
            </a:endParaRPr>
          </a:p>
        </p:txBody>
      </p:sp>
      <p:pic>
        <p:nvPicPr>
          <p:cNvPr id="325" name="Google Shape;325;p29"/>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326" name="Google Shape;326;p29"/>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327" name="Google Shape;327;p29"/>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Dark sirens</a:t>
            </a:r>
            <a:endParaRPr b="1" sz="3800">
              <a:solidFill>
                <a:srgbClr val="000000"/>
              </a:solidFill>
              <a:latin typeface="Times New Roman"/>
              <a:ea typeface="Times New Roman"/>
              <a:cs typeface="Times New Roman"/>
              <a:sym typeface="Times New Roman"/>
            </a:endParaRPr>
          </a:p>
        </p:txBody>
      </p:sp>
      <p:pic>
        <p:nvPicPr>
          <p:cNvPr id="328" name="Google Shape;328;p29"/>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329" name="Google Shape;329;p29"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330" name="Google Shape;330;p29"/>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id="335" name="Google Shape;335;p30"/>
          <p:cNvPicPr preferRelativeResize="0"/>
          <p:nvPr/>
        </p:nvPicPr>
        <p:blipFill>
          <a:blip r:embed="rId3">
            <a:alphaModFix/>
          </a:blip>
          <a:stretch>
            <a:fillRect/>
          </a:stretch>
        </p:blipFill>
        <p:spPr>
          <a:xfrm>
            <a:off x="4887925" y="909925"/>
            <a:ext cx="3750950" cy="3700174"/>
          </a:xfrm>
          <a:prstGeom prst="rect">
            <a:avLst/>
          </a:prstGeom>
          <a:noFill/>
          <a:ln>
            <a:noFill/>
          </a:ln>
        </p:spPr>
      </p:pic>
      <p:sp>
        <p:nvSpPr>
          <p:cNvPr id="336" name="Google Shape;336;p30"/>
          <p:cNvSpPr txBox="1"/>
          <p:nvPr/>
        </p:nvSpPr>
        <p:spPr>
          <a:xfrm>
            <a:off x="239225" y="1078250"/>
            <a:ext cx="4459800" cy="27243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Font typeface="Lato"/>
              <a:buChar char="●"/>
            </a:pPr>
            <a:r>
              <a:rPr lang="en" sz="1500">
                <a:latin typeface="Lato"/>
                <a:ea typeface="Lato"/>
                <a:cs typeface="Lato"/>
                <a:sym typeface="Lato"/>
              </a:rPr>
              <a:t>In the case that the GW is not observed with EM counterpart, we can use galaxy catalogs to identify possible galaxy hosts </a:t>
            </a:r>
            <a:r>
              <a:rPr i="1" lang="en" sz="1300">
                <a:solidFill>
                  <a:srgbClr val="888888"/>
                </a:solidFill>
                <a:latin typeface="Lato"/>
                <a:ea typeface="Lato"/>
                <a:cs typeface="Lato"/>
                <a:sym typeface="Lato"/>
              </a:rPr>
              <a:t>[Schutz, Nature 1986]</a:t>
            </a:r>
            <a:r>
              <a:rPr lang="en" sz="1500">
                <a:latin typeface="Lato"/>
                <a:ea typeface="Lato"/>
                <a:cs typeface="Lato"/>
                <a:sym typeface="Lato"/>
              </a:rPr>
              <a:t>.</a:t>
            </a:r>
            <a:br>
              <a:rPr lang="en" sz="1500">
                <a:latin typeface="Lato"/>
                <a:ea typeface="Lato"/>
                <a:cs typeface="Lato"/>
                <a:sym typeface="Lato"/>
              </a:rPr>
            </a:br>
            <a:endParaRPr sz="1500">
              <a:latin typeface="Lato"/>
              <a:ea typeface="Lato"/>
              <a:cs typeface="Lato"/>
              <a:sym typeface="Lato"/>
            </a:endParaRPr>
          </a:p>
          <a:p>
            <a:pPr indent="-323850" lvl="0" marL="457200" rtl="0" algn="l">
              <a:spcBef>
                <a:spcPts val="0"/>
              </a:spcBef>
              <a:spcAft>
                <a:spcPts val="0"/>
              </a:spcAft>
              <a:buSzPts val="1500"/>
              <a:buFont typeface="Lato"/>
              <a:buChar char="●"/>
            </a:pPr>
            <a:r>
              <a:rPr lang="en" sz="1500">
                <a:latin typeface="Lato"/>
                <a:ea typeface="Lato"/>
                <a:cs typeface="Lato"/>
                <a:sym typeface="Lato"/>
              </a:rPr>
              <a:t>Galaxy surveys will provide possible redshifts.</a:t>
            </a:r>
            <a:br>
              <a:rPr lang="en" sz="1500">
                <a:latin typeface="Lato"/>
                <a:ea typeface="Lato"/>
                <a:cs typeface="Lato"/>
                <a:sym typeface="Lato"/>
              </a:rPr>
            </a:br>
            <a:endParaRPr sz="1500">
              <a:latin typeface="Lato"/>
              <a:ea typeface="Lato"/>
              <a:cs typeface="Lato"/>
              <a:sym typeface="Lato"/>
            </a:endParaRPr>
          </a:p>
          <a:p>
            <a:pPr indent="-323850" lvl="0" marL="457200" rtl="0" algn="l">
              <a:spcBef>
                <a:spcPts val="0"/>
              </a:spcBef>
              <a:spcAft>
                <a:spcPts val="0"/>
              </a:spcAft>
              <a:buSzPts val="1500"/>
              <a:buFont typeface="Lato"/>
              <a:buChar char="●"/>
            </a:pPr>
            <a:r>
              <a:rPr lang="en" sz="1500">
                <a:latin typeface="Lato"/>
                <a:ea typeface="Lato"/>
                <a:cs typeface="Lato"/>
                <a:sym typeface="Lato"/>
              </a:rPr>
              <a:t>GW will provide luminosity distance.</a:t>
            </a:r>
            <a:br>
              <a:rPr lang="en" sz="1500">
                <a:latin typeface="Lato"/>
                <a:ea typeface="Lato"/>
                <a:cs typeface="Lato"/>
                <a:sym typeface="Lato"/>
              </a:rPr>
            </a:br>
            <a:endParaRPr sz="1500">
              <a:latin typeface="Lato"/>
              <a:ea typeface="Lato"/>
              <a:cs typeface="Lato"/>
              <a:sym typeface="Lato"/>
            </a:endParaRPr>
          </a:p>
          <a:p>
            <a:pPr indent="-323850" lvl="0" marL="457200" rtl="0" algn="l">
              <a:spcBef>
                <a:spcPts val="0"/>
              </a:spcBef>
              <a:spcAft>
                <a:spcPts val="0"/>
              </a:spcAft>
              <a:buSzPts val="1500"/>
              <a:buFont typeface="Lato"/>
              <a:buChar char="●"/>
            </a:pPr>
            <a:r>
              <a:rPr lang="en" sz="1500">
                <a:latin typeface="Lato"/>
                <a:ea typeface="Lato"/>
                <a:cs typeface="Lato"/>
                <a:sym typeface="Lato"/>
              </a:rPr>
              <a:t>Best localized events provide better constraints for cosmology.</a:t>
            </a:r>
            <a:endParaRPr sz="1500">
              <a:latin typeface="Lato"/>
              <a:ea typeface="Lato"/>
              <a:cs typeface="Lato"/>
              <a:sym typeface="Lato"/>
            </a:endParaRPr>
          </a:p>
        </p:txBody>
      </p:sp>
      <p:sp>
        <p:nvSpPr>
          <p:cNvPr id="337" name="Google Shape;337;p30"/>
          <p:cNvSpPr txBox="1"/>
          <p:nvPr/>
        </p:nvSpPr>
        <p:spPr>
          <a:xfrm>
            <a:off x="6940600" y="2108250"/>
            <a:ext cx="3000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300">
                <a:solidFill>
                  <a:srgbClr val="888888"/>
                </a:solidFill>
                <a:latin typeface="Lato"/>
                <a:ea typeface="Lato"/>
                <a:cs typeface="Lato"/>
                <a:sym typeface="Lato"/>
              </a:rPr>
              <a:t>[LVK, ApJL 896 (2020)]</a:t>
            </a:r>
            <a:endParaRPr/>
          </a:p>
        </p:txBody>
      </p:sp>
      <p:sp>
        <p:nvSpPr>
          <p:cNvPr id="338" name="Google Shape;338;p30"/>
          <p:cNvSpPr txBox="1"/>
          <p:nvPr/>
        </p:nvSpPr>
        <p:spPr>
          <a:xfrm>
            <a:off x="7016800" y="889050"/>
            <a:ext cx="1622100" cy="1262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a:solidFill>
                  <a:srgbClr val="2C93D1"/>
                </a:solidFill>
                <a:latin typeface="Lato"/>
                <a:ea typeface="Lato"/>
                <a:cs typeface="Lato"/>
                <a:sym typeface="Lato"/>
              </a:rPr>
              <a:t>GW190814</a:t>
            </a:r>
            <a:br>
              <a:rPr b="1" i="1" lang="en">
                <a:solidFill>
                  <a:srgbClr val="2C93D1"/>
                </a:solidFill>
                <a:latin typeface="Lato"/>
                <a:ea typeface="Lato"/>
                <a:cs typeface="Lato"/>
                <a:sym typeface="Lato"/>
              </a:rPr>
            </a:br>
            <a:endParaRPr b="1" i="1">
              <a:solidFill>
                <a:srgbClr val="2C93D1"/>
              </a:solidFill>
              <a:latin typeface="Lato"/>
              <a:ea typeface="Lato"/>
              <a:cs typeface="Lato"/>
              <a:sym typeface="Lato"/>
            </a:endParaRPr>
          </a:p>
          <a:p>
            <a:pPr indent="0" lvl="0" marL="0" rtl="0" algn="ctr">
              <a:spcBef>
                <a:spcPts val="0"/>
              </a:spcBef>
              <a:spcAft>
                <a:spcPts val="0"/>
              </a:spcAft>
              <a:buNone/>
            </a:pPr>
            <a:r>
              <a:rPr b="1" i="1" lang="en">
                <a:solidFill>
                  <a:srgbClr val="2C93D1"/>
                </a:solidFill>
                <a:latin typeface="Lato"/>
                <a:ea typeface="Lato"/>
                <a:cs typeface="Lato"/>
                <a:sym typeface="Lato"/>
              </a:rPr>
              <a:t>Localization volume 88,000 Mpc</a:t>
            </a:r>
            <a:r>
              <a:rPr b="1" baseline="30000" i="1" lang="en">
                <a:solidFill>
                  <a:srgbClr val="2C93D1"/>
                </a:solidFill>
                <a:latin typeface="Lato"/>
                <a:ea typeface="Lato"/>
                <a:cs typeface="Lato"/>
                <a:sym typeface="Lato"/>
              </a:rPr>
              <a:t>3</a:t>
            </a:r>
            <a:endParaRPr b="1" baseline="30000" i="1">
              <a:solidFill>
                <a:srgbClr val="2C93D1"/>
              </a:solidFill>
              <a:latin typeface="Lato"/>
              <a:ea typeface="Lato"/>
              <a:cs typeface="Lato"/>
              <a:sym typeface="Lato"/>
            </a:endParaRPr>
          </a:p>
        </p:txBody>
      </p:sp>
      <p:pic>
        <p:nvPicPr>
          <p:cNvPr id="339" name="Google Shape;339;p30"/>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340" name="Google Shape;340;p30"/>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341" name="Google Shape;341;p30"/>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Dark sirens</a:t>
            </a:r>
            <a:endParaRPr b="1" sz="3800">
              <a:latin typeface="Times New Roman"/>
              <a:ea typeface="Times New Roman"/>
              <a:cs typeface="Times New Roman"/>
              <a:sym typeface="Times New Roman"/>
            </a:endParaRPr>
          </a:p>
        </p:txBody>
      </p:sp>
      <p:pic>
        <p:nvPicPr>
          <p:cNvPr id="342" name="Google Shape;342;p30"/>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343" name="Google Shape;343;p30"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344" name="Google Shape;344;p30"/>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pic>
        <p:nvPicPr>
          <p:cNvPr id="349" name="Google Shape;349;p31"/>
          <p:cNvPicPr preferRelativeResize="0"/>
          <p:nvPr/>
        </p:nvPicPr>
        <p:blipFill>
          <a:blip r:embed="rId3">
            <a:alphaModFix/>
          </a:blip>
          <a:stretch>
            <a:fillRect/>
          </a:stretch>
        </p:blipFill>
        <p:spPr>
          <a:xfrm>
            <a:off x="4885175" y="723726"/>
            <a:ext cx="4097375" cy="3949274"/>
          </a:xfrm>
          <a:prstGeom prst="rect">
            <a:avLst/>
          </a:prstGeom>
          <a:noFill/>
          <a:ln>
            <a:noFill/>
          </a:ln>
        </p:spPr>
      </p:pic>
      <p:sp>
        <p:nvSpPr>
          <p:cNvPr id="350" name="Google Shape;350;p31"/>
          <p:cNvSpPr/>
          <p:nvPr/>
        </p:nvSpPr>
        <p:spPr>
          <a:xfrm rot="6776891">
            <a:off x="5828444" y="2342002"/>
            <a:ext cx="189280" cy="353939"/>
          </a:xfrm>
          <a:prstGeom prst="can">
            <a:avLst>
              <a:gd fmla="val 25000" name="adj"/>
            </a:avLst>
          </a:prstGeom>
          <a:noFill/>
          <a:ln cap="flat" cmpd="sng" w="2857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31"/>
          <p:cNvSpPr txBox="1"/>
          <p:nvPr/>
        </p:nvSpPr>
        <p:spPr>
          <a:xfrm>
            <a:off x="5142750" y="1763075"/>
            <a:ext cx="16404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a:solidFill>
                  <a:srgbClr val="2C93D1"/>
                </a:solidFill>
                <a:latin typeface="Lato"/>
                <a:ea typeface="Lato"/>
                <a:cs typeface="Lato"/>
                <a:sym typeface="Lato"/>
              </a:rPr>
              <a:t>GW190814</a:t>
            </a:r>
            <a:br>
              <a:rPr b="1" i="1" lang="en">
                <a:solidFill>
                  <a:srgbClr val="2C93D1"/>
                </a:solidFill>
                <a:latin typeface="Lato"/>
                <a:ea typeface="Lato"/>
                <a:cs typeface="Lato"/>
                <a:sym typeface="Lato"/>
              </a:rPr>
            </a:br>
            <a:r>
              <a:rPr b="1" i="1" lang="en" sz="1100">
                <a:solidFill>
                  <a:srgbClr val="2C93D1"/>
                </a:solidFill>
                <a:latin typeface="Lato"/>
                <a:ea typeface="Lato"/>
                <a:cs typeface="Lato"/>
                <a:sym typeface="Lato"/>
              </a:rPr>
              <a:t>H</a:t>
            </a:r>
            <a:r>
              <a:rPr b="1" baseline="-25000" i="1" lang="en" sz="1100">
                <a:solidFill>
                  <a:srgbClr val="2C93D1"/>
                </a:solidFill>
                <a:latin typeface="Lato"/>
                <a:ea typeface="Lato"/>
                <a:cs typeface="Lato"/>
                <a:sym typeface="Lato"/>
              </a:rPr>
              <a:t>0</a:t>
            </a:r>
            <a:r>
              <a:rPr b="1" i="1" lang="en" sz="1100">
                <a:solidFill>
                  <a:srgbClr val="2C93D1"/>
                </a:solidFill>
                <a:latin typeface="Lato"/>
                <a:ea typeface="Lato"/>
                <a:cs typeface="Lato"/>
                <a:sym typeface="Lato"/>
              </a:rPr>
              <a:t>=67.7 km/s/Mpc</a:t>
            </a:r>
            <a:endParaRPr sz="1100"/>
          </a:p>
        </p:txBody>
      </p:sp>
      <p:sp>
        <p:nvSpPr>
          <p:cNvPr id="352" name="Google Shape;352;p31"/>
          <p:cNvSpPr txBox="1"/>
          <p:nvPr/>
        </p:nvSpPr>
        <p:spPr>
          <a:xfrm>
            <a:off x="5513300" y="1030950"/>
            <a:ext cx="2487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Lato"/>
                <a:ea typeface="Lato"/>
                <a:cs typeface="Lato"/>
                <a:sym typeface="Lato"/>
              </a:rPr>
              <a:t>Apparent magnitude</a:t>
            </a:r>
            <a:endParaRPr>
              <a:latin typeface="Lato"/>
              <a:ea typeface="Lato"/>
              <a:cs typeface="Lato"/>
              <a:sym typeface="Lato"/>
            </a:endParaRPr>
          </a:p>
        </p:txBody>
      </p:sp>
      <p:sp>
        <p:nvSpPr>
          <p:cNvPr id="353" name="Google Shape;353;p31"/>
          <p:cNvSpPr txBox="1"/>
          <p:nvPr/>
        </p:nvSpPr>
        <p:spPr>
          <a:xfrm>
            <a:off x="6510575" y="3275100"/>
            <a:ext cx="15264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Lato"/>
                <a:ea typeface="Lato"/>
                <a:cs typeface="Lato"/>
                <a:sym typeface="Lato"/>
              </a:rPr>
              <a:t>Fainter galaxies</a:t>
            </a:r>
            <a:endParaRPr>
              <a:latin typeface="Lato"/>
              <a:ea typeface="Lato"/>
              <a:cs typeface="Lato"/>
              <a:sym typeface="Lato"/>
            </a:endParaRPr>
          </a:p>
        </p:txBody>
      </p:sp>
      <p:sp>
        <p:nvSpPr>
          <p:cNvPr id="354" name="Google Shape;354;p31"/>
          <p:cNvSpPr/>
          <p:nvPr/>
        </p:nvSpPr>
        <p:spPr>
          <a:xfrm rot="6778154">
            <a:off x="6405894" y="2547555"/>
            <a:ext cx="295205" cy="455295"/>
          </a:xfrm>
          <a:prstGeom prst="can">
            <a:avLst>
              <a:gd fmla="val 25000" name="adj"/>
            </a:avLst>
          </a:prstGeom>
          <a:noFill/>
          <a:ln cap="flat" cmpd="sng" w="28575">
            <a:solidFill>
              <a:schemeClr val="accent1"/>
            </a:solidFill>
            <a:prstDash val="dash"/>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31"/>
          <p:cNvSpPr txBox="1"/>
          <p:nvPr/>
        </p:nvSpPr>
        <p:spPr>
          <a:xfrm>
            <a:off x="6472775" y="2158075"/>
            <a:ext cx="16404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a:solidFill>
                  <a:srgbClr val="2C93D1"/>
                </a:solidFill>
                <a:latin typeface="Lato"/>
                <a:ea typeface="Lato"/>
                <a:cs typeface="Lato"/>
                <a:sym typeface="Lato"/>
              </a:rPr>
              <a:t>GW190814</a:t>
            </a:r>
            <a:br>
              <a:rPr b="1" i="1" lang="en">
                <a:solidFill>
                  <a:srgbClr val="2C93D1"/>
                </a:solidFill>
                <a:latin typeface="Lato"/>
                <a:ea typeface="Lato"/>
                <a:cs typeface="Lato"/>
                <a:sym typeface="Lato"/>
              </a:rPr>
            </a:br>
            <a:r>
              <a:rPr b="1" i="1" lang="en" sz="1100">
                <a:solidFill>
                  <a:srgbClr val="2C93D1"/>
                </a:solidFill>
                <a:latin typeface="Lato"/>
                <a:ea typeface="Lato"/>
                <a:cs typeface="Lato"/>
                <a:sym typeface="Lato"/>
              </a:rPr>
              <a:t>H</a:t>
            </a:r>
            <a:r>
              <a:rPr b="1" baseline="-25000" i="1" lang="en" sz="1100">
                <a:solidFill>
                  <a:srgbClr val="2C93D1"/>
                </a:solidFill>
                <a:latin typeface="Lato"/>
                <a:ea typeface="Lato"/>
                <a:cs typeface="Lato"/>
                <a:sym typeface="Lato"/>
              </a:rPr>
              <a:t>0</a:t>
            </a:r>
            <a:r>
              <a:rPr b="1" i="1" lang="en" sz="1100">
                <a:solidFill>
                  <a:srgbClr val="2C93D1"/>
                </a:solidFill>
                <a:latin typeface="Lato"/>
                <a:ea typeface="Lato"/>
                <a:cs typeface="Lato"/>
                <a:sym typeface="Lato"/>
              </a:rPr>
              <a:t>=120 km/s/Mpc</a:t>
            </a:r>
            <a:endParaRPr sz="1100"/>
          </a:p>
        </p:txBody>
      </p:sp>
      <p:sp>
        <p:nvSpPr>
          <p:cNvPr id="356" name="Google Shape;356;p31"/>
          <p:cNvSpPr txBox="1"/>
          <p:nvPr/>
        </p:nvSpPr>
        <p:spPr>
          <a:xfrm>
            <a:off x="391625" y="1611650"/>
            <a:ext cx="4459800" cy="19857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Font typeface="Lato"/>
              <a:buChar char="●"/>
            </a:pPr>
            <a:r>
              <a:rPr lang="en" sz="1500">
                <a:latin typeface="Lato"/>
                <a:ea typeface="Lato"/>
                <a:cs typeface="Lato"/>
                <a:sym typeface="Lato"/>
              </a:rPr>
              <a:t>A cosmological model has statistical support when the GW localization matched an </a:t>
            </a:r>
            <a:r>
              <a:rPr i="1" lang="en" sz="1500">
                <a:latin typeface="Lato"/>
                <a:ea typeface="Lato"/>
                <a:cs typeface="Lato"/>
                <a:sym typeface="Lato"/>
              </a:rPr>
              <a:t>overdensity </a:t>
            </a:r>
            <a:r>
              <a:rPr lang="en" sz="1500">
                <a:latin typeface="Lato"/>
                <a:ea typeface="Lato"/>
                <a:cs typeface="Lato"/>
                <a:sym typeface="Lato"/>
              </a:rPr>
              <a:t> of galaxies.</a:t>
            </a:r>
            <a:br>
              <a:rPr lang="en" sz="1500">
                <a:latin typeface="Lato"/>
                <a:ea typeface="Lato"/>
                <a:cs typeface="Lato"/>
                <a:sym typeface="Lato"/>
              </a:rPr>
            </a:br>
            <a:endParaRPr sz="1500">
              <a:latin typeface="Lato"/>
              <a:ea typeface="Lato"/>
              <a:cs typeface="Lato"/>
              <a:sym typeface="Lato"/>
            </a:endParaRPr>
          </a:p>
          <a:p>
            <a:pPr indent="-323850" lvl="0" marL="457200" rtl="0" algn="l">
              <a:spcBef>
                <a:spcPts val="0"/>
              </a:spcBef>
              <a:spcAft>
                <a:spcPts val="0"/>
              </a:spcAft>
              <a:buSzPts val="1500"/>
              <a:buFont typeface="Lato"/>
              <a:buChar char="●"/>
            </a:pPr>
            <a:r>
              <a:rPr lang="en" sz="1500">
                <a:latin typeface="Lato"/>
                <a:ea typeface="Lato"/>
                <a:cs typeface="Lato"/>
                <a:sym typeface="Lato"/>
              </a:rPr>
              <a:t>Galaxy catalogs are not complete at higher redshifts, we need to apply corrections in order to now bias our analyses </a:t>
            </a:r>
            <a:r>
              <a:rPr i="1" lang="en" sz="1200">
                <a:solidFill>
                  <a:srgbClr val="888888"/>
                </a:solidFill>
                <a:latin typeface="Lato"/>
                <a:ea typeface="Lato"/>
                <a:cs typeface="Lato"/>
                <a:sym typeface="Lato"/>
              </a:rPr>
              <a:t>[R. Gray+, PRD (2019)]</a:t>
            </a:r>
            <a:endParaRPr i="1" sz="1200">
              <a:solidFill>
                <a:srgbClr val="888888"/>
              </a:solidFill>
              <a:latin typeface="Lato"/>
              <a:ea typeface="Lato"/>
              <a:cs typeface="Lato"/>
              <a:sym typeface="Lato"/>
            </a:endParaRPr>
          </a:p>
        </p:txBody>
      </p:sp>
      <p:pic>
        <p:nvPicPr>
          <p:cNvPr id="357" name="Google Shape;357;p31"/>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358" name="Google Shape;358;p31"/>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359" name="Google Shape;359;p31"/>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Dark sirens</a:t>
            </a:r>
            <a:endParaRPr b="1" sz="3800">
              <a:latin typeface="Times New Roman"/>
              <a:ea typeface="Times New Roman"/>
              <a:cs typeface="Times New Roman"/>
              <a:sym typeface="Times New Roman"/>
            </a:endParaRPr>
          </a:p>
        </p:txBody>
      </p:sp>
      <p:pic>
        <p:nvPicPr>
          <p:cNvPr id="360" name="Google Shape;360;p31"/>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361" name="Google Shape;361;p31"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362" name="Google Shape;362;p31"/>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3" name="Shape 63"/>
        <p:cNvGrpSpPr/>
        <p:nvPr/>
      </p:nvGrpSpPr>
      <p:grpSpPr>
        <a:xfrm>
          <a:off x="0" y="0"/>
          <a:ext cx="0" cy="0"/>
          <a:chOff x="0" y="0"/>
          <a:chExt cx="0" cy="0"/>
        </a:xfrm>
      </p:grpSpPr>
      <p:sp>
        <p:nvSpPr>
          <p:cNvPr id="64" name="Google Shape;64;p14"/>
          <p:cNvSpPr txBox="1"/>
          <p:nvPr/>
        </p:nvSpPr>
        <p:spPr>
          <a:xfrm>
            <a:off x="103325" y="981207"/>
            <a:ext cx="88362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latin typeface="Calibri"/>
                <a:ea typeface="Calibri"/>
                <a:cs typeface="Calibri"/>
                <a:sym typeface="Calibri"/>
              </a:rPr>
              <a:t>The universe expansion can be using a </a:t>
            </a:r>
            <a:r>
              <a:rPr b="1" lang="en" sz="1800">
                <a:latin typeface="Calibri"/>
                <a:ea typeface="Calibri"/>
                <a:cs typeface="Calibri"/>
                <a:sym typeface="Calibri"/>
              </a:rPr>
              <a:t>scale factor. </a:t>
            </a:r>
            <a:r>
              <a:rPr lang="en" sz="1800">
                <a:latin typeface="Calibri"/>
                <a:ea typeface="Calibri"/>
                <a:cs typeface="Calibri"/>
                <a:sym typeface="Calibri"/>
              </a:rPr>
              <a:t>Galaxies are placed on an expanding carpet. If we measure the distance between galaxies as a function of time, we find that it increases</a:t>
            </a:r>
            <a:endParaRPr sz="1800">
              <a:latin typeface="Calibri"/>
              <a:ea typeface="Calibri"/>
              <a:cs typeface="Calibri"/>
              <a:sym typeface="Calibri"/>
            </a:endParaRPr>
          </a:p>
        </p:txBody>
      </p:sp>
      <p:sp>
        <p:nvSpPr>
          <p:cNvPr id="65" name="Google Shape;65;p14"/>
          <p:cNvSpPr/>
          <p:nvPr/>
        </p:nvSpPr>
        <p:spPr>
          <a:xfrm>
            <a:off x="1092175" y="2533714"/>
            <a:ext cx="608100" cy="538800"/>
          </a:xfrm>
          <a:prstGeom prst="rect">
            <a:avLst/>
          </a:prstGeom>
          <a:noFill/>
          <a:ln cap="flat" cmpd="sng" w="19050">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6" name="Google Shape;66;p14"/>
          <p:cNvPicPr preferRelativeResize="0"/>
          <p:nvPr/>
        </p:nvPicPr>
        <p:blipFill>
          <a:blip r:embed="rId3">
            <a:alphaModFix/>
          </a:blip>
          <a:stretch>
            <a:fillRect/>
          </a:stretch>
        </p:blipFill>
        <p:spPr>
          <a:xfrm>
            <a:off x="1121687" y="2840704"/>
            <a:ext cx="258275" cy="217025"/>
          </a:xfrm>
          <a:prstGeom prst="rect">
            <a:avLst/>
          </a:prstGeom>
          <a:noFill/>
          <a:ln>
            <a:noFill/>
          </a:ln>
        </p:spPr>
      </p:pic>
      <p:pic>
        <p:nvPicPr>
          <p:cNvPr id="67" name="Google Shape;67;p14"/>
          <p:cNvPicPr preferRelativeResize="0"/>
          <p:nvPr/>
        </p:nvPicPr>
        <p:blipFill>
          <a:blip r:embed="rId3">
            <a:alphaModFix/>
          </a:blip>
          <a:stretch>
            <a:fillRect/>
          </a:stretch>
        </p:blipFill>
        <p:spPr>
          <a:xfrm rot="1688834">
            <a:off x="1350287" y="2612104"/>
            <a:ext cx="258275" cy="217026"/>
          </a:xfrm>
          <a:prstGeom prst="rect">
            <a:avLst/>
          </a:prstGeom>
          <a:noFill/>
          <a:ln>
            <a:noFill/>
          </a:ln>
        </p:spPr>
      </p:pic>
      <p:pic>
        <p:nvPicPr>
          <p:cNvPr id="68" name="Google Shape;68;p14"/>
          <p:cNvPicPr preferRelativeResize="0"/>
          <p:nvPr/>
        </p:nvPicPr>
        <p:blipFill>
          <a:blip r:embed="rId3">
            <a:alphaModFix/>
          </a:blip>
          <a:stretch>
            <a:fillRect/>
          </a:stretch>
        </p:blipFill>
        <p:spPr>
          <a:xfrm rot="3214388">
            <a:off x="1426487" y="2840704"/>
            <a:ext cx="258276" cy="217026"/>
          </a:xfrm>
          <a:prstGeom prst="rect">
            <a:avLst/>
          </a:prstGeom>
          <a:noFill/>
          <a:ln>
            <a:noFill/>
          </a:ln>
        </p:spPr>
      </p:pic>
      <p:pic>
        <p:nvPicPr>
          <p:cNvPr id="69" name="Google Shape;69;p14"/>
          <p:cNvPicPr preferRelativeResize="0"/>
          <p:nvPr/>
        </p:nvPicPr>
        <p:blipFill>
          <a:blip r:embed="rId3">
            <a:alphaModFix/>
          </a:blip>
          <a:stretch>
            <a:fillRect/>
          </a:stretch>
        </p:blipFill>
        <p:spPr>
          <a:xfrm rot="7683172">
            <a:off x="1121675" y="2563853"/>
            <a:ext cx="258275" cy="217026"/>
          </a:xfrm>
          <a:prstGeom prst="rect">
            <a:avLst/>
          </a:prstGeom>
          <a:noFill/>
          <a:ln>
            <a:noFill/>
          </a:ln>
        </p:spPr>
      </p:pic>
      <p:sp>
        <p:nvSpPr>
          <p:cNvPr id="70" name="Google Shape;70;p14"/>
          <p:cNvSpPr/>
          <p:nvPr/>
        </p:nvSpPr>
        <p:spPr>
          <a:xfrm>
            <a:off x="3915714" y="2234132"/>
            <a:ext cx="999600" cy="885600"/>
          </a:xfrm>
          <a:prstGeom prst="rect">
            <a:avLst/>
          </a:prstGeom>
          <a:noFill/>
          <a:ln cap="flat" cmpd="sng" w="19050">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1" name="Google Shape;71;p14"/>
          <p:cNvPicPr preferRelativeResize="0"/>
          <p:nvPr/>
        </p:nvPicPr>
        <p:blipFill>
          <a:blip r:embed="rId3">
            <a:alphaModFix/>
          </a:blip>
          <a:stretch>
            <a:fillRect/>
          </a:stretch>
        </p:blipFill>
        <p:spPr>
          <a:xfrm>
            <a:off x="3964221" y="2738702"/>
            <a:ext cx="424512" cy="356704"/>
          </a:xfrm>
          <a:prstGeom prst="rect">
            <a:avLst/>
          </a:prstGeom>
          <a:noFill/>
          <a:ln>
            <a:noFill/>
          </a:ln>
        </p:spPr>
      </p:pic>
      <p:pic>
        <p:nvPicPr>
          <p:cNvPr id="72" name="Google Shape;72;p14"/>
          <p:cNvPicPr preferRelativeResize="0"/>
          <p:nvPr/>
        </p:nvPicPr>
        <p:blipFill>
          <a:blip r:embed="rId3">
            <a:alphaModFix/>
          </a:blip>
          <a:stretch>
            <a:fillRect/>
          </a:stretch>
        </p:blipFill>
        <p:spPr>
          <a:xfrm rot="1688800">
            <a:off x="4339959" y="2362973"/>
            <a:ext cx="424509" cy="356706"/>
          </a:xfrm>
          <a:prstGeom prst="rect">
            <a:avLst/>
          </a:prstGeom>
          <a:noFill/>
          <a:ln>
            <a:noFill/>
          </a:ln>
        </p:spPr>
      </p:pic>
      <p:pic>
        <p:nvPicPr>
          <p:cNvPr id="73" name="Google Shape;73;p14"/>
          <p:cNvPicPr preferRelativeResize="0"/>
          <p:nvPr/>
        </p:nvPicPr>
        <p:blipFill>
          <a:blip r:embed="rId3">
            <a:alphaModFix/>
          </a:blip>
          <a:stretch>
            <a:fillRect/>
          </a:stretch>
        </p:blipFill>
        <p:spPr>
          <a:xfrm rot="3214356">
            <a:off x="4465207" y="2738699"/>
            <a:ext cx="424506" cy="356709"/>
          </a:xfrm>
          <a:prstGeom prst="rect">
            <a:avLst/>
          </a:prstGeom>
          <a:noFill/>
          <a:ln>
            <a:noFill/>
          </a:ln>
        </p:spPr>
      </p:pic>
      <p:pic>
        <p:nvPicPr>
          <p:cNvPr id="74" name="Google Shape;74;p14"/>
          <p:cNvPicPr preferRelativeResize="0"/>
          <p:nvPr/>
        </p:nvPicPr>
        <p:blipFill>
          <a:blip r:embed="rId3">
            <a:alphaModFix/>
          </a:blip>
          <a:stretch>
            <a:fillRect/>
          </a:stretch>
        </p:blipFill>
        <p:spPr>
          <a:xfrm rot="7683213">
            <a:off x="3964205" y="2283666"/>
            <a:ext cx="424505" cy="356709"/>
          </a:xfrm>
          <a:prstGeom prst="rect">
            <a:avLst/>
          </a:prstGeom>
          <a:noFill/>
          <a:ln>
            <a:noFill/>
          </a:ln>
        </p:spPr>
      </p:pic>
      <p:sp>
        <p:nvSpPr>
          <p:cNvPr id="75" name="Google Shape;75;p14"/>
          <p:cNvSpPr/>
          <p:nvPr/>
        </p:nvSpPr>
        <p:spPr>
          <a:xfrm>
            <a:off x="6816333" y="1852271"/>
            <a:ext cx="1476600" cy="1308300"/>
          </a:xfrm>
          <a:prstGeom prst="rect">
            <a:avLst/>
          </a:prstGeom>
          <a:noFill/>
          <a:ln cap="flat" cmpd="sng" w="19050">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 name="Google Shape;76;p14"/>
          <p:cNvPicPr preferRelativeResize="0"/>
          <p:nvPr/>
        </p:nvPicPr>
        <p:blipFill>
          <a:blip r:embed="rId3">
            <a:alphaModFix/>
          </a:blip>
          <a:stretch>
            <a:fillRect/>
          </a:stretch>
        </p:blipFill>
        <p:spPr>
          <a:xfrm>
            <a:off x="6887994" y="2597699"/>
            <a:ext cx="627146" cy="526978"/>
          </a:xfrm>
          <a:prstGeom prst="rect">
            <a:avLst/>
          </a:prstGeom>
          <a:noFill/>
          <a:ln>
            <a:noFill/>
          </a:ln>
        </p:spPr>
      </p:pic>
      <p:pic>
        <p:nvPicPr>
          <p:cNvPr id="77" name="Google Shape;77;p14"/>
          <p:cNvPicPr preferRelativeResize="0"/>
          <p:nvPr/>
        </p:nvPicPr>
        <p:blipFill>
          <a:blip r:embed="rId3">
            <a:alphaModFix/>
          </a:blip>
          <a:stretch>
            <a:fillRect/>
          </a:stretch>
        </p:blipFill>
        <p:spPr>
          <a:xfrm rot="1688814">
            <a:off x="7443085" y="2042614"/>
            <a:ext cx="627146" cy="526979"/>
          </a:xfrm>
          <a:prstGeom prst="rect">
            <a:avLst/>
          </a:prstGeom>
          <a:noFill/>
          <a:ln>
            <a:noFill/>
          </a:ln>
        </p:spPr>
      </p:pic>
      <p:pic>
        <p:nvPicPr>
          <p:cNvPr id="78" name="Google Shape;78;p14"/>
          <p:cNvPicPr preferRelativeResize="0"/>
          <p:nvPr/>
        </p:nvPicPr>
        <p:blipFill>
          <a:blip r:embed="rId3">
            <a:alphaModFix/>
          </a:blip>
          <a:stretch>
            <a:fillRect/>
          </a:stretch>
        </p:blipFill>
        <p:spPr>
          <a:xfrm rot="3214375">
            <a:off x="7628116" y="2597697"/>
            <a:ext cx="627144" cy="526981"/>
          </a:xfrm>
          <a:prstGeom prst="rect">
            <a:avLst/>
          </a:prstGeom>
          <a:noFill/>
          <a:ln>
            <a:noFill/>
          </a:ln>
        </p:spPr>
      </p:pic>
      <p:pic>
        <p:nvPicPr>
          <p:cNvPr id="79" name="Google Shape;79;p14"/>
          <p:cNvPicPr preferRelativeResize="0"/>
          <p:nvPr/>
        </p:nvPicPr>
        <p:blipFill>
          <a:blip r:embed="rId3">
            <a:alphaModFix/>
          </a:blip>
          <a:stretch>
            <a:fillRect/>
          </a:stretch>
        </p:blipFill>
        <p:spPr>
          <a:xfrm rot="7683196">
            <a:off x="6887968" y="1925452"/>
            <a:ext cx="627142" cy="526982"/>
          </a:xfrm>
          <a:prstGeom prst="rect">
            <a:avLst/>
          </a:prstGeom>
          <a:noFill/>
          <a:ln>
            <a:noFill/>
          </a:ln>
        </p:spPr>
      </p:pic>
      <p:sp>
        <p:nvSpPr>
          <p:cNvPr id="80" name="Google Shape;80;p14"/>
          <p:cNvSpPr/>
          <p:nvPr/>
        </p:nvSpPr>
        <p:spPr>
          <a:xfrm>
            <a:off x="2877975" y="3725362"/>
            <a:ext cx="2907600" cy="296100"/>
          </a:xfrm>
          <a:prstGeom prst="rightArrow">
            <a:avLst>
              <a:gd fmla="val 50000" name="adj1"/>
              <a:gd fmla="val 50000" name="adj2"/>
            </a:avLst>
          </a:prstGeom>
          <a:solidFill>
            <a:srgbClr val="EFC72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4"/>
          <p:cNvSpPr txBox="1"/>
          <p:nvPr/>
        </p:nvSpPr>
        <p:spPr>
          <a:xfrm>
            <a:off x="2636850" y="4134250"/>
            <a:ext cx="3567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Calibri"/>
                <a:ea typeface="Calibri"/>
                <a:cs typeface="Calibri"/>
                <a:sym typeface="Calibri"/>
              </a:rPr>
              <a:t>Expansion</a:t>
            </a:r>
            <a:endParaRPr b="1" sz="2000">
              <a:latin typeface="Calibri"/>
              <a:ea typeface="Calibri"/>
              <a:cs typeface="Calibri"/>
              <a:sym typeface="Calibri"/>
            </a:endParaRPr>
          </a:p>
        </p:txBody>
      </p:sp>
      <p:pic>
        <p:nvPicPr>
          <p:cNvPr id="82" name="Google Shape;82;p14"/>
          <p:cNvPicPr preferRelativeResize="0"/>
          <p:nvPr/>
        </p:nvPicPr>
        <p:blipFill>
          <a:blip r:embed="rId4">
            <a:alphaModFix/>
          </a:blip>
          <a:stretch>
            <a:fillRect/>
          </a:stretch>
        </p:blipFill>
        <p:spPr>
          <a:xfrm>
            <a:off x="7478757" y="3479269"/>
            <a:ext cx="187883" cy="217025"/>
          </a:xfrm>
          <a:prstGeom prst="rect">
            <a:avLst/>
          </a:prstGeom>
          <a:noFill/>
          <a:ln>
            <a:noFill/>
          </a:ln>
        </p:spPr>
      </p:pic>
      <p:pic>
        <p:nvPicPr>
          <p:cNvPr id="83" name="Google Shape;83;p14"/>
          <p:cNvPicPr preferRelativeResize="0"/>
          <p:nvPr/>
        </p:nvPicPr>
        <p:blipFill>
          <a:blip r:embed="rId5">
            <a:alphaModFix/>
          </a:blip>
          <a:stretch>
            <a:fillRect/>
          </a:stretch>
        </p:blipFill>
        <p:spPr>
          <a:xfrm>
            <a:off x="4371975" y="3419318"/>
            <a:ext cx="187900" cy="217055"/>
          </a:xfrm>
          <a:prstGeom prst="rect">
            <a:avLst/>
          </a:prstGeom>
          <a:noFill/>
          <a:ln>
            <a:noFill/>
          </a:ln>
        </p:spPr>
      </p:pic>
      <p:pic>
        <p:nvPicPr>
          <p:cNvPr id="84" name="Google Shape;84;p14"/>
          <p:cNvPicPr preferRelativeResize="0"/>
          <p:nvPr/>
        </p:nvPicPr>
        <p:blipFill>
          <a:blip r:embed="rId6">
            <a:alphaModFix/>
          </a:blip>
          <a:stretch>
            <a:fillRect/>
          </a:stretch>
        </p:blipFill>
        <p:spPr>
          <a:xfrm>
            <a:off x="1360825" y="3325620"/>
            <a:ext cx="213040" cy="246100"/>
          </a:xfrm>
          <a:prstGeom prst="rect">
            <a:avLst/>
          </a:prstGeom>
          <a:noFill/>
          <a:ln>
            <a:noFill/>
          </a:ln>
        </p:spPr>
      </p:pic>
      <p:pic>
        <p:nvPicPr>
          <p:cNvPr id="85" name="Google Shape;85;p14"/>
          <p:cNvPicPr preferRelativeResize="0"/>
          <p:nvPr/>
        </p:nvPicPr>
        <p:blipFill rotWithShape="1">
          <a:blip r:embed="rId7">
            <a:alphaModFix/>
          </a:blip>
          <a:srcRect b="11262" l="7026" r="7496" t="6229"/>
          <a:stretch/>
        </p:blipFill>
        <p:spPr>
          <a:xfrm>
            <a:off x="605259" y="4759424"/>
            <a:ext cx="331528" cy="320028"/>
          </a:xfrm>
          <a:prstGeom prst="rect">
            <a:avLst/>
          </a:prstGeom>
          <a:noFill/>
          <a:ln>
            <a:noFill/>
          </a:ln>
        </p:spPr>
      </p:pic>
      <p:pic>
        <p:nvPicPr>
          <p:cNvPr id="86" name="Google Shape;86;p14" title="LOGO_ERC-FLAG_FP.png"/>
          <p:cNvPicPr preferRelativeResize="0"/>
          <p:nvPr/>
        </p:nvPicPr>
        <p:blipFill>
          <a:blip r:embed="rId8">
            <a:alphaModFix/>
          </a:blip>
          <a:stretch>
            <a:fillRect/>
          </a:stretch>
        </p:blipFill>
        <p:spPr>
          <a:xfrm>
            <a:off x="996333" y="4643785"/>
            <a:ext cx="741436" cy="523932"/>
          </a:xfrm>
          <a:prstGeom prst="rect">
            <a:avLst/>
          </a:prstGeom>
          <a:noFill/>
          <a:ln>
            <a:noFill/>
          </a:ln>
        </p:spPr>
      </p:pic>
      <p:pic>
        <p:nvPicPr>
          <p:cNvPr id="87" name="Google Shape;87;p14"/>
          <p:cNvPicPr preferRelativeResize="0"/>
          <p:nvPr/>
        </p:nvPicPr>
        <p:blipFill>
          <a:blip r:embed="rId9">
            <a:alphaModFix/>
          </a:blip>
          <a:stretch>
            <a:fillRect/>
          </a:stretch>
        </p:blipFill>
        <p:spPr>
          <a:xfrm>
            <a:off x="53101" y="4758496"/>
            <a:ext cx="506192" cy="296056"/>
          </a:xfrm>
          <a:prstGeom prst="rect">
            <a:avLst/>
          </a:prstGeom>
          <a:noFill/>
          <a:ln>
            <a:noFill/>
          </a:ln>
        </p:spPr>
      </p:pic>
      <p:pic>
        <p:nvPicPr>
          <p:cNvPr id="88" name="Google Shape;88;p14"/>
          <p:cNvPicPr preferRelativeResize="0"/>
          <p:nvPr/>
        </p:nvPicPr>
        <p:blipFill rotWithShape="1">
          <a:blip r:embed="rId10">
            <a:alphaModFix/>
          </a:blip>
          <a:srcRect b="87765" l="0" r="0" t="0"/>
          <a:stretch/>
        </p:blipFill>
        <p:spPr>
          <a:xfrm>
            <a:off x="0" y="-21225"/>
            <a:ext cx="9143982" cy="818694"/>
          </a:xfrm>
          <a:prstGeom prst="flowChartDocument">
            <a:avLst/>
          </a:prstGeom>
          <a:noFill/>
          <a:ln>
            <a:noFill/>
          </a:ln>
        </p:spPr>
      </p:pic>
      <p:sp>
        <p:nvSpPr>
          <p:cNvPr id="89" name="Google Shape;89;p14"/>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90" name="Google Shape;90;p14"/>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The cosmic expansion</a:t>
            </a:r>
            <a:endParaRPr b="1" sz="3800">
              <a:solidFill>
                <a:srgbClr val="000000"/>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32"/>
          <p:cNvSpPr txBox="1"/>
          <p:nvPr/>
        </p:nvSpPr>
        <p:spPr>
          <a:xfrm>
            <a:off x="112050" y="714363"/>
            <a:ext cx="88044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dk1"/>
                </a:solidFill>
                <a:latin typeface="Calibri"/>
                <a:ea typeface="Calibri"/>
                <a:cs typeface="Calibri"/>
                <a:sym typeface="Calibri"/>
              </a:rPr>
              <a:t>The CBC likelihood is often parametrized in terms of redshift and </a:t>
            </a:r>
            <a:r>
              <a:rPr b="1" lang="en" sz="1600">
                <a:solidFill>
                  <a:schemeClr val="dk1"/>
                </a:solidFill>
                <a:latin typeface="Calibri"/>
                <a:ea typeface="Calibri"/>
                <a:cs typeface="Calibri"/>
                <a:sym typeface="Calibri"/>
              </a:rPr>
              <a:t>source-frame time </a:t>
            </a:r>
            <a:endParaRPr b="1" sz="1600">
              <a:solidFill>
                <a:schemeClr val="dk1"/>
              </a:solidFill>
              <a:latin typeface="Calibri"/>
              <a:ea typeface="Calibri"/>
              <a:cs typeface="Calibri"/>
              <a:sym typeface="Calibri"/>
            </a:endParaRPr>
          </a:p>
        </p:txBody>
      </p:sp>
      <p:pic>
        <p:nvPicPr>
          <p:cNvPr id="368" name="Google Shape;368;p32"/>
          <p:cNvPicPr preferRelativeResize="0"/>
          <p:nvPr/>
        </p:nvPicPr>
        <p:blipFill>
          <a:blip r:embed="rId3">
            <a:alphaModFix/>
          </a:blip>
          <a:stretch>
            <a:fillRect/>
          </a:stretch>
        </p:blipFill>
        <p:spPr>
          <a:xfrm>
            <a:off x="304800" y="1461248"/>
            <a:ext cx="6092625" cy="2551950"/>
          </a:xfrm>
          <a:prstGeom prst="rect">
            <a:avLst/>
          </a:prstGeom>
          <a:noFill/>
          <a:ln>
            <a:noFill/>
          </a:ln>
        </p:spPr>
      </p:pic>
      <p:sp>
        <p:nvSpPr>
          <p:cNvPr id="369" name="Google Shape;369;p32"/>
          <p:cNvSpPr txBox="1"/>
          <p:nvPr/>
        </p:nvSpPr>
        <p:spPr>
          <a:xfrm>
            <a:off x="6887150" y="1536100"/>
            <a:ext cx="22467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latin typeface="Calibri"/>
                <a:ea typeface="Calibri"/>
                <a:cs typeface="Calibri"/>
                <a:sym typeface="Calibri"/>
              </a:rPr>
              <a:t>Term similar to the vanilla rate</a:t>
            </a:r>
            <a:endParaRPr b="1">
              <a:solidFill>
                <a:srgbClr val="FF0000"/>
              </a:solidFill>
              <a:latin typeface="Calibri"/>
              <a:ea typeface="Calibri"/>
              <a:cs typeface="Calibri"/>
              <a:sym typeface="Calibri"/>
            </a:endParaRPr>
          </a:p>
        </p:txBody>
      </p:sp>
      <p:sp>
        <p:nvSpPr>
          <p:cNvPr id="370" name="Google Shape;370;p32"/>
          <p:cNvSpPr txBox="1"/>
          <p:nvPr/>
        </p:nvSpPr>
        <p:spPr>
          <a:xfrm>
            <a:off x="2353250" y="1063200"/>
            <a:ext cx="1676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38761D"/>
                </a:solidFill>
                <a:latin typeface="Calibri"/>
                <a:ea typeface="Calibri"/>
                <a:cs typeface="Calibri"/>
                <a:sym typeface="Calibri"/>
              </a:rPr>
              <a:t>CBC per galaxy per year</a:t>
            </a:r>
            <a:endParaRPr b="1">
              <a:solidFill>
                <a:srgbClr val="38761D"/>
              </a:solidFill>
              <a:latin typeface="Calibri"/>
              <a:ea typeface="Calibri"/>
              <a:cs typeface="Calibri"/>
              <a:sym typeface="Calibri"/>
            </a:endParaRPr>
          </a:p>
        </p:txBody>
      </p:sp>
      <p:sp>
        <p:nvSpPr>
          <p:cNvPr id="371" name="Google Shape;371;p32"/>
          <p:cNvSpPr txBox="1"/>
          <p:nvPr/>
        </p:nvSpPr>
        <p:spPr>
          <a:xfrm>
            <a:off x="6526325" y="2263950"/>
            <a:ext cx="24258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chemeClr val="accent1"/>
                </a:solidFill>
                <a:latin typeface="Calibri"/>
                <a:ea typeface="Calibri"/>
                <a:cs typeface="Calibri"/>
                <a:sym typeface="Calibri"/>
              </a:rPr>
              <a:t>Number density of galaxies per steradian (completeness correction)</a:t>
            </a:r>
            <a:endParaRPr b="1">
              <a:solidFill>
                <a:schemeClr val="accent1"/>
              </a:solidFill>
              <a:latin typeface="Calibri"/>
              <a:ea typeface="Calibri"/>
              <a:cs typeface="Calibri"/>
              <a:sym typeface="Calibri"/>
            </a:endParaRPr>
          </a:p>
        </p:txBody>
      </p:sp>
      <p:sp>
        <p:nvSpPr>
          <p:cNvPr id="372" name="Google Shape;372;p32"/>
          <p:cNvSpPr txBox="1"/>
          <p:nvPr/>
        </p:nvSpPr>
        <p:spPr>
          <a:xfrm>
            <a:off x="6315650" y="3085900"/>
            <a:ext cx="24258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9900FF"/>
                </a:solidFill>
                <a:latin typeface="Calibri"/>
                <a:ea typeface="Calibri"/>
                <a:cs typeface="Calibri"/>
                <a:sym typeface="Calibri"/>
              </a:rPr>
              <a:t>Number density of galaxies per steradian (catalog)</a:t>
            </a:r>
            <a:endParaRPr b="1">
              <a:solidFill>
                <a:srgbClr val="9900FF"/>
              </a:solidFill>
              <a:latin typeface="Calibri"/>
              <a:ea typeface="Calibri"/>
              <a:cs typeface="Calibri"/>
              <a:sym typeface="Calibri"/>
            </a:endParaRPr>
          </a:p>
        </p:txBody>
      </p:sp>
      <p:sp>
        <p:nvSpPr>
          <p:cNvPr id="373" name="Google Shape;373;p32"/>
          <p:cNvSpPr txBox="1"/>
          <p:nvPr/>
        </p:nvSpPr>
        <p:spPr>
          <a:xfrm>
            <a:off x="2077575" y="2641950"/>
            <a:ext cx="3511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FF9900"/>
                </a:solidFill>
                <a:latin typeface="Calibri"/>
                <a:ea typeface="Calibri"/>
                <a:cs typeface="Calibri"/>
                <a:sym typeface="Calibri"/>
              </a:rPr>
              <a:t>Integral of Schecter function</a:t>
            </a:r>
            <a:endParaRPr>
              <a:solidFill>
                <a:srgbClr val="FF9900"/>
              </a:solidFill>
              <a:latin typeface="Calibri"/>
              <a:ea typeface="Calibri"/>
              <a:cs typeface="Calibri"/>
              <a:sym typeface="Calibri"/>
            </a:endParaRPr>
          </a:p>
        </p:txBody>
      </p:sp>
      <p:sp>
        <p:nvSpPr>
          <p:cNvPr id="374" name="Google Shape;374;p32"/>
          <p:cNvSpPr txBox="1"/>
          <p:nvPr/>
        </p:nvSpPr>
        <p:spPr>
          <a:xfrm>
            <a:off x="152400" y="4081500"/>
            <a:ext cx="1728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00FF00"/>
                </a:solidFill>
                <a:latin typeface="Calibri"/>
                <a:ea typeface="Calibri"/>
                <a:cs typeface="Calibri"/>
                <a:sym typeface="Calibri"/>
              </a:rPr>
              <a:t>Sky pixel area</a:t>
            </a:r>
            <a:endParaRPr>
              <a:solidFill>
                <a:srgbClr val="00FF00"/>
              </a:solidFill>
              <a:latin typeface="Calibri"/>
              <a:ea typeface="Calibri"/>
              <a:cs typeface="Calibri"/>
              <a:sym typeface="Calibri"/>
            </a:endParaRPr>
          </a:p>
        </p:txBody>
      </p:sp>
      <p:sp>
        <p:nvSpPr>
          <p:cNvPr id="375" name="Google Shape;375;p32"/>
          <p:cNvSpPr txBox="1"/>
          <p:nvPr/>
        </p:nvSpPr>
        <p:spPr>
          <a:xfrm>
            <a:off x="3878850" y="3803600"/>
            <a:ext cx="17280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FF00FF"/>
                </a:solidFill>
                <a:latin typeface="Calibri"/>
                <a:ea typeface="Calibri"/>
                <a:cs typeface="Calibri"/>
                <a:sym typeface="Calibri"/>
              </a:rPr>
              <a:t>Galaxy localization in redshift </a:t>
            </a:r>
            <a:endParaRPr>
              <a:solidFill>
                <a:srgbClr val="FF00FF"/>
              </a:solidFill>
              <a:latin typeface="Calibri"/>
              <a:ea typeface="Calibri"/>
              <a:cs typeface="Calibri"/>
              <a:sym typeface="Calibri"/>
            </a:endParaRPr>
          </a:p>
        </p:txBody>
      </p:sp>
      <p:sp>
        <p:nvSpPr>
          <p:cNvPr id="376" name="Google Shape;376;p32"/>
          <p:cNvSpPr txBox="1"/>
          <p:nvPr/>
        </p:nvSpPr>
        <p:spPr>
          <a:xfrm>
            <a:off x="1880400" y="3777700"/>
            <a:ext cx="1728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BF9000"/>
                </a:solidFill>
                <a:latin typeface="Calibri"/>
                <a:ea typeface="Calibri"/>
                <a:cs typeface="Calibri"/>
                <a:sym typeface="Calibri"/>
              </a:rPr>
              <a:t>Luminosity weight</a:t>
            </a:r>
            <a:endParaRPr>
              <a:solidFill>
                <a:srgbClr val="BF9000"/>
              </a:solidFill>
              <a:latin typeface="Calibri"/>
              <a:ea typeface="Calibri"/>
              <a:cs typeface="Calibri"/>
              <a:sym typeface="Calibri"/>
            </a:endParaRPr>
          </a:p>
        </p:txBody>
      </p:sp>
      <p:pic>
        <p:nvPicPr>
          <p:cNvPr id="377" name="Google Shape;377;p32"/>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378" name="Google Shape;378;p32"/>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379" name="Google Shape;379;p32"/>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solidFill>
                  <a:schemeClr val="dk1"/>
                </a:solidFill>
                <a:latin typeface="Times New Roman"/>
                <a:ea typeface="Times New Roman"/>
                <a:cs typeface="Times New Roman"/>
                <a:sym typeface="Times New Roman"/>
              </a:rPr>
              <a:t>Dark sirens</a:t>
            </a:r>
            <a:endParaRPr b="1" sz="3800">
              <a:latin typeface="Times New Roman"/>
              <a:ea typeface="Times New Roman"/>
              <a:cs typeface="Times New Roman"/>
              <a:sym typeface="Times New Roman"/>
            </a:endParaRPr>
          </a:p>
        </p:txBody>
      </p:sp>
      <p:pic>
        <p:nvPicPr>
          <p:cNvPr id="380" name="Google Shape;380;p32"/>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381" name="Google Shape;381;p32"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382" name="Google Shape;382;p32"/>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3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388" name="Google Shape;388;p33"/>
          <p:cNvSpPr txBox="1"/>
          <p:nvPr/>
        </p:nvSpPr>
        <p:spPr>
          <a:xfrm>
            <a:off x="1779150" y="3713450"/>
            <a:ext cx="1696500" cy="56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pic>
        <p:nvPicPr>
          <p:cNvPr id="389" name="Google Shape;389;p33"/>
          <p:cNvPicPr preferRelativeResize="0"/>
          <p:nvPr/>
        </p:nvPicPr>
        <p:blipFill>
          <a:blip r:embed="rId3">
            <a:alphaModFix/>
          </a:blip>
          <a:stretch>
            <a:fillRect/>
          </a:stretch>
        </p:blipFill>
        <p:spPr>
          <a:xfrm>
            <a:off x="4628474" y="1117263"/>
            <a:ext cx="3707375" cy="3333975"/>
          </a:xfrm>
          <a:prstGeom prst="rect">
            <a:avLst/>
          </a:prstGeom>
          <a:noFill/>
          <a:ln>
            <a:noFill/>
          </a:ln>
        </p:spPr>
      </p:pic>
      <p:pic>
        <p:nvPicPr>
          <p:cNvPr id="390" name="Google Shape;390;p33" title="scandles.png"/>
          <p:cNvPicPr preferRelativeResize="0"/>
          <p:nvPr/>
        </p:nvPicPr>
        <p:blipFill>
          <a:blip r:embed="rId4">
            <a:alphaModFix/>
          </a:blip>
          <a:stretch>
            <a:fillRect/>
          </a:stretch>
        </p:blipFill>
        <p:spPr>
          <a:xfrm>
            <a:off x="152400" y="882526"/>
            <a:ext cx="3379551" cy="2087375"/>
          </a:xfrm>
          <a:prstGeom prst="rect">
            <a:avLst/>
          </a:prstGeom>
          <a:noFill/>
          <a:ln>
            <a:noFill/>
          </a:ln>
        </p:spPr>
      </p:pic>
      <p:pic>
        <p:nvPicPr>
          <p:cNvPr id="391" name="Google Shape;391;p33"/>
          <p:cNvPicPr preferRelativeResize="0"/>
          <p:nvPr/>
        </p:nvPicPr>
        <p:blipFill>
          <a:blip r:embed="rId5">
            <a:alphaModFix/>
          </a:blip>
          <a:stretch>
            <a:fillRect/>
          </a:stretch>
        </p:blipFill>
        <p:spPr>
          <a:xfrm>
            <a:off x="269575" y="2908175"/>
            <a:ext cx="3054275" cy="1952900"/>
          </a:xfrm>
          <a:prstGeom prst="rect">
            <a:avLst/>
          </a:prstGeom>
          <a:noFill/>
          <a:ln>
            <a:noFill/>
          </a:ln>
        </p:spPr>
      </p:pic>
      <p:pic>
        <p:nvPicPr>
          <p:cNvPr id="392" name="Google Shape;392;p33"/>
          <p:cNvPicPr preferRelativeResize="0"/>
          <p:nvPr/>
        </p:nvPicPr>
        <p:blipFill>
          <a:blip r:embed="rId6">
            <a:alphaModFix/>
          </a:blip>
          <a:stretch>
            <a:fillRect/>
          </a:stretch>
        </p:blipFill>
        <p:spPr>
          <a:xfrm>
            <a:off x="7161526" y="1370501"/>
            <a:ext cx="1097700" cy="974100"/>
          </a:xfrm>
          <a:prstGeom prst="ellipse">
            <a:avLst/>
          </a:prstGeom>
          <a:noFill/>
          <a:ln>
            <a:noFill/>
          </a:ln>
        </p:spPr>
      </p:pic>
      <p:sp>
        <p:nvSpPr>
          <p:cNvPr id="393" name="Google Shape;393;p33"/>
          <p:cNvSpPr txBox="1"/>
          <p:nvPr/>
        </p:nvSpPr>
        <p:spPr>
          <a:xfrm>
            <a:off x="906700" y="2948900"/>
            <a:ext cx="15084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chemeClr val="dk2"/>
                </a:solidFill>
                <a:latin typeface="Times New Roman"/>
                <a:ea typeface="Times New Roman"/>
                <a:cs typeface="Times New Roman"/>
                <a:sym typeface="Times New Roman"/>
              </a:rPr>
              <a:t>Compact binaries</a:t>
            </a:r>
            <a:endParaRPr b="1" sz="1600">
              <a:solidFill>
                <a:schemeClr val="dk2"/>
              </a:solidFill>
              <a:latin typeface="Times New Roman"/>
              <a:ea typeface="Times New Roman"/>
              <a:cs typeface="Times New Roman"/>
              <a:sym typeface="Times New Roman"/>
            </a:endParaRPr>
          </a:p>
        </p:txBody>
      </p:sp>
      <p:pic>
        <p:nvPicPr>
          <p:cNvPr id="394" name="Google Shape;394;p33"/>
          <p:cNvPicPr preferRelativeResize="0"/>
          <p:nvPr/>
        </p:nvPicPr>
        <p:blipFill>
          <a:blip r:embed="rId7">
            <a:alphaModFix/>
          </a:blip>
          <a:stretch>
            <a:fillRect/>
          </a:stretch>
        </p:blipFill>
        <p:spPr>
          <a:xfrm>
            <a:off x="76199" y="4865753"/>
            <a:ext cx="271608" cy="227944"/>
          </a:xfrm>
          <a:prstGeom prst="rect">
            <a:avLst/>
          </a:prstGeom>
          <a:noFill/>
          <a:ln>
            <a:noFill/>
          </a:ln>
        </p:spPr>
      </p:pic>
      <p:pic>
        <p:nvPicPr>
          <p:cNvPr id="395" name="Google Shape;395;p33"/>
          <p:cNvPicPr preferRelativeResize="0"/>
          <p:nvPr/>
        </p:nvPicPr>
        <p:blipFill rotWithShape="1">
          <a:blip r:embed="rId8">
            <a:alphaModFix/>
          </a:blip>
          <a:srcRect b="11262" l="7026" r="7496" t="6229"/>
          <a:stretch/>
        </p:blipFill>
        <p:spPr>
          <a:xfrm>
            <a:off x="478500" y="4825099"/>
            <a:ext cx="320399" cy="309263"/>
          </a:xfrm>
          <a:prstGeom prst="rect">
            <a:avLst/>
          </a:prstGeom>
          <a:noFill/>
          <a:ln>
            <a:noFill/>
          </a:ln>
        </p:spPr>
      </p:pic>
      <p:pic>
        <p:nvPicPr>
          <p:cNvPr id="396" name="Google Shape;396;p33" title="LOGO_ERC-FLAG_FP.png"/>
          <p:cNvPicPr preferRelativeResize="0"/>
          <p:nvPr/>
        </p:nvPicPr>
        <p:blipFill>
          <a:blip r:embed="rId9">
            <a:alphaModFix/>
          </a:blip>
          <a:stretch>
            <a:fillRect/>
          </a:stretch>
        </p:blipFill>
        <p:spPr>
          <a:xfrm>
            <a:off x="856450" y="4713350"/>
            <a:ext cx="716555" cy="506349"/>
          </a:xfrm>
          <a:prstGeom prst="rect">
            <a:avLst/>
          </a:prstGeom>
          <a:noFill/>
          <a:ln>
            <a:noFill/>
          </a:ln>
        </p:spPr>
      </p:pic>
      <p:pic>
        <p:nvPicPr>
          <p:cNvPr id="397" name="Google Shape;397;p33"/>
          <p:cNvPicPr preferRelativeResize="0"/>
          <p:nvPr/>
        </p:nvPicPr>
        <p:blipFill rotWithShape="1">
          <a:blip r:embed="rId10">
            <a:alphaModFix/>
          </a:blip>
          <a:srcRect b="87765" l="0" r="0" t="0"/>
          <a:stretch/>
        </p:blipFill>
        <p:spPr>
          <a:xfrm>
            <a:off x="0" y="-21225"/>
            <a:ext cx="9143982" cy="818694"/>
          </a:xfrm>
          <a:prstGeom prst="flowChartDocument">
            <a:avLst/>
          </a:prstGeom>
          <a:noFill/>
          <a:ln>
            <a:noFill/>
          </a:ln>
        </p:spPr>
      </p:pic>
      <p:sp>
        <p:nvSpPr>
          <p:cNvPr id="398" name="Google Shape;398;p33"/>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399" name="Google Shape;399;p33"/>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Spectral sirens</a:t>
            </a:r>
            <a:endParaRPr b="1" sz="3800">
              <a:solidFill>
                <a:srgbClr val="000000"/>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pic>
        <p:nvPicPr>
          <p:cNvPr id="404" name="Google Shape;404;p34"/>
          <p:cNvPicPr preferRelativeResize="0"/>
          <p:nvPr/>
        </p:nvPicPr>
        <p:blipFill>
          <a:blip r:embed="rId3">
            <a:alphaModFix/>
          </a:blip>
          <a:stretch>
            <a:fillRect/>
          </a:stretch>
        </p:blipFill>
        <p:spPr>
          <a:xfrm>
            <a:off x="4605500" y="1174375"/>
            <a:ext cx="4228400" cy="3137199"/>
          </a:xfrm>
          <a:prstGeom prst="rect">
            <a:avLst/>
          </a:prstGeom>
          <a:noFill/>
          <a:ln>
            <a:noFill/>
          </a:ln>
        </p:spPr>
      </p:pic>
      <p:sp>
        <p:nvSpPr>
          <p:cNvPr id="405" name="Google Shape;405;p34"/>
          <p:cNvSpPr txBox="1"/>
          <p:nvPr/>
        </p:nvSpPr>
        <p:spPr>
          <a:xfrm>
            <a:off x="86825" y="1154450"/>
            <a:ext cx="4459800" cy="20319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Font typeface="Lato"/>
              <a:buChar char="●"/>
            </a:pPr>
            <a:r>
              <a:rPr lang="en" sz="1500">
                <a:latin typeface="Lato"/>
                <a:ea typeface="Lato"/>
                <a:cs typeface="Lato"/>
                <a:sym typeface="Lato"/>
              </a:rPr>
              <a:t>Many GW are detected with large sky localizations and are very far (galaxy catalogs highly incomplete).</a:t>
            </a:r>
            <a:br>
              <a:rPr lang="en" sz="1500">
                <a:latin typeface="Lato"/>
                <a:ea typeface="Lato"/>
                <a:cs typeface="Lato"/>
                <a:sym typeface="Lato"/>
              </a:rPr>
            </a:br>
            <a:endParaRPr sz="1500">
              <a:latin typeface="Lato"/>
              <a:ea typeface="Lato"/>
              <a:cs typeface="Lato"/>
              <a:sym typeface="Lato"/>
            </a:endParaRPr>
          </a:p>
          <a:p>
            <a:pPr indent="-323850" lvl="0" marL="457200" rtl="0" algn="l">
              <a:spcBef>
                <a:spcPts val="0"/>
              </a:spcBef>
              <a:spcAft>
                <a:spcPts val="0"/>
              </a:spcAft>
              <a:buSzPts val="1500"/>
              <a:buFont typeface="Lato"/>
              <a:buChar char="●"/>
            </a:pPr>
            <a:r>
              <a:rPr lang="en" sz="1500">
                <a:latin typeface="Lato"/>
                <a:ea typeface="Lato"/>
                <a:cs typeface="Lato"/>
                <a:sym typeface="Lato"/>
              </a:rPr>
              <a:t>If BBHs are </a:t>
            </a:r>
            <a:r>
              <a:rPr i="1" lang="en" sz="1500">
                <a:latin typeface="Lato"/>
                <a:ea typeface="Lato"/>
                <a:cs typeface="Lato"/>
                <a:sym typeface="Lato"/>
              </a:rPr>
              <a:t>preferentially</a:t>
            </a:r>
            <a:r>
              <a:rPr lang="en" sz="1500">
                <a:latin typeface="Lato"/>
                <a:ea typeface="Lato"/>
                <a:cs typeface="Lato"/>
                <a:sym typeface="Lato"/>
              </a:rPr>
              <a:t> produced at a given mass, we can exploit the mass-redshift relation to assign a redshift to the GW source </a:t>
            </a:r>
            <a:r>
              <a:rPr i="1" lang="en">
                <a:solidFill>
                  <a:srgbClr val="888888"/>
                </a:solidFill>
                <a:latin typeface="Lato"/>
                <a:ea typeface="Lato"/>
                <a:cs typeface="Lato"/>
                <a:sym typeface="Lato"/>
              </a:rPr>
              <a:t>[SM+, PRD 104 (2021)]</a:t>
            </a:r>
            <a:r>
              <a:rPr lang="en" sz="1500">
                <a:latin typeface="Lato"/>
                <a:ea typeface="Lato"/>
                <a:cs typeface="Lato"/>
                <a:sym typeface="Lato"/>
              </a:rPr>
              <a:t>.</a:t>
            </a:r>
            <a:endParaRPr sz="1500">
              <a:latin typeface="Lato"/>
              <a:ea typeface="Lato"/>
              <a:cs typeface="Lato"/>
              <a:sym typeface="Lato"/>
            </a:endParaRPr>
          </a:p>
        </p:txBody>
      </p:sp>
      <p:pic>
        <p:nvPicPr>
          <p:cNvPr id="406" name="Google Shape;406;p34"/>
          <p:cNvPicPr preferRelativeResize="0"/>
          <p:nvPr/>
        </p:nvPicPr>
        <p:blipFill>
          <a:blip r:embed="rId4">
            <a:alphaModFix/>
          </a:blip>
          <a:stretch>
            <a:fillRect/>
          </a:stretch>
        </p:blipFill>
        <p:spPr>
          <a:xfrm>
            <a:off x="1157299" y="3494100"/>
            <a:ext cx="2820447" cy="354000"/>
          </a:xfrm>
          <a:prstGeom prst="rect">
            <a:avLst/>
          </a:prstGeom>
          <a:noFill/>
          <a:ln>
            <a:noFill/>
          </a:ln>
        </p:spPr>
      </p:pic>
      <p:sp>
        <p:nvSpPr>
          <p:cNvPr id="407" name="Google Shape;407;p34"/>
          <p:cNvSpPr/>
          <p:nvPr/>
        </p:nvSpPr>
        <p:spPr>
          <a:xfrm>
            <a:off x="5625350" y="2749175"/>
            <a:ext cx="1882500" cy="493200"/>
          </a:xfrm>
          <a:prstGeom prst="ellipse">
            <a:avLst/>
          </a:prstGeom>
          <a:noFill/>
          <a:ln cap="flat" cmpd="sng" w="28575">
            <a:solidFill>
              <a:srgbClr val="EF92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408" name="Google Shape;408;p34"/>
          <p:cNvSpPr txBox="1"/>
          <p:nvPr/>
        </p:nvSpPr>
        <p:spPr>
          <a:xfrm>
            <a:off x="6683200" y="3336350"/>
            <a:ext cx="1692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FF9900"/>
                </a:solidFill>
                <a:latin typeface="Lato"/>
                <a:ea typeface="Lato"/>
                <a:cs typeface="Lato"/>
                <a:sym typeface="Lato"/>
              </a:rPr>
              <a:t>Excess of BBHs</a:t>
            </a:r>
            <a:endParaRPr b="1">
              <a:solidFill>
                <a:srgbClr val="FF9900"/>
              </a:solidFill>
              <a:latin typeface="Lato"/>
              <a:ea typeface="Lato"/>
              <a:cs typeface="Lato"/>
              <a:sym typeface="Lato"/>
            </a:endParaRPr>
          </a:p>
        </p:txBody>
      </p:sp>
      <p:pic>
        <p:nvPicPr>
          <p:cNvPr id="409" name="Google Shape;409;p34"/>
          <p:cNvPicPr preferRelativeResize="0"/>
          <p:nvPr/>
        </p:nvPicPr>
        <p:blipFill rotWithShape="1">
          <a:blip r:embed="rId5">
            <a:alphaModFix/>
          </a:blip>
          <a:srcRect b="87765" l="0" r="0" t="0"/>
          <a:stretch/>
        </p:blipFill>
        <p:spPr>
          <a:xfrm>
            <a:off x="0" y="-21225"/>
            <a:ext cx="9143982" cy="818694"/>
          </a:xfrm>
          <a:prstGeom prst="flowChartDocument">
            <a:avLst/>
          </a:prstGeom>
          <a:noFill/>
          <a:ln>
            <a:noFill/>
          </a:ln>
        </p:spPr>
      </p:pic>
      <p:sp>
        <p:nvSpPr>
          <p:cNvPr id="410" name="Google Shape;410;p34"/>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411" name="Google Shape;411;p34"/>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Spectral sirens</a:t>
            </a:r>
            <a:endParaRPr b="1" sz="3800">
              <a:latin typeface="Times New Roman"/>
              <a:ea typeface="Times New Roman"/>
              <a:cs typeface="Times New Roman"/>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pic>
        <p:nvPicPr>
          <p:cNvPr id="416" name="Google Shape;416;p35"/>
          <p:cNvPicPr preferRelativeResize="0"/>
          <p:nvPr/>
        </p:nvPicPr>
        <p:blipFill rotWithShape="1">
          <a:blip r:embed="rId3">
            <a:alphaModFix/>
          </a:blip>
          <a:srcRect b="87765" l="0" r="0" t="0"/>
          <a:stretch/>
        </p:blipFill>
        <p:spPr>
          <a:xfrm>
            <a:off x="0" y="-21225"/>
            <a:ext cx="9143982" cy="818694"/>
          </a:xfrm>
          <a:prstGeom prst="flowChartDocument">
            <a:avLst/>
          </a:prstGeom>
          <a:noFill/>
          <a:ln>
            <a:noFill/>
          </a:ln>
        </p:spPr>
      </p:pic>
      <p:sp>
        <p:nvSpPr>
          <p:cNvPr id="417" name="Google Shape;417;p35"/>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418" name="Google Shape;418;p35"/>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Spectral sirens</a:t>
            </a:r>
            <a:endParaRPr b="1" sz="3800">
              <a:latin typeface="Times New Roman"/>
              <a:ea typeface="Times New Roman"/>
              <a:cs typeface="Times New Roman"/>
              <a:sym typeface="Times New Roman"/>
            </a:endParaRPr>
          </a:p>
        </p:txBody>
      </p:sp>
      <p:pic>
        <p:nvPicPr>
          <p:cNvPr id="419" name="Google Shape;419;p35"/>
          <p:cNvPicPr preferRelativeResize="0"/>
          <p:nvPr/>
        </p:nvPicPr>
        <p:blipFill>
          <a:blip r:embed="rId4">
            <a:alphaModFix/>
          </a:blip>
          <a:stretch>
            <a:fillRect/>
          </a:stretch>
        </p:blipFill>
        <p:spPr>
          <a:xfrm>
            <a:off x="1304386" y="873669"/>
            <a:ext cx="6264583" cy="4041230"/>
          </a:xfrm>
          <a:prstGeom prst="rect">
            <a:avLst/>
          </a:prstGeom>
          <a:noFill/>
          <a:ln>
            <a:noFill/>
          </a:ln>
        </p:spPr>
      </p:pic>
      <p:pic>
        <p:nvPicPr>
          <p:cNvPr id="420" name="Google Shape;420;p35"/>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421" name="Google Shape;421;p35"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422" name="Google Shape;422;p35"/>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pic>
        <p:nvPicPr>
          <p:cNvPr id="427" name="Google Shape;427;p36"/>
          <p:cNvPicPr preferRelativeResize="0"/>
          <p:nvPr/>
        </p:nvPicPr>
        <p:blipFill>
          <a:blip r:embed="rId3">
            <a:alphaModFix/>
          </a:blip>
          <a:stretch>
            <a:fillRect/>
          </a:stretch>
        </p:blipFill>
        <p:spPr>
          <a:xfrm>
            <a:off x="3966875" y="992100"/>
            <a:ext cx="4566697" cy="3379356"/>
          </a:xfrm>
          <a:prstGeom prst="rect">
            <a:avLst/>
          </a:prstGeom>
          <a:noFill/>
          <a:ln>
            <a:noFill/>
          </a:ln>
        </p:spPr>
      </p:pic>
      <p:sp>
        <p:nvSpPr>
          <p:cNvPr id="428" name="Google Shape;428;p36"/>
          <p:cNvSpPr txBox="1"/>
          <p:nvPr/>
        </p:nvSpPr>
        <p:spPr>
          <a:xfrm>
            <a:off x="8317750" y="2200800"/>
            <a:ext cx="777000" cy="1046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FF9900"/>
                </a:solidFill>
                <a:latin typeface="Lato"/>
                <a:ea typeface="Lato"/>
                <a:cs typeface="Lato"/>
                <a:sym typeface="Lato"/>
              </a:rPr>
              <a:t>35 solar mass feature</a:t>
            </a:r>
            <a:endParaRPr b="1">
              <a:solidFill>
                <a:srgbClr val="FF9900"/>
              </a:solidFill>
              <a:latin typeface="Lato"/>
              <a:ea typeface="Lato"/>
              <a:cs typeface="Lato"/>
              <a:sym typeface="Lato"/>
            </a:endParaRPr>
          </a:p>
        </p:txBody>
      </p:sp>
      <p:sp>
        <p:nvSpPr>
          <p:cNvPr id="429" name="Google Shape;429;p36"/>
          <p:cNvSpPr txBox="1"/>
          <p:nvPr/>
        </p:nvSpPr>
        <p:spPr>
          <a:xfrm>
            <a:off x="86825" y="1916450"/>
            <a:ext cx="4066800" cy="11082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Font typeface="Lato"/>
              <a:buChar char="●"/>
            </a:pPr>
            <a:r>
              <a:rPr lang="en" sz="1500">
                <a:latin typeface="Lato"/>
                <a:ea typeface="Lato"/>
                <a:cs typeface="Lato"/>
                <a:sym typeface="Lato"/>
              </a:rPr>
              <a:t>If we assume an overdensity of BBHs produced at 35 solar masses, some “extreme” cosmologies can not fit the overdensity of BBHs.</a:t>
            </a:r>
            <a:endParaRPr sz="1500">
              <a:latin typeface="Lato"/>
              <a:ea typeface="Lato"/>
              <a:cs typeface="Lato"/>
              <a:sym typeface="Lato"/>
            </a:endParaRPr>
          </a:p>
        </p:txBody>
      </p:sp>
      <p:pic>
        <p:nvPicPr>
          <p:cNvPr id="430" name="Google Shape;430;p36"/>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431" name="Google Shape;431;p36"/>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432" name="Google Shape;432;p36"/>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Spectral sirens</a:t>
            </a:r>
            <a:endParaRPr b="1" sz="3800">
              <a:latin typeface="Times New Roman"/>
              <a:ea typeface="Times New Roman"/>
              <a:cs typeface="Times New Roman"/>
              <a:sym typeface="Times New Roman"/>
            </a:endParaRPr>
          </a:p>
        </p:txBody>
      </p:sp>
      <p:pic>
        <p:nvPicPr>
          <p:cNvPr id="433" name="Google Shape;433;p36"/>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434" name="Google Shape;434;p36"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435" name="Google Shape;435;p36"/>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37"/>
          <p:cNvSpPr txBox="1"/>
          <p:nvPr/>
        </p:nvSpPr>
        <p:spPr>
          <a:xfrm>
            <a:off x="1510275" y="501425"/>
            <a:ext cx="21813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4A86E8"/>
                </a:solidFill>
                <a:latin typeface="Calibri"/>
                <a:ea typeface="Calibri"/>
                <a:cs typeface="Calibri"/>
                <a:sym typeface="Calibri"/>
              </a:rPr>
              <a:t>Detector frame</a:t>
            </a:r>
            <a:endParaRPr b="1">
              <a:solidFill>
                <a:srgbClr val="4A86E8"/>
              </a:solidFill>
              <a:latin typeface="Calibri"/>
              <a:ea typeface="Calibri"/>
              <a:cs typeface="Calibri"/>
              <a:sym typeface="Calibri"/>
            </a:endParaRPr>
          </a:p>
        </p:txBody>
      </p:sp>
      <p:sp>
        <p:nvSpPr>
          <p:cNvPr id="441" name="Google Shape;441;p37"/>
          <p:cNvSpPr txBox="1"/>
          <p:nvPr/>
        </p:nvSpPr>
        <p:spPr>
          <a:xfrm>
            <a:off x="4687825" y="479300"/>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990000"/>
                </a:solidFill>
                <a:latin typeface="Calibri"/>
                <a:ea typeface="Calibri"/>
                <a:cs typeface="Calibri"/>
                <a:sym typeface="Calibri"/>
              </a:rPr>
              <a:t>Source frame</a:t>
            </a:r>
            <a:endParaRPr b="1">
              <a:solidFill>
                <a:srgbClr val="990000"/>
              </a:solidFill>
              <a:latin typeface="Calibri"/>
              <a:ea typeface="Calibri"/>
              <a:cs typeface="Calibri"/>
              <a:sym typeface="Calibri"/>
            </a:endParaRPr>
          </a:p>
        </p:txBody>
      </p:sp>
      <p:sp>
        <p:nvSpPr>
          <p:cNvPr id="442" name="Google Shape;442;p37"/>
          <p:cNvSpPr/>
          <p:nvPr/>
        </p:nvSpPr>
        <p:spPr>
          <a:xfrm>
            <a:off x="3609700" y="2560800"/>
            <a:ext cx="1385400" cy="246900"/>
          </a:xfrm>
          <a:prstGeom prst="leftRightArrow">
            <a:avLst>
              <a:gd fmla="val 50000" name="adj1"/>
              <a:gd fmla="val 50000" name="adj2"/>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37"/>
          <p:cNvSpPr txBox="1"/>
          <p:nvPr/>
        </p:nvSpPr>
        <p:spPr>
          <a:xfrm>
            <a:off x="3574625" y="1055850"/>
            <a:ext cx="15927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Calibri"/>
                <a:ea typeface="Calibri"/>
                <a:cs typeface="Calibri"/>
                <a:sym typeface="Calibri"/>
              </a:rPr>
              <a:t>Population:</a:t>
            </a:r>
            <a:endParaRPr>
              <a:solidFill>
                <a:schemeClr val="dk1"/>
              </a:solidFill>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64 events.</a:t>
            </a:r>
            <a:endParaRPr>
              <a:solidFill>
                <a:schemeClr val="dk1"/>
              </a:solidFill>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PISN.</a:t>
            </a:r>
            <a:endParaRPr>
              <a:solidFill>
                <a:schemeClr val="dk1"/>
              </a:solidFill>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Planck cosmology</a:t>
            </a:r>
            <a:endParaRPr>
              <a:solidFill>
                <a:schemeClr val="dk1"/>
              </a:solidFill>
              <a:latin typeface="Calibri"/>
              <a:ea typeface="Calibri"/>
              <a:cs typeface="Calibri"/>
              <a:sym typeface="Calibri"/>
            </a:endParaRPr>
          </a:p>
        </p:txBody>
      </p:sp>
      <p:sp>
        <p:nvSpPr>
          <p:cNvPr id="444" name="Google Shape;444;p37"/>
          <p:cNvSpPr txBox="1"/>
          <p:nvPr/>
        </p:nvSpPr>
        <p:spPr>
          <a:xfrm>
            <a:off x="3650825" y="2960850"/>
            <a:ext cx="1282500" cy="1262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1"/>
                </a:solidFill>
                <a:latin typeface="Calibri"/>
                <a:ea typeface="Calibri"/>
                <a:cs typeface="Calibri"/>
                <a:sym typeface="Calibri"/>
              </a:rPr>
              <a:t>Cosmology</a:t>
            </a:r>
            <a:br>
              <a:rPr lang="en">
                <a:solidFill>
                  <a:schemeClr val="dk1"/>
                </a:solidFill>
                <a:latin typeface="Calibri"/>
                <a:ea typeface="Calibri"/>
                <a:cs typeface="Calibri"/>
                <a:sym typeface="Calibri"/>
              </a:rPr>
            </a:br>
            <a:r>
              <a:rPr lang="en">
                <a:solidFill>
                  <a:schemeClr val="dk1"/>
                </a:solidFill>
                <a:latin typeface="Calibri"/>
                <a:ea typeface="Calibri"/>
                <a:cs typeface="Calibri"/>
                <a:sym typeface="Calibri"/>
              </a:rPr>
              <a:t>+</a:t>
            </a:r>
            <a:endParaRPr>
              <a:solidFill>
                <a:schemeClr val="dk1"/>
              </a:solidFill>
              <a:latin typeface="Calibri"/>
              <a:ea typeface="Calibri"/>
              <a:cs typeface="Calibri"/>
              <a:sym typeface="Calibri"/>
            </a:endParaRPr>
          </a:p>
          <a:p>
            <a:pPr indent="0" lvl="0" marL="0" rtl="0" algn="ctr">
              <a:spcBef>
                <a:spcPts val="0"/>
              </a:spcBef>
              <a:spcAft>
                <a:spcPts val="0"/>
              </a:spcAft>
              <a:buNone/>
            </a:pPr>
            <a:r>
              <a:rPr lang="en">
                <a:solidFill>
                  <a:schemeClr val="dk1"/>
                </a:solidFill>
                <a:latin typeface="Calibri"/>
                <a:ea typeface="Calibri"/>
                <a:cs typeface="Calibri"/>
                <a:sym typeface="Calibri"/>
              </a:rPr>
              <a:t>Selection bias</a:t>
            </a:r>
            <a:endParaRPr>
              <a:solidFill>
                <a:schemeClr val="dk1"/>
              </a:solidFill>
              <a:latin typeface="Calibri"/>
              <a:ea typeface="Calibri"/>
              <a:cs typeface="Calibri"/>
              <a:sym typeface="Calibri"/>
            </a:endParaRPr>
          </a:p>
          <a:p>
            <a:pPr indent="0" lvl="0" marL="0" rtl="0" algn="ctr">
              <a:spcBef>
                <a:spcPts val="0"/>
              </a:spcBef>
              <a:spcAft>
                <a:spcPts val="0"/>
              </a:spcAft>
              <a:buNone/>
            </a:pPr>
            <a:r>
              <a:rPr lang="en">
                <a:solidFill>
                  <a:schemeClr val="dk1"/>
                </a:solidFill>
                <a:latin typeface="Calibri"/>
                <a:ea typeface="Calibri"/>
                <a:cs typeface="Calibri"/>
                <a:sym typeface="Calibri"/>
              </a:rPr>
              <a:t>+</a:t>
            </a:r>
            <a:endParaRPr>
              <a:solidFill>
                <a:schemeClr val="dk1"/>
              </a:solidFill>
              <a:latin typeface="Calibri"/>
              <a:ea typeface="Calibri"/>
              <a:cs typeface="Calibri"/>
              <a:sym typeface="Calibri"/>
            </a:endParaRPr>
          </a:p>
          <a:p>
            <a:pPr indent="0" lvl="0" marL="0" rtl="0" algn="ctr">
              <a:spcBef>
                <a:spcPts val="0"/>
              </a:spcBef>
              <a:spcAft>
                <a:spcPts val="0"/>
              </a:spcAft>
              <a:buNone/>
            </a:pPr>
            <a:r>
              <a:rPr lang="en">
                <a:solidFill>
                  <a:schemeClr val="dk1"/>
                </a:solidFill>
                <a:latin typeface="Calibri"/>
                <a:ea typeface="Calibri"/>
                <a:cs typeface="Calibri"/>
                <a:sym typeface="Calibri"/>
              </a:rPr>
              <a:t>Astrophysics</a:t>
            </a:r>
            <a:endParaRPr>
              <a:solidFill>
                <a:schemeClr val="dk1"/>
              </a:solidFill>
              <a:latin typeface="Calibri"/>
              <a:ea typeface="Calibri"/>
              <a:cs typeface="Calibri"/>
              <a:sym typeface="Calibri"/>
            </a:endParaRPr>
          </a:p>
        </p:txBody>
      </p:sp>
      <p:pic>
        <p:nvPicPr>
          <p:cNvPr id="445" name="Google Shape;445;p37"/>
          <p:cNvPicPr preferRelativeResize="0"/>
          <p:nvPr/>
        </p:nvPicPr>
        <p:blipFill/>
        <p:spPr>
          <a:xfrm>
            <a:off x="992950" y="403500"/>
            <a:ext cx="6966228" cy="4528048"/>
          </a:xfrm>
          <a:prstGeom prst="rect">
            <a:avLst/>
          </a:prstGeom>
          <a:noFill/>
          <a:ln>
            <a:noFill/>
          </a:ln>
        </p:spPr>
      </p:pic>
      <p:sp>
        <p:nvSpPr>
          <p:cNvPr id="446" name="Google Shape;446;p37"/>
          <p:cNvSpPr txBox="1"/>
          <p:nvPr/>
        </p:nvSpPr>
        <p:spPr>
          <a:xfrm>
            <a:off x="1051450" y="106050"/>
            <a:ext cx="8085000" cy="507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t/>
            </a:r>
            <a:endParaRPr sz="2100">
              <a:solidFill>
                <a:schemeClr val="dk1"/>
              </a:solidFill>
              <a:highlight>
                <a:srgbClr val="FFFFFF"/>
              </a:highlight>
              <a:latin typeface="Calibri"/>
              <a:ea typeface="Calibri"/>
              <a:cs typeface="Calibri"/>
              <a:sym typeface="Calibri"/>
            </a:endParaRPr>
          </a:p>
        </p:txBody>
      </p:sp>
      <p:sp>
        <p:nvSpPr>
          <p:cNvPr id="447" name="Google Shape;447;p37"/>
          <p:cNvSpPr txBox="1"/>
          <p:nvPr/>
        </p:nvSpPr>
        <p:spPr>
          <a:xfrm>
            <a:off x="2279997" y="4791921"/>
            <a:ext cx="5042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lt1"/>
                </a:solidFill>
                <a:latin typeface="Calibri"/>
                <a:ea typeface="Calibri"/>
                <a:cs typeface="Calibri"/>
                <a:sym typeface="Calibri"/>
              </a:rPr>
              <a:t>Simone Mastrogiovanni - Vulcano Workshop 2022 - Sept 26th Elba Island</a:t>
            </a:r>
            <a:endParaRPr b="1" sz="1100">
              <a:solidFill>
                <a:schemeClr val="lt1"/>
              </a:solidFill>
              <a:latin typeface="Calibri"/>
              <a:ea typeface="Calibri"/>
              <a:cs typeface="Calibri"/>
              <a:sym typeface="Calibri"/>
            </a:endParaRPr>
          </a:p>
        </p:txBody>
      </p:sp>
      <p:sp>
        <p:nvSpPr>
          <p:cNvPr id="448" name="Google Shape;448;p37"/>
          <p:cNvSpPr txBox="1"/>
          <p:nvPr/>
        </p:nvSpPr>
        <p:spPr>
          <a:xfrm>
            <a:off x="3762200" y="2023025"/>
            <a:ext cx="1592700" cy="1262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3366FF"/>
                </a:solidFill>
                <a:latin typeface="Lato"/>
                <a:ea typeface="Lato"/>
                <a:cs typeface="Lato"/>
                <a:sym typeface="Lato"/>
              </a:rPr>
              <a:t>Cosmology</a:t>
            </a:r>
            <a:br>
              <a:rPr b="1" lang="en">
                <a:solidFill>
                  <a:srgbClr val="3366FF"/>
                </a:solidFill>
                <a:latin typeface="Lato"/>
                <a:ea typeface="Lato"/>
                <a:cs typeface="Lato"/>
                <a:sym typeface="Lato"/>
              </a:rPr>
            </a:br>
            <a:br>
              <a:rPr b="1" lang="en">
                <a:solidFill>
                  <a:srgbClr val="3366FF"/>
                </a:solidFill>
                <a:latin typeface="Lato"/>
                <a:ea typeface="Lato"/>
                <a:cs typeface="Lato"/>
                <a:sym typeface="Lato"/>
              </a:rPr>
            </a:br>
            <a:endParaRPr b="1">
              <a:solidFill>
                <a:srgbClr val="3366FF"/>
              </a:solidFill>
              <a:latin typeface="Lato"/>
              <a:ea typeface="Lato"/>
              <a:cs typeface="Lato"/>
              <a:sym typeface="Lato"/>
            </a:endParaRPr>
          </a:p>
          <a:p>
            <a:pPr indent="0" lvl="0" marL="0" rtl="0" algn="ctr">
              <a:spcBef>
                <a:spcPts val="0"/>
              </a:spcBef>
              <a:spcAft>
                <a:spcPts val="0"/>
              </a:spcAft>
              <a:buNone/>
            </a:pPr>
            <a:r>
              <a:t/>
            </a:r>
            <a:endParaRPr>
              <a:solidFill>
                <a:srgbClr val="3366FF"/>
              </a:solidFill>
              <a:latin typeface="Lato"/>
              <a:ea typeface="Lato"/>
              <a:cs typeface="Lato"/>
              <a:sym typeface="Lato"/>
            </a:endParaRPr>
          </a:p>
          <a:p>
            <a:pPr indent="0" lvl="0" marL="0" rtl="0" algn="ctr">
              <a:spcBef>
                <a:spcPts val="0"/>
              </a:spcBef>
              <a:spcAft>
                <a:spcPts val="0"/>
              </a:spcAft>
              <a:buNone/>
            </a:pPr>
            <a:r>
              <a:rPr b="1" lang="en">
                <a:solidFill>
                  <a:srgbClr val="3366FF"/>
                </a:solidFill>
                <a:latin typeface="Lato"/>
                <a:ea typeface="Lato"/>
                <a:cs typeface="Lato"/>
                <a:sym typeface="Lato"/>
              </a:rPr>
              <a:t>Selection biases</a:t>
            </a:r>
            <a:endParaRPr b="1">
              <a:solidFill>
                <a:srgbClr val="3366FF"/>
              </a:solidFill>
              <a:latin typeface="Lato"/>
              <a:ea typeface="Lato"/>
              <a:cs typeface="Lato"/>
              <a:sym typeface="Lato"/>
            </a:endParaRPr>
          </a:p>
        </p:txBody>
      </p:sp>
      <p:sp>
        <p:nvSpPr>
          <p:cNvPr id="449" name="Google Shape;449;p37"/>
          <p:cNvSpPr/>
          <p:nvPr/>
        </p:nvSpPr>
        <p:spPr>
          <a:xfrm>
            <a:off x="4010221" y="2539990"/>
            <a:ext cx="1088400" cy="246900"/>
          </a:xfrm>
          <a:prstGeom prst="leftRightArrow">
            <a:avLst>
              <a:gd fmla="val 50000" name="adj1"/>
              <a:gd fmla="val 50000" name="adj2"/>
            </a:avLst>
          </a:prstGeom>
          <a:solidFill>
            <a:srgbClr val="EFC72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EFC727"/>
              </a:solidFill>
            </a:endParaRPr>
          </a:p>
        </p:txBody>
      </p:sp>
      <p:sp>
        <p:nvSpPr>
          <p:cNvPr id="450" name="Google Shape;450;p37"/>
          <p:cNvSpPr txBox="1"/>
          <p:nvPr/>
        </p:nvSpPr>
        <p:spPr>
          <a:xfrm>
            <a:off x="1988647" y="598315"/>
            <a:ext cx="1592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3366FF"/>
                </a:solidFill>
                <a:latin typeface="Lato"/>
                <a:ea typeface="Lato"/>
                <a:cs typeface="Lato"/>
                <a:sym typeface="Lato"/>
              </a:rPr>
              <a:t>Detector Frame</a:t>
            </a:r>
            <a:endParaRPr b="1">
              <a:solidFill>
                <a:srgbClr val="3366FF"/>
              </a:solidFill>
              <a:latin typeface="Lato"/>
              <a:ea typeface="Lato"/>
              <a:cs typeface="Lato"/>
              <a:sym typeface="Lato"/>
            </a:endParaRPr>
          </a:p>
        </p:txBody>
      </p:sp>
      <p:sp>
        <p:nvSpPr>
          <p:cNvPr id="451" name="Google Shape;451;p37"/>
          <p:cNvSpPr txBox="1"/>
          <p:nvPr/>
        </p:nvSpPr>
        <p:spPr>
          <a:xfrm>
            <a:off x="5534922" y="587224"/>
            <a:ext cx="1592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3366FF"/>
                </a:solidFill>
                <a:latin typeface="Lato"/>
                <a:ea typeface="Lato"/>
                <a:cs typeface="Lato"/>
                <a:sym typeface="Lato"/>
              </a:rPr>
              <a:t>Source Frame</a:t>
            </a:r>
            <a:endParaRPr b="1">
              <a:solidFill>
                <a:srgbClr val="3366FF"/>
              </a:solidFill>
              <a:latin typeface="Lato"/>
              <a:ea typeface="Lato"/>
              <a:cs typeface="Lato"/>
              <a:sym typeface="Lato"/>
            </a:endParaRPr>
          </a:p>
        </p:txBody>
      </p:sp>
      <p:sp>
        <p:nvSpPr>
          <p:cNvPr id="452" name="Google Shape;452;p37"/>
          <p:cNvSpPr txBox="1"/>
          <p:nvPr/>
        </p:nvSpPr>
        <p:spPr>
          <a:xfrm rot="-2125938">
            <a:off x="3707308" y="3711368"/>
            <a:ext cx="1592781" cy="73885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980000"/>
                </a:solidFill>
                <a:latin typeface="Lato"/>
                <a:ea typeface="Lato"/>
                <a:cs typeface="Lato"/>
                <a:sym typeface="Lato"/>
              </a:rPr>
              <a:t>	Simulation</a:t>
            </a:r>
            <a:endParaRPr b="1" sz="1800">
              <a:solidFill>
                <a:srgbClr val="980000"/>
              </a:solidFill>
              <a:latin typeface="Lato"/>
              <a:ea typeface="Lato"/>
              <a:cs typeface="Lato"/>
              <a:sym typeface="Lato"/>
            </a:endParaRPr>
          </a:p>
        </p:txBody>
      </p:sp>
      <p:pic>
        <p:nvPicPr>
          <p:cNvPr id="453" name="Google Shape;453;p37"/>
          <p:cNvPicPr preferRelativeResize="0"/>
          <p:nvPr/>
        </p:nvPicPr>
        <p:blipFill rotWithShape="1">
          <a:blip r:embed="rId3">
            <a:alphaModFix/>
          </a:blip>
          <a:srcRect b="87765" l="0" r="0" t="0"/>
          <a:stretch/>
        </p:blipFill>
        <p:spPr>
          <a:xfrm>
            <a:off x="0" y="-21225"/>
            <a:ext cx="9143982" cy="818694"/>
          </a:xfrm>
          <a:prstGeom prst="flowChartDocument">
            <a:avLst/>
          </a:prstGeom>
          <a:noFill/>
          <a:ln>
            <a:noFill/>
          </a:ln>
        </p:spPr>
      </p:pic>
      <p:sp>
        <p:nvSpPr>
          <p:cNvPr id="454" name="Google Shape;454;p37"/>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455" name="Google Shape;455;p37"/>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Spectral sirens</a:t>
            </a:r>
            <a:endParaRPr b="1" sz="3800">
              <a:latin typeface="Times New Roman"/>
              <a:ea typeface="Times New Roman"/>
              <a:cs typeface="Times New Roman"/>
              <a:sym typeface="Times New Roman"/>
            </a:endParaRPr>
          </a:p>
        </p:txBody>
      </p:sp>
      <p:pic>
        <p:nvPicPr>
          <p:cNvPr id="456" name="Google Shape;456;p37"/>
          <p:cNvPicPr preferRelativeResize="0"/>
          <p:nvPr/>
        </p:nvPicPr>
        <p:blipFill rotWithShape="1">
          <a:blip r:embed="rId4">
            <a:alphaModFix/>
          </a:blip>
          <a:srcRect b="11262" l="7026" r="7496" t="6229"/>
          <a:stretch/>
        </p:blipFill>
        <p:spPr>
          <a:xfrm>
            <a:off x="605259" y="4759424"/>
            <a:ext cx="331528" cy="320028"/>
          </a:xfrm>
          <a:prstGeom prst="rect">
            <a:avLst/>
          </a:prstGeom>
          <a:noFill/>
          <a:ln>
            <a:noFill/>
          </a:ln>
        </p:spPr>
      </p:pic>
      <p:pic>
        <p:nvPicPr>
          <p:cNvPr id="457" name="Google Shape;457;p37" title="LOGO_ERC-FLAG_FP.png"/>
          <p:cNvPicPr preferRelativeResize="0"/>
          <p:nvPr/>
        </p:nvPicPr>
        <p:blipFill>
          <a:blip r:embed="rId5">
            <a:alphaModFix/>
          </a:blip>
          <a:stretch>
            <a:fillRect/>
          </a:stretch>
        </p:blipFill>
        <p:spPr>
          <a:xfrm>
            <a:off x="996333" y="4643785"/>
            <a:ext cx="741436" cy="523932"/>
          </a:xfrm>
          <a:prstGeom prst="rect">
            <a:avLst/>
          </a:prstGeom>
          <a:noFill/>
          <a:ln>
            <a:noFill/>
          </a:ln>
        </p:spPr>
      </p:pic>
      <p:pic>
        <p:nvPicPr>
          <p:cNvPr id="458" name="Google Shape;458;p37"/>
          <p:cNvPicPr preferRelativeResize="0"/>
          <p:nvPr/>
        </p:nvPicPr>
        <p:blipFill>
          <a:blip r:embed="rId6">
            <a:alphaModFix/>
          </a:blip>
          <a:stretch>
            <a:fillRect/>
          </a:stretch>
        </p:blipFill>
        <p:spPr>
          <a:xfrm>
            <a:off x="53101" y="4758496"/>
            <a:ext cx="506192" cy="29605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38"/>
          <p:cNvSpPr txBox="1"/>
          <p:nvPr/>
        </p:nvSpPr>
        <p:spPr>
          <a:xfrm>
            <a:off x="112050" y="714363"/>
            <a:ext cx="88044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dk1"/>
                </a:solidFill>
                <a:latin typeface="Calibri"/>
                <a:ea typeface="Calibri"/>
                <a:cs typeface="Calibri"/>
                <a:sym typeface="Calibri"/>
              </a:rPr>
              <a:t>The CBC likelihood is often parametrized in terms of redshift and </a:t>
            </a:r>
            <a:r>
              <a:rPr b="1" lang="en" sz="1600">
                <a:solidFill>
                  <a:schemeClr val="dk1"/>
                </a:solidFill>
                <a:latin typeface="Calibri"/>
                <a:ea typeface="Calibri"/>
                <a:cs typeface="Calibri"/>
                <a:sym typeface="Calibri"/>
              </a:rPr>
              <a:t>source-frame time </a:t>
            </a:r>
            <a:endParaRPr b="1" sz="1600">
              <a:solidFill>
                <a:schemeClr val="dk1"/>
              </a:solidFill>
              <a:latin typeface="Calibri"/>
              <a:ea typeface="Calibri"/>
              <a:cs typeface="Calibri"/>
              <a:sym typeface="Calibri"/>
            </a:endParaRPr>
          </a:p>
        </p:txBody>
      </p:sp>
      <p:sp>
        <p:nvSpPr>
          <p:cNvPr id="464" name="Google Shape;464;p38"/>
          <p:cNvSpPr txBox="1"/>
          <p:nvPr/>
        </p:nvSpPr>
        <p:spPr>
          <a:xfrm>
            <a:off x="3947575" y="1621250"/>
            <a:ext cx="3180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latin typeface="Calibri"/>
                <a:ea typeface="Calibri"/>
                <a:cs typeface="Calibri"/>
                <a:sym typeface="Calibri"/>
              </a:rPr>
              <a:t>Rate of CBC [#mergers Gpc^-3 yr^-1]</a:t>
            </a:r>
            <a:endParaRPr b="1">
              <a:solidFill>
                <a:srgbClr val="FF0000"/>
              </a:solidFill>
              <a:latin typeface="Calibri"/>
              <a:ea typeface="Calibri"/>
              <a:cs typeface="Calibri"/>
              <a:sym typeface="Calibri"/>
            </a:endParaRPr>
          </a:p>
        </p:txBody>
      </p:sp>
      <p:pic>
        <p:nvPicPr>
          <p:cNvPr id="465" name="Google Shape;465;p38"/>
          <p:cNvPicPr preferRelativeResize="0"/>
          <p:nvPr/>
        </p:nvPicPr>
        <p:blipFill>
          <a:blip r:embed="rId3">
            <a:alphaModFix/>
          </a:blip>
          <a:stretch>
            <a:fillRect/>
          </a:stretch>
        </p:blipFill>
        <p:spPr>
          <a:xfrm>
            <a:off x="304800" y="1450263"/>
            <a:ext cx="2876601" cy="2610763"/>
          </a:xfrm>
          <a:prstGeom prst="rect">
            <a:avLst/>
          </a:prstGeom>
          <a:noFill/>
          <a:ln>
            <a:noFill/>
          </a:ln>
        </p:spPr>
      </p:pic>
      <p:sp>
        <p:nvSpPr>
          <p:cNvPr id="466" name="Google Shape;466;p38"/>
          <p:cNvSpPr txBox="1"/>
          <p:nvPr/>
        </p:nvSpPr>
        <p:spPr>
          <a:xfrm>
            <a:off x="3581400" y="2383250"/>
            <a:ext cx="5150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6AA84F"/>
                </a:solidFill>
                <a:latin typeface="Calibri"/>
                <a:ea typeface="Calibri"/>
                <a:cs typeface="Calibri"/>
                <a:sym typeface="Calibri"/>
              </a:rPr>
              <a:t>Rate evolution function, e.g. (1+z)^gamma. Two models available</a:t>
            </a:r>
            <a:endParaRPr b="1">
              <a:solidFill>
                <a:srgbClr val="6AA84F"/>
              </a:solidFill>
              <a:latin typeface="Calibri"/>
              <a:ea typeface="Calibri"/>
              <a:cs typeface="Calibri"/>
              <a:sym typeface="Calibri"/>
            </a:endParaRPr>
          </a:p>
        </p:txBody>
      </p:sp>
      <p:sp>
        <p:nvSpPr>
          <p:cNvPr id="467" name="Google Shape;467;p38"/>
          <p:cNvSpPr txBox="1"/>
          <p:nvPr/>
        </p:nvSpPr>
        <p:spPr>
          <a:xfrm>
            <a:off x="3581400" y="2840450"/>
            <a:ext cx="5150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9900"/>
                </a:solidFill>
                <a:latin typeface="Calibri"/>
                <a:ea typeface="Calibri"/>
                <a:cs typeface="Calibri"/>
                <a:sym typeface="Calibri"/>
              </a:rPr>
              <a:t>Probabilities for source-frame masses and spins, 8 models for masses, 2 for spins</a:t>
            </a:r>
            <a:endParaRPr b="1">
              <a:solidFill>
                <a:srgbClr val="FF9900"/>
              </a:solidFill>
              <a:latin typeface="Calibri"/>
              <a:ea typeface="Calibri"/>
              <a:cs typeface="Calibri"/>
              <a:sym typeface="Calibri"/>
            </a:endParaRPr>
          </a:p>
        </p:txBody>
      </p:sp>
      <p:sp>
        <p:nvSpPr>
          <p:cNvPr id="468" name="Google Shape;468;p38"/>
          <p:cNvSpPr txBox="1"/>
          <p:nvPr/>
        </p:nvSpPr>
        <p:spPr>
          <a:xfrm>
            <a:off x="3632950" y="3456050"/>
            <a:ext cx="5150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accent1"/>
                </a:solidFill>
                <a:latin typeface="Calibri"/>
                <a:ea typeface="Calibri"/>
                <a:cs typeface="Calibri"/>
                <a:sym typeface="Calibri"/>
              </a:rPr>
              <a:t>Comoving volume (depends on cosmology)</a:t>
            </a:r>
            <a:endParaRPr b="1">
              <a:solidFill>
                <a:schemeClr val="accent1"/>
              </a:solidFill>
              <a:latin typeface="Calibri"/>
              <a:ea typeface="Calibri"/>
              <a:cs typeface="Calibri"/>
              <a:sym typeface="Calibri"/>
            </a:endParaRPr>
          </a:p>
        </p:txBody>
      </p:sp>
      <p:pic>
        <p:nvPicPr>
          <p:cNvPr id="469" name="Google Shape;469;p38"/>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470" name="Google Shape;470;p38"/>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471" name="Google Shape;471;p38"/>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Spectral sirens</a:t>
            </a:r>
            <a:endParaRPr b="1" sz="3800">
              <a:latin typeface="Times New Roman"/>
              <a:ea typeface="Times New Roman"/>
              <a:cs typeface="Times New Roman"/>
              <a:sym typeface="Times New Roman"/>
            </a:endParaRPr>
          </a:p>
        </p:txBody>
      </p:sp>
      <p:pic>
        <p:nvPicPr>
          <p:cNvPr id="472" name="Google Shape;472;p38"/>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473" name="Google Shape;473;p38"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474" name="Google Shape;474;p38"/>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39"/>
          <p:cNvSpPr txBox="1"/>
          <p:nvPr/>
        </p:nvSpPr>
        <p:spPr>
          <a:xfrm>
            <a:off x="1051450" y="106050"/>
            <a:ext cx="8085000" cy="507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t/>
            </a:r>
            <a:endParaRPr sz="2100">
              <a:solidFill>
                <a:schemeClr val="dk1"/>
              </a:solidFill>
              <a:highlight>
                <a:srgbClr val="FFFFFF"/>
              </a:highlight>
              <a:latin typeface="Calibri"/>
              <a:ea typeface="Calibri"/>
              <a:cs typeface="Calibri"/>
              <a:sym typeface="Calibri"/>
            </a:endParaRPr>
          </a:p>
        </p:txBody>
      </p:sp>
      <p:pic>
        <p:nvPicPr>
          <p:cNvPr id="480" name="Google Shape;480;p39"/>
          <p:cNvPicPr preferRelativeResize="0"/>
          <p:nvPr/>
        </p:nvPicPr>
        <p:blipFill>
          <a:blip r:embed="rId3">
            <a:alphaModFix/>
          </a:blip>
          <a:stretch>
            <a:fillRect/>
          </a:stretch>
        </p:blipFill>
        <p:spPr>
          <a:xfrm>
            <a:off x="914400" y="729326"/>
            <a:ext cx="7245858" cy="1922575"/>
          </a:xfrm>
          <a:prstGeom prst="rect">
            <a:avLst/>
          </a:prstGeom>
          <a:noFill/>
          <a:ln>
            <a:noFill/>
          </a:ln>
        </p:spPr>
      </p:pic>
      <p:pic>
        <p:nvPicPr>
          <p:cNvPr id="481" name="Google Shape;481;p39"/>
          <p:cNvPicPr preferRelativeResize="0"/>
          <p:nvPr/>
        </p:nvPicPr>
        <p:blipFill>
          <a:blip r:embed="rId4">
            <a:alphaModFix/>
          </a:blip>
          <a:stretch>
            <a:fillRect/>
          </a:stretch>
        </p:blipFill>
        <p:spPr>
          <a:xfrm>
            <a:off x="5365675" y="2586925"/>
            <a:ext cx="3440501" cy="2251774"/>
          </a:xfrm>
          <a:prstGeom prst="rect">
            <a:avLst/>
          </a:prstGeom>
          <a:noFill/>
          <a:ln>
            <a:noFill/>
          </a:ln>
        </p:spPr>
      </p:pic>
      <p:sp>
        <p:nvSpPr>
          <p:cNvPr id="482" name="Google Shape;482;p39"/>
          <p:cNvSpPr txBox="1"/>
          <p:nvPr/>
        </p:nvSpPr>
        <p:spPr>
          <a:xfrm>
            <a:off x="415750" y="2876550"/>
            <a:ext cx="4505400" cy="14775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rgbClr val="222222"/>
              </a:buClr>
              <a:buSzPts val="1400"/>
              <a:buFont typeface="Lato"/>
              <a:buChar char="●"/>
            </a:pPr>
            <a:r>
              <a:rPr lang="en">
                <a:solidFill>
                  <a:srgbClr val="222222"/>
                </a:solidFill>
                <a:latin typeface="Lato"/>
                <a:ea typeface="Lato"/>
                <a:cs typeface="Lato"/>
                <a:sym typeface="Lato"/>
              </a:rPr>
              <a:t>Several mass models include various scales to describe stellar processes </a:t>
            </a:r>
            <a:r>
              <a:rPr i="1" lang="en" sz="1200">
                <a:solidFill>
                  <a:srgbClr val="888888"/>
                </a:solidFill>
                <a:latin typeface="Lato"/>
                <a:ea typeface="Lato"/>
                <a:cs typeface="Lato"/>
                <a:sym typeface="Lato"/>
              </a:rPr>
              <a:t>[LVK+ 2021 ApJL 913 L7]</a:t>
            </a:r>
            <a:r>
              <a:rPr lang="en">
                <a:solidFill>
                  <a:srgbClr val="222222"/>
                </a:solidFill>
                <a:latin typeface="Lato"/>
                <a:ea typeface="Lato"/>
                <a:cs typeface="Lato"/>
                <a:sym typeface="Lato"/>
              </a:rPr>
              <a:t>. </a:t>
            </a:r>
            <a:br>
              <a:rPr lang="en">
                <a:solidFill>
                  <a:srgbClr val="222222"/>
                </a:solidFill>
                <a:latin typeface="Lato"/>
                <a:ea typeface="Lato"/>
                <a:cs typeface="Lato"/>
                <a:sym typeface="Lato"/>
              </a:rPr>
            </a:br>
            <a:endParaRPr>
              <a:solidFill>
                <a:srgbClr val="222222"/>
              </a:solidFill>
              <a:latin typeface="Lato"/>
              <a:ea typeface="Lato"/>
              <a:cs typeface="Lato"/>
              <a:sym typeface="Lato"/>
            </a:endParaRPr>
          </a:p>
          <a:p>
            <a:pPr indent="-317500" lvl="0" marL="457200" rtl="0" algn="l">
              <a:spcBef>
                <a:spcPts val="0"/>
              </a:spcBef>
              <a:spcAft>
                <a:spcPts val="0"/>
              </a:spcAft>
              <a:buClr>
                <a:srgbClr val="222222"/>
              </a:buClr>
              <a:buSzPts val="1400"/>
              <a:buFont typeface="Lato"/>
              <a:buChar char="●"/>
            </a:pPr>
            <a:r>
              <a:rPr lang="en">
                <a:solidFill>
                  <a:srgbClr val="222222"/>
                </a:solidFill>
                <a:latin typeface="Lato"/>
                <a:ea typeface="Lato"/>
                <a:cs typeface="Lato"/>
                <a:sym typeface="Lato"/>
              </a:rPr>
              <a:t>As a consequence, the masses of GW observations are redshifted by the expansion of the Universe</a:t>
            </a:r>
            <a:r>
              <a:rPr i="1" lang="en" sz="1200">
                <a:solidFill>
                  <a:srgbClr val="888888"/>
                </a:solidFill>
                <a:latin typeface="Lato"/>
                <a:ea typeface="Lato"/>
                <a:cs typeface="Lato"/>
                <a:sym typeface="Lato"/>
              </a:rPr>
              <a:t> [Ye+ PRD 104 2021]</a:t>
            </a:r>
            <a:r>
              <a:rPr lang="en">
                <a:solidFill>
                  <a:srgbClr val="222222"/>
                </a:solidFill>
                <a:latin typeface="Lato"/>
                <a:ea typeface="Lato"/>
                <a:cs typeface="Lato"/>
                <a:sym typeface="Lato"/>
              </a:rPr>
              <a:t>.</a:t>
            </a:r>
            <a:endParaRPr>
              <a:solidFill>
                <a:srgbClr val="222222"/>
              </a:solidFill>
              <a:latin typeface="Lato"/>
              <a:ea typeface="Lato"/>
              <a:cs typeface="Lato"/>
              <a:sym typeface="Lato"/>
            </a:endParaRPr>
          </a:p>
        </p:txBody>
      </p:sp>
      <p:sp>
        <p:nvSpPr>
          <p:cNvPr id="483" name="Google Shape;483;p39"/>
          <p:cNvSpPr txBox="1"/>
          <p:nvPr/>
        </p:nvSpPr>
        <p:spPr>
          <a:xfrm>
            <a:off x="6973175" y="3011675"/>
            <a:ext cx="1698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Peak of SFR?</a:t>
            </a:r>
            <a:endParaRPr b="1"/>
          </a:p>
        </p:txBody>
      </p:sp>
      <p:sp>
        <p:nvSpPr>
          <p:cNvPr id="484" name="Google Shape;484;p39"/>
          <p:cNvSpPr/>
          <p:nvPr/>
        </p:nvSpPr>
        <p:spPr>
          <a:xfrm>
            <a:off x="6390175" y="2715725"/>
            <a:ext cx="893125" cy="322050"/>
          </a:xfrm>
          <a:custGeom>
            <a:rect b="b" l="l" r="r" t="t"/>
            <a:pathLst>
              <a:path extrusionOk="0" h="12882" w="35725">
                <a:moveTo>
                  <a:pt x="35725" y="12882"/>
                </a:moveTo>
                <a:cubicBezTo>
                  <a:pt x="33280" y="11234"/>
                  <a:pt x="24667" y="5067"/>
                  <a:pt x="21052" y="2994"/>
                </a:cubicBezTo>
                <a:cubicBezTo>
                  <a:pt x="17437" y="921"/>
                  <a:pt x="17544" y="941"/>
                  <a:pt x="14035" y="442"/>
                </a:cubicBezTo>
                <a:cubicBezTo>
                  <a:pt x="10526" y="-57"/>
                  <a:pt x="2339" y="74"/>
                  <a:pt x="0" y="0"/>
                </a:cubicBezTo>
              </a:path>
            </a:pathLst>
          </a:custGeom>
          <a:noFill/>
          <a:ln cap="flat" cmpd="sng" w="28575">
            <a:solidFill>
              <a:schemeClr val="dk2"/>
            </a:solidFill>
            <a:prstDash val="solid"/>
            <a:round/>
            <a:headEnd len="med" w="med" type="none"/>
            <a:tailEnd len="med" w="med" type="stealth"/>
          </a:ln>
        </p:spPr>
      </p:sp>
      <p:pic>
        <p:nvPicPr>
          <p:cNvPr id="485" name="Google Shape;485;p39"/>
          <p:cNvPicPr preferRelativeResize="0"/>
          <p:nvPr/>
        </p:nvPicPr>
        <p:blipFill rotWithShape="1">
          <a:blip r:embed="rId5">
            <a:alphaModFix/>
          </a:blip>
          <a:srcRect b="87765" l="0" r="0" t="0"/>
          <a:stretch/>
        </p:blipFill>
        <p:spPr>
          <a:xfrm>
            <a:off x="0" y="-21225"/>
            <a:ext cx="9143982" cy="818694"/>
          </a:xfrm>
          <a:prstGeom prst="flowChartDocument">
            <a:avLst/>
          </a:prstGeom>
          <a:noFill/>
          <a:ln>
            <a:noFill/>
          </a:ln>
        </p:spPr>
      </p:pic>
      <p:sp>
        <p:nvSpPr>
          <p:cNvPr id="486" name="Google Shape;486;p39"/>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487" name="Google Shape;487;p39"/>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Spectral sirens</a:t>
            </a:r>
            <a:endParaRPr b="1" sz="3800">
              <a:latin typeface="Times New Roman"/>
              <a:ea typeface="Times New Roman"/>
              <a:cs typeface="Times New Roman"/>
              <a:sym typeface="Times New Roman"/>
            </a:endParaRPr>
          </a:p>
        </p:txBody>
      </p:sp>
      <p:pic>
        <p:nvPicPr>
          <p:cNvPr id="488" name="Google Shape;488;p39"/>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489" name="Google Shape;489;p39"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490" name="Google Shape;490;p39"/>
          <p:cNvPicPr preferRelativeResize="0"/>
          <p:nvPr/>
        </p:nvPicPr>
        <p:blipFill>
          <a:blip r:embed="rId8">
            <a:alphaModFix/>
          </a:blip>
          <a:stretch>
            <a:fillRect/>
          </a:stretch>
        </p:blipFill>
        <p:spPr>
          <a:xfrm>
            <a:off x="53101" y="4758496"/>
            <a:ext cx="506192" cy="29605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40"/>
          <p:cNvSpPr txBox="1"/>
          <p:nvPr/>
        </p:nvSpPr>
        <p:spPr>
          <a:xfrm>
            <a:off x="1051450" y="106050"/>
            <a:ext cx="8085000" cy="507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t/>
            </a:r>
            <a:endParaRPr sz="2100">
              <a:solidFill>
                <a:schemeClr val="dk1"/>
              </a:solidFill>
              <a:highlight>
                <a:srgbClr val="FFFFFF"/>
              </a:highlight>
              <a:latin typeface="Calibri"/>
              <a:ea typeface="Calibri"/>
              <a:cs typeface="Calibri"/>
              <a:sym typeface="Calibri"/>
            </a:endParaRPr>
          </a:p>
        </p:txBody>
      </p:sp>
      <p:sp>
        <p:nvSpPr>
          <p:cNvPr id="496" name="Google Shape;496;p40"/>
          <p:cNvSpPr txBox="1"/>
          <p:nvPr/>
        </p:nvSpPr>
        <p:spPr>
          <a:xfrm>
            <a:off x="6973175" y="3011675"/>
            <a:ext cx="1698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Peak of SFR?</a:t>
            </a:r>
            <a:endParaRPr b="1"/>
          </a:p>
        </p:txBody>
      </p:sp>
      <p:pic>
        <p:nvPicPr>
          <p:cNvPr id="497" name="Google Shape;497;p40"/>
          <p:cNvPicPr preferRelativeResize="0"/>
          <p:nvPr/>
        </p:nvPicPr>
        <p:blipFill>
          <a:blip r:embed="rId3">
            <a:alphaModFix/>
          </a:blip>
          <a:stretch>
            <a:fillRect/>
          </a:stretch>
        </p:blipFill>
        <p:spPr>
          <a:xfrm>
            <a:off x="4343400" y="738926"/>
            <a:ext cx="4600562" cy="3693850"/>
          </a:xfrm>
          <a:prstGeom prst="rect">
            <a:avLst/>
          </a:prstGeom>
          <a:noFill/>
          <a:ln>
            <a:noFill/>
          </a:ln>
        </p:spPr>
      </p:pic>
      <p:sp>
        <p:nvSpPr>
          <p:cNvPr id="498" name="Google Shape;498;p40"/>
          <p:cNvSpPr txBox="1"/>
          <p:nvPr/>
        </p:nvSpPr>
        <p:spPr>
          <a:xfrm>
            <a:off x="4267200" y="4343400"/>
            <a:ext cx="38352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100">
                <a:solidFill>
                  <a:srgbClr val="888888"/>
                </a:solidFill>
                <a:latin typeface="Lato"/>
                <a:ea typeface="Lato"/>
                <a:cs typeface="Lato"/>
                <a:sym typeface="Lato"/>
              </a:rPr>
              <a:t>[Mapelli M. Handbook of Gravitational Wave Astronomy]</a:t>
            </a:r>
            <a:endParaRPr/>
          </a:p>
        </p:txBody>
      </p:sp>
      <p:sp>
        <p:nvSpPr>
          <p:cNvPr id="499" name="Google Shape;499;p40"/>
          <p:cNvSpPr txBox="1"/>
          <p:nvPr/>
        </p:nvSpPr>
        <p:spPr>
          <a:xfrm>
            <a:off x="300200" y="1078250"/>
            <a:ext cx="3897300" cy="2493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latin typeface="Times New Roman"/>
                <a:ea typeface="Times New Roman"/>
                <a:cs typeface="Times New Roman"/>
                <a:sym typeface="Times New Roman"/>
              </a:rPr>
              <a:t>Two main formation channels:</a:t>
            </a:r>
            <a:br>
              <a:rPr b="1" lang="en" sz="1500">
                <a:latin typeface="Times New Roman"/>
                <a:ea typeface="Times New Roman"/>
                <a:cs typeface="Times New Roman"/>
                <a:sym typeface="Times New Roman"/>
              </a:rPr>
            </a:br>
            <a:endParaRPr b="1" sz="1500">
              <a:latin typeface="Times New Roman"/>
              <a:ea typeface="Times New Roman"/>
              <a:cs typeface="Times New Roman"/>
              <a:sym typeface="Times New Roman"/>
            </a:endParaRPr>
          </a:p>
          <a:p>
            <a:pPr indent="0" lvl="0" marL="0" rtl="0" algn="l">
              <a:spcBef>
                <a:spcPts val="0"/>
              </a:spcBef>
              <a:spcAft>
                <a:spcPts val="0"/>
              </a:spcAft>
              <a:buNone/>
            </a:pPr>
            <a:r>
              <a:t/>
            </a:r>
            <a:endParaRPr sz="1500">
              <a:latin typeface="Times New Roman"/>
              <a:ea typeface="Times New Roman"/>
              <a:cs typeface="Times New Roman"/>
              <a:sym typeface="Times New Roman"/>
            </a:endParaRPr>
          </a:p>
          <a:p>
            <a:pPr indent="-323850" lvl="0" marL="457200" rtl="0" algn="l">
              <a:spcBef>
                <a:spcPts val="0"/>
              </a:spcBef>
              <a:spcAft>
                <a:spcPts val="0"/>
              </a:spcAft>
              <a:buSzPts val="1500"/>
              <a:buFont typeface="Times New Roman"/>
              <a:buChar char="●"/>
            </a:pPr>
            <a:r>
              <a:rPr b="1" lang="en" sz="1500">
                <a:latin typeface="Times New Roman"/>
                <a:ea typeface="Times New Roman"/>
                <a:cs typeface="Times New Roman"/>
                <a:sym typeface="Times New Roman"/>
              </a:rPr>
              <a:t>Isolated stellar binary evolution:</a:t>
            </a:r>
            <a:r>
              <a:rPr lang="en" sz="1500">
                <a:latin typeface="Times New Roman"/>
                <a:ea typeface="Times New Roman"/>
                <a:cs typeface="Times New Roman"/>
                <a:sym typeface="Times New Roman"/>
              </a:rPr>
              <a:t> First generation black holes with spins aligned with the orbital angular momentum. </a:t>
            </a:r>
            <a:br>
              <a:rPr lang="en" sz="1500">
                <a:latin typeface="Times New Roman"/>
                <a:ea typeface="Times New Roman"/>
                <a:cs typeface="Times New Roman"/>
                <a:sym typeface="Times New Roman"/>
              </a:rPr>
            </a:br>
            <a:endParaRPr sz="1500">
              <a:latin typeface="Times New Roman"/>
              <a:ea typeface="Times New Roman"/>
              <a:cs typeface="Times New Roman"/>
              <a:sym typeface="Times New Roman"/>
            </a:endParaRPr>
          </a:p>
          <a:p>
            <a:pPr indent="-323850" lvl="0" marL="457200" rtl="0" algn="l">
              <a:spcBef>
                <a:spcPts val="0"/>
              </a:spcBef>
              <a:spcAft>
                <a:spcPts val="0"/>
              </a:spcAft>
              <a:buSzPts val="1500"/>
              <a:buFont typeface="Times New Roman"/>
              <a:buChar char="●"/>
            </a:pPr>
            <a:r>
              <a:rPr b="1" lang="en" sz="1500">
                <a:latin typeface="Times New Roman"/>
                <a:ea typeface="Times New Roman"/>
                <a:cs typeface="Times New Roman"/>
                <a:sym typeface="Times New Roman"/>
              </a:rPr>
              <a:t>Hierarchical mergers:</a:t>
            </a:r>
            <a:r>
              <a:rPr lang="en" sz="1500">
                <a:latin typeface="Times New Roman"/>
                <a:ea typeface="Times New Roman"/>
                <a:cs typeface="Times New Roman"/>
                <a:sym typeface="Times New Roman"/>
              </a:rPr>
              <a:t> Possibly n-th generation black holes (</a:t>
            </a:r>
            <a:r>
              <a:rPr lang="en" sz="1500">
                <a:solidFill>
                  <a:srgbClr val="EF9227"/>
                </a:solidFill>
                <a:latin typeface="Times New Roman"/>
                <a:ea typeface="Times New Roman"/>
                <a:cs typeface="Times New Roman"/>
                <a:sym typeface="Times New Roman"/>
              </a:rPr>
              <a:t>spin~0.7</a:t>
            </a:r>
            <a:r>
              <a:rPr lang="en" sz="1500">
                <a:latin typeface="Times New Roman"/>
                <a:ea typeface="Times New Roman"/>
                <a:cs typeface="Times New Roman"/>
                <a:sym typeface="Times New Roman"/>
              </a:rPr>
              <a:t>) with isotropic spins.</a:t>
            </a:r>
            <a:endParaRPr sz="1500">
              <a:latin typeface="Times New Roman"/>
              <a:ea typeface="Times New Roman"/>
              <a:cs typeface="Times New Roman"/>
              <a:sym typeface="Times New Roman"/>
            </a:endParaRPr>
          </a:p>
        </p:txBody>
      </p:sp>
      <p:pic>
        <p:nvPicPr>
          <p:cNvPr id="500" name="Google Shape;500;p40"/>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501" name="Google Shape;501;p40"/>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502" name="Google Shape;502;p40"/>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Spectral sirens</a:t>
            </a:r>
            <a:endParaRPr b="1" sz="3800">
              <a:latin typeface="Times New Roman"/>
              <a:ea typeface="Times New Roman"/>
              <a:cs typeface="Times New Roman"/>
              <a:sym typeface="Times New Roman"/>
            </a:endParaRPr>
          </a:p>
        </p:txBody>
      </p:sp>
      <p:pic>
        <p:nvPicPr>
          <p:cNvPr id="503" name="Google Shape;503;p40"/>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504" name="Google Shape;504;p40"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505" name="Google Shape;505;p40"/>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pic>
        <p:nvPicPr>
          <p:cNvPr id="510" name="Google Shape;510;p41"/>
          <p:cNvPicPr preferRelativeResize="0"/>
          <p:nvPr/>
        </p:nvPicPr>
        <p:blipFill>
          <a:blip r:embed="rId3">
            <a:alphaModFix/>
          </a:blip>
          <a:stretch>
            <a:fillRect/>
          </a:stretch>
        </p:blipFill>
        <p:spPr>
          <a:xfrm>
            <a:off x="2218605" y="1045776"/>
            <a:ext cx="4777299" cy="3584707"/>
          </a:xfrm>
          <a:prstGeom prst="rect">
            <a:avLst/>
          </a:prstGeom>
          <a:noFill/>
          <a:ln>
            <a:noFill/>
          </a:ln>
        </p:spPr>
      </p:pic>
      <p:pic>
        <p:nvPicPr>
          <p:cNvPr id="511" name="Google Shape;511;p41"/>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512" name="Google Shape;512;p41"/>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513" name="Google Shape;513;p41"/>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solidFill>
                <a:srgbClr val="000000"/>
              </a:solidFill>
              <a:latin typeface="Times New Roman"/>
              <a:ea typeface="Times New Roman"/>
              <a:cs typeface="Times New Roman"/>
              <a:sym typeface="Times New Roman"/>
            </a:endParaRPr>
          </a:p>
        </p:txBody>
      </p:sp>
      <p:pic>
        <p:nvPicPr>
          <p:cNvPr id="514" name="Google Shape;514;p41"/>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515" name="Google Shape;515;p41"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516" name="Google Shape;516;p41"/>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4" name="Shape 94"/>
        <p:cNvGrpSpPr/>
        <p:nvPr/>
      </p:nvGrpSpPr>
      <p:grpSpPr>
        <a:xfrm>
          <a:off x="0" y="0"/>
          <a:ext cx="0" cy="0"/>
          <a:chOff x="0" y="0"/>
          <a:chExt cx="0" cy="0"/>
        </a:xfrm>
      </p:grpSpPr>
      <p:sp>
        <p:nvSpPr>
          <p:cNvPr id="95" name="Google Shape;95;p15"/>
          <p:cNvSpPr txBox="1"/>
          <p:nvPr/>
        </p:nvSpPr>
        <p:spPr>
          <a:xfrm>
            <a:off x="103325" y="995273"/>
            <a:ext cx="80502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For an expanding universe, we need to define a </a:t>
            </a:r>
            <a:r>
              <a:rPr b="1" lang="en" sz="1600">
                <a:latin typeface="Calibri"/>
                <a:ea typeface="Calibri"/>
                <a:cs typeface="Calibri"/>
                <a:sym typeface="Calibri"/>
              </a:rPr>
              <a:t>physical distance</a:t>
            </a:r>
            <a:r>
              <a:rPr lang="en" sz="1600">
                <a:latin typeface="Calibri"/>
                <a:ea typeface="Calibri"/>
                <a:cs typeface="Calibri"/>
                <a:sym typeface="Calibri"/>
              </a:rPr>
              <a:t> and and </a:t>
            </a:r>
            <a:r>
              <a:rPr b="1" lang="en" sz="1600">
                <a:latin typeface="Calibri"/>
                <a:ea typeface="Calibri"/>
                <a:cs typeface="Calibri"/>
                <a:sym typeface="Calibri"/>
              </a:rPr>
              <a:t>comoving distance.</a:t>
            </a:r>
            <a:endParaRPr b="1" sz="1600">
              <a:latin typeface="Calibri"/>
              <a:ea typeface="Calibri"/>
              <a:cs typeface="Calibri"/>
              <a:sym typeface="Calibri"/>
            </a:endParaRPr>
          </a:p>
        </p:txBody>
      </p:sp>
      <p:pic>
        <p:nvPicPr>
          <p:cNvPr id="96" name="Google Shape;96;p15"/>
          <p:cNvPicPr preferRelativeResize="0"/>
          <p:nvPr/>
        </p:nvPicPr>
        <p:blipFill>
          <a:blip r:embed="rId3">
            <a:alphaModFix/>
          </a:blip>
          <a:stretch>
            <a:fillRect/>
          </a:stretch>
        </p:blipFill>
        <p:spPr>
          <a:xfrm>
            <a:off x="544750" y="1938325"/>
            <a:ext cx="1465866" cy="337150"/>
          </a:xfrm>
          <a:prstGeom prst="rect">
            <a:avLst/>
          </a:prstGeom>
          <a:noFill/>
          <a:ln>
            <a:noFill/>
          </a:ln>
        </p:spPr>
      </p:pic>
      <p:pic>
        <p:nvPicPr>
          <p:cNvPr id="97" name="Google Shape;97;p15"/>
          <p:cNvPicPr preferRelativeResize="0"/>
          <p:nvPr/>
        </p:nvPicPr>
        <p:blipFill>
          <a:blip r:embed="rId4">
            <a:alphaModFix/>
          </a:blip>
          <a:stretch>
            <a:fillRect/>
          </a:stretch>
        </p:blipFill>
        <p:spPr>
          <a:xfrm>
            <a:off x="3403938" y="1896875"/>
            <a:ext cx="2613137" cy="393600"/>
          </a:xfrm>
          <a:prstGeom prst="rect">
            <a:avLst/>
          </a:prstGeom>
          <a:noFill/>
          <a:ln>
            <a:noFill/>
          </a:ln>
        </p:spPr>
      </p:pic>
      <p:pic>
        <p:nvPicPr>
          <p:cNvPr id="98" name="Google Shape;98;p15"/>
          <p:cNvPicPr preferRelativeResize="0"/>
          <p:nvPr/>
        </p:nvPicPr>
        <p:blipFill>
          <a:blip r:embed="rId5">
            <a:alphaModFix/>
          </a:blip>
          <a:stretch>
            <a:fillRect/>
          </a:stretch>
        </p:blipFill>
        <p:spPr>
          <a:xfrm>
            <a:off x="1931225" y="3022500"/>
            <a:ext cx="3131581" cy="677100"/>
          </a:xfrm>
          <a:prstGeom prst="rect">
            <a:avLst/>
          </a:prstGeom>
          <a:noFill/>
          <a:ln>
            <a:noFill/>
          </a:ln>
        </p:spPr>
      </p:pic>
      <p:sp>
        <p:nvSpPr>
          <p:cNvPr id="99" name="Google Shape;99;p15"/>
          <p:cNvSpPr/>
          <p:nvPr/>
        </p:nvSpPr>
        <p:spPr>
          <a:xfrm>
            <a:off x="6578575" y="1824269"/>
            <a:ext cx="608100" cy="538800"/>
          </a:xfrm>
          <a:prstGeom prst="rect">
            <a:avLst/>
          </a:prstGeom>
          <a:noFill/>
          <a:ln cap="flat" cmpd="sng" w="19050">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0" name="Google Shape;100;p15"/>
          <p:cNvPicPr preferRelativeResize="0"/>
          <p:nvPr/>
        </p:nvPicPr>
        <p:blipFill>
          <a:blip r:embed="rId6">
            <a:alphaModFix/>
          </a:blip>
          <a:stretch>
            <a:fillRect/>
          </a:stretch>
        </p:blipFill>
        <p:spPr>
          <a:xfrm>
            <a:off x="6608087" y="2131259"/>
            <a:ext cx="258275" cy="217025"/>
          </a:xfrm>
          <a:prstGeom prst="rect">
            <a:avLst/>
          </a:prstGeom>
          <a:noFill/>
          <a:ln>
            <a:noFill/>
          </a:ln>
        </p:spPr>
      </p:pic>
      <p:pic>
        <p:nvPicPr>
          <p:cNvPr id="101" name="Google Shape;101;p15"/>
          <p:cNvPicPr preferRelativeResize="0"/>
          <p:nvPr/>
        </p:nvPicPr>
        <p:blipFill>
          <a:blip r:embed="rId6">
            <a:alphaModFix/>
          </a:blip>
          <a:stretch>
            <a:fillRect/>
          </a:stretch>
        </p:blipFill>
        <p:spPr>
          <a:xfrm rot="1688834">
            <a:off x="6836687" y="1902659"/>
            <a:ext cx="258275" cy="217026"/>
          </a:xfrm>
          <a:prstGeom prst="rect">
            <a:avLst/>
          </a:prstGeom>
          <a:noFill/>
          <a:ln>
            <a:noFill/>
          </a:ln>
        </p:spPr>
      </p:pic>
      <p:pic>
        <p:nvPicPr>
          <p:cNvPr id="102" name="Google Shape;102;p15"/>
          <p:cNvPicPr preferRelativeResize="0"/>
          <p:nvPr/>
        </p:nvPicPr>
        <p:blipFill>
          <a:blip r:embed="rId6">
            <a:alphaModFix/>
          </a:blip>
          <a:stretch>
            <a:fillRect/>
          </a:stretch>
        </p:blipFill>
        <p:spPr>
          <a:xfrm rot="3214388">
            <a:off x="6912887" y="2131259"/>
            <a:ext cx="258276" cy="217026"/>
          </a:xfrm>
          <a:prstGeom prst="rect">
            <a:avLst/>
          </a:prstGeom>
          <a:noFill/>
          <a:ln>
            <a:noFill/>
          </a:ln>
        </p:spPr>
      </p:pic>
      <p:pic>
        <p:nvPicPr>
          <p:cNvPr id="103" name="Google Shape;103;p15"/>
          <p:cNvPicPr preferRelativeResize="0"/>
          <p:nvPr/>
        </p:nvPicPr>
        <p:blipFill>
          <a:blip r:embed="rId6">
            <a:alphaModFix/>
          </a:blip>
          <a:stretch>
            <a:fillRect/>
          </a:stretch>
        </p:blipFill>
        <p:spPr>
          <a:xfrm rot="7683172">
            <a:off x="6608075" y="1854408"/>
            <a:ext cx="258275" cy="217026"/>
          </a:xfrm>
          <a:prstGeom prst="rect">
            <a:avLst/>
          </a:prstGeom>
          <a:noFill/>
          <a:ln>
            <a:noFill/>
          </a:ln>
        </p:spPr>
      </p:pic>
      <p:sp>
        <p:nvSpPr>
          <p:cNvPr id="104" name="Google Shape;104;p15"/>
          <p:cNvSpPr/>
          <p:nvPr/>
        </p:nvSpPr>
        <p:spPr>
          <a:xfrm>
            <a:off x="7954314" y="1677087"/>
            <a:ext cx="999600" cy="885600"/>
          </a:xfrm>
          <a:prstGeom prst="rect">
            <a:avLst/>
          </a:prstGeom>
          <a:noFill/>
          <a:ln cap="flat" cmpd="sng" w="19050">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5" name="Google Shape;105;p15"/>
          <p:cNvPicPr preferRelativeResize="0"/>
          <p:nvPr/>
        </p:nvPicPr>
        <p:blipFill>
          <a:blip r:embed="rId6">
            <a:alphaModFix/>
          </a:blip>
          <a:stretch>
            <a:fillRect/>
          </a:stretch>
        </p:blipFill>
        <p:spPr>
          <a:xfrm>
            <a:off x="8002821" y="2181657"/>
            <a:ext cx="424512" cy="356704"/>
          </a:xfrm>
          <a:prstGeom prst="rect">
            <a:avLst/>
          </a:prstGeom>
          <a:noFill/>
          <a:ln>
            <a:noFill/>
          </a:ln>
        </p:spPr>
      </p:pic>
      <p:pic>
        <p:nvPicPr>
          <p:cNvPr id="106" name="Google Shape;106;p15"/>
          <p:cNvPicPr preferRelativeResize="0"/>
          <p:nvPr/>
        </p:nvPicPr>
        <p:blipFill>
          <a:blip r:embed="rId6">
            <a:alphaModFix/>
          </a:blip>
          <a:stretch>
            <a:fillRect/>
          </a:stretch>
        </p:blipFill>
        <p:spPr>
          <a:xfrm rot="1688800">
            <a:off x="8378559" y="1805927"/>
            <a:ext cx="424509" cy="356706"/>
          </a:xfrm>
          <a:prstGeom prst="rect">
            <a:avLst/>
          </a:prstGeom>
          <a:noFill/>
          <a:ln>
            <a:noFill/>
          </a:ln>
        </p:spPr>
      </p:pic>
      <p:pic>
        <p:nvPicPr>
          <p:cNvPr id="107" name="Google Shape;107;p15"/>
          <p:cNvPicPr preferRelativeResize="0"/>
          <p:nvPr/>
        </p:nvPicPr>
        <p:blipFill>
          <a:blip r:embed="rId6">
            <a:alphaModFix/>
          </a:blip>
          <a:stretch>
            <a:fillRect/>
          </a:stretch>
        </p:blipFill>
        <p:spPr>
          <a:xfrm rot="3214356">
            <a:off x="8503807" y="2181654"/>
            <a:ext cx="424506" cy="356709"/>
          </a:xfrm>
          <a:prstGeom prst="rect">
            <a:avLst/>
          </a:prstGeom>
          <a:noFill/>
          <a:ln>
            <a:noFill/>
          </a:ln>
        </p:spPr>
      </p:pic>
      <p:pic>
        <p:nvPicPr>
          <p:cNvPr id="108" name="Google Shape;108;p15"/>
          <p:cNvPicPr preferRelativeResize="0"/>
          <p:nvPr/>
        </p:nvPicPr>
        <p:blipFill>
          <a:blip r:embed="rId6">
            <a:alphaModFix/>
          </a:blip>
          <a:stretch>
            <a:fillRect/>
          </a:stretch>
        </p:blipFill>
        <p:spPr>
          <a:xfrm rot="7683213">
            <a:off x="8002805" y="1726621"/>
            <a:ext cx="424505" cy="356709"/>
          </a:xfrm>
          <a:prstGeom prst="rect">
            <a:avLst/>
          </a:prstGeom>
          <a:noFill/>
          <a:ln>
            <a:noFill/>
          </a:ln>
        </p:spPr>
      </p:pic>
      <p:sp>
        <p:nvSpPr>
          <p:cNvPr id="109" name="Google Shape;109;p15"/>
          <p:cNvSpPr/>
          <p:nvPr/>
        </p:nvSpPr>
        <p:spPr>
          <a:xfrm>
            <a:off x="7110475" y="2810950"/>
            <a:ext cx="1342200" cy="156000"/>
          </a:xfrm>
          <a:prstGeom prst="rightArrow">
            <a:avLst>
              <a:gd fmla="val 50000" name="adj1"/>
              <a:gd fmla="val 50000" name="adj2"/>
            </a:avLst>
          </a:prstGeom>
          <a:solidFill>
            <a:srgbClr val="EFC72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5"/>
          <p:cNvSpPr txBox="1"/>
          <p:nvPr/>
        </p:nvSpPr>
        <p:spPr>
          <a:xfrm>
            <a:off x="6876975" y="2926125"/>
            <a:ext cx="17277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600">
                <a:latin typeface="Calibri"/>
                <a:ea typeface="Calibri"/>
                <a:cs typeface="Calibri"/>
                <a:sym typeface="Calibri"/>
              </a:rPr>
              <a:t>Expansion</a:t>
            </a:r>
            <a:endParaRPr b="1" sz="1600">
              <a:latin typeface="Calibri"/>
              <a:ea typeface="Calibri"/>
              <a:cs typeface="Calibri"/>
              <a:sym typeface="Calibri"/>
            </a:endParaRPr>
          </a:p>
        </p:txBody>
      </p:sp>
      <p:sp>
        <p:nvSpPr>
          <p:cNvPr id="111" name="Google Shape;111;p15"/>
          <p:cNvSpPr txBox="1"/>
          <p:nvPr/>
        </p:nvSpPr>
        <p:spPr>
          <a:xfrm>
            <a:off x="233000" y="1374400"/>
            <a:ext cx="8685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980000"/>
                </a:solidFill>
                <a:latin typeface="Calibri"/>
                <a:ea typeface="Calibri"/>
                <a:cs typeface="Calibri"/>
                <a:sym typeface="Calibri"/>
              </a:rPr>
              <a:t>Physical distance</a:t>
            </a:r>
            <a:endParaRPr b="1">
              <a:solidFill>
                <a:srgbClr val="980000"/>
              </a:solidFill>
              <a:latin typeface="Calibri"/>
              <a:ea typeface="Calibri"/>
              <a:cs typeface="Calibri"/>
              <a:sym typeface="Calibri"/>
            </a:endParaRPr>
          </a:p>
        </p:txBody>
      </p:sp>
      <p:sp>
        <p:nvSpPr>
          <p:cNvPr id="112" name="Google Shape;112;p15"/>
          <p:cNvSpPr txBox="1"/>
          <p:nvPr/>
        </p:nvSpPr>
        <p:spPr>
          <a:xfrm>
            <a:off x="1616475" y="2207450"/>
            <a:ext cx="999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3282B1"/>
                </a:solidFill>
                <a:latin typeface="Calibri"/>
                <a:ea typeface="Calibri"/>
                <a:cs typeface="Calibri"/>
                <a:sym typeface="Calibri"/>
              </a:rPr>
              <a:t>Comoving distance</a:t>
            </a:r>
            <a:endParaRPr b="1">
              <a:solidFill>
                <a:srgbClr val="3282B1"/>
              </a:solidFill>
              <a:latin typeface="Calibri"/>
              <a:ea typeface="Calibri"/>
              <a:cs typeface="Calibri"/>
              <a:sym typeface="Calibri"/>
            </a:endParaRPr>
          </a:p>
        </p:txBody>
      </p:sp>
      <p:sp>
        <p:nvSpPr>
          <p:cNvPr id="113" name="Google Shape;113;p15"/>
          <p:cNvSpPr txBox="1"/>
          <p:nvPr/>
        </p:nvSpPr>
        <p:spPr>
          <a:xfrm>
            <a:off x="1006875" y="1369250"/>
            <a:ext cx="999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FF9900"/>
                </a:solidFill>
                <a:latin typeface="Calibri"/>
                <a:ea typeface="Calibri"/>
                <a:cs typeface="Calibri"/>
                <a:sym typeface="Calibri"/>
              </a:rPr>
              <a:t>Scale factor</a:t>
            </a:r>
            <a:endParaRPr b="1">
              <a:solidFill>
                <a:srgbClr val="FF9900"/>
              </a:solidFill>
              <a:latin typeface="Calibri"/>
              <a:ea typeface="Calibri"/>
              <a:cs typeface="Calibri"/>
              <a:sym typeface="Calibri"/>
            </a:endParaRPr>
          </a:p>
        </p:txBody>
      </p:sp>
      <p:sp>
        <p:nvSpPr>
          <p:cNvPr id="114" name="Google Shape;114;p15"/>
          <p:cNvSpPr txBox="1"/>
          <p:nvPr/>
        </p:nvSpPr>
        <p:spPr>
          <a:xfrm>
            <a:off x="3996300" y="2503824"/>
            <a:ext cx="999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6AA84F"/>
                </a:solidFill>
                <a:latin typeface="Calibri"/>
                <a:ea typeface="Calibri"/>
                <a:cs typeface="Calibri"/>
                <a:sym typeface="Calibri"/>
              </a:rPr>
              <a:t>Hubble’s parameter</a:t>
            </a:r>
            <a:endParaRPr b="1">
              <a:solidFill>
                <a:srgbClr val="6AA84F"/>
              </a:solidFill>
              <a:latin typeface="Calibri"/>
              <a:ea typeface="Calibri"/>
              <a:cs typeface="Calibri"/>
              <a:sym typeface="Calibri"/>
            </a:endParaRPr>
          </a:p>
        </p:txBody>
      </p:sp>
      <p:sp>
        <p:nvSpPr>
          <p:cNvPr id="115" name="Google Shape;115;p15"/>
          <p:cNvSpPr txBox="1"/>
          <p:nvPr/>
        </p:nvSpPr>
        <p:spPr>
          <a:xfrm>
            <a:off x="2926175" y="3775800"/>
            <a:ext cx="12225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0000FF"/>
                </a:solidFill>
                <a:latin typeface="Calibri"/>
                <a:ea typeface="Calibri"/>
                <a:cs typeface="Calibri"/>
                <a:sym typeface="Calibri"/>
              </a:rPr>
              <a:t>Hubble’s Law</a:t>
            </a:r>
            <a:endParaRPr b="1">
              <a:solidFill>
                <a:srgbClr val="0000FF"/>
              </a:solidFill>
              <a:latin typeface="Calibri"/>
              <a:ea typeface="Calibri"/>
              <a:cs typeface="Calibri"/>
              <a:sym typeface="Calibri"/>
            </a:endParaRPr>
          </a:p>
        </p:txBody>
      </p:sp>
      <p:sp>
        <p:nvSpPr>
          <p:cNvPr id="116" name="Google Shape;116;p15"/>
          <p:cNvSpPr txBox="1"/>
          <p:nvPr/>
        </p:nvSpPr>
        <p:spPr>
          <a:xfrm>
            <a:off x="103325" y="4050722"/>
            <a:ext cx="82323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In an expanding Universe, objects naturally run-away from each other with a velocity proportional to their distance.</a:t>
            </a:r>
            <a:endParaRPr b="1" sz="1600">
              <a:latin typeface="Calibri"/>
              <a:ea typeface="Calibri"/>
              <a:cs typeface="Calibri"/>
              <a:sym typeface="Calibri"/>
            </a:endParaRPr>
          </a:p>
        </p:txBody>
      </p:sp>
      <p:pic>
        <p:nvPicPr>
          <p:cNvPr id="117" name="Google Shape;117;p15"/>
          <p:cNvPicPr preferRelativeResize="0"/>
          <p:nvPr/>
        </p:nvPicPr>
        <p:blipFill rotWithShape="1">
          <a:blip r:embed="rId7">
            <a:alphaModFix/>
          </a:blip>
          <a:srcRect b="87765" l="0" r="0" t="0"/>
          <a:stretch/>
        </p:blipFill>
        <p:spPr>
          <a:xfrm>
            <a:off x="0" y="-21225"/>
            <a:ext cx="9143982" cy="818694"/>
          </a:xfrm>
          <a:prstGeom prst="flowChartDocument">
            <a:avLst/>
          </a:prstGeom>
          <a:noFill/>
          <a:ln>
            <a:noFill/>
          </a:ln>
        </p:spPr>
      </p:pic>
      <p:sp>
        <p:nvSpPr>
          <p:cNvPr id="118" name="Google Shape;118;p15"/>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19" name="Google Shape;119;p15"/>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solidFill>
                  <a:schemeClr val="dk1"/>
                </a:solidFill>
                <a:latin typeface="Times New Roman"/>
                <a:ea typeface="Times New Roman"/>
                <a:cs typeface="Times New Roman"/>
                <a:sym typeface="Times New Roman"/>
              </a:rPr>
              <a:t>The cosmic expansion</a:t>
            </a:r>
            <a:endParaRPr b="1" sz="3800">
              <a:latin typeface="Times New Roman"/>
              <a:ea typeface="Times New Roman"/>
              <a:cs typeface="Times New Roman"/>
              <a:sym typeface="Times New Roman"/>
            </a:endParaRPr>
          </a:p>
        </p:txBody>
      </p:sp>
      <p:pic>
        <p:nvPicPr>
          <p:cNvPr id="120" name="Google Shape;120;p15"/>
          <p:cNvPicPr preferRelativeResize="0"/>
          <p:nvPr/>
        </p:nvPicPr>
        <p:blipFill rotWithShape="1">
          <a:blip r:embed="rId8">
            <a:alphaModFix/>
          </a:blip>
          <a:srcRect b="11262" l="7026" r="7496" t="6229"/>
          <a:stretch/>
        </p:blipFill>
        <p:spPr>
          <a:xfrm>
            <a:off x="605259" y="4759424"/>
            <a:ext cx="331528" cy="320028"/>
          </a:xfrm>
          <a:prstGeom prst="rect">
            <a:avLst/>
          </a:prstGeom>
          <a:noFill/>
          <a:ln>
            <a:noFill/>
          </a:ln>
        </p:spPr>
      </p:pic>
      <p:pic>
        <p:nvPicPr>
          <p:cNvPr id="121" name="Google Shape;121;p15" title="LOGO_ERC-FLAG_FP.png"/>
          <p:cNvPicPr preferRelativeResize="0"/>
          <p:nvPr/>
        </p:nvPicPr>
        <p:blipFill>
          <a:blip r:embed="rId9">
            <a:alphaModFix/>
          </a:blip>
          <a:stretch>
            <a:fillRect/>
          </a:stretch>
        </p:blipFill>
        <p:spPr>
          <a:xfrm>
            <a:off x="996333" y="4643785"/>
            <a:ext cx="741436" cy="523932"/>
          </a:xfrm>
          <a:prstGeom prst="rect">
            <a:avLst/>
          </a:prstGeom>
          <a:noFill/>
          <a:ln>
            <a:noFill/>
          </a:ln>
        </p:spPr>
      </p:pic>
      <p:pic>
        <p:nvPicPr>
          <p:cNvPr id="122" name="Google Shape;122;p15"/>
          <p:cNvPicPr preferRelativeResize="0"/>
          <p:nvPr/>
        </p:nvPicPr>
        <p:blipFill>
          <a:blip r:embed="rId10">
            <a:alphaModFix/>
          </a:blip>
          <a:stretch>
            <a:fillRect/>
          </a:stretch>
        </p:blipFill>
        <p:spPr>
          <a:xfrm>
            <a:off x="53101" y="4758496"/>
            <a:ext cx="506192" cy="29605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pic>
        <p:nvPicPr>
          <p:cNvPr id="521" name="Google Shape;521;p42"/>
          <p:cNvPicPr preferRelativeResize="0"/>
          <p:nvPr/>
        </p:nvPicPr>
        <p:blipFill>
          <a:blip r:embed="rId3">
            <a:alphaModFix/>
          </a:blip>
          <a:stretch>
            <a:fillRect/>
          </a:stretch>
        </p:blipFill>
        <p:spPr>
          <a:xfrm>
            <a:off x="2218605" y="1045776"/>
            <a:ext cx="4777299" cy="3584707"/>
          </a:xfrm>
          <a:prstGeom prst="rect">
            <a:avLst/>
          </a:prstGeom>
          <a:noFill/>
          <a:ln>
            <a:noFill/>
          </a:ln>
        </p:spPr>
      </p:pic>
      <p:sp>
        <p:nvSpPr>
          <p:cNvPr id="522" name="Google Shape;522;p42"/>
          <p:cNvSpPr/>
          <p:nvPr/>
        </p:nvSpPr>
        <p:spPr>
          <a:xfrm>
            <a:off x="3790775" y="1289796"/>
            <a:ext cx="3169500" cy="3130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23" name="Google Shape;523;p42"/>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524" name="Google Shape;524;p42"/>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525" name="Google Shape;525;p42"/>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526" name="Google Shape;526;p42"/>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527" name="Google Shape;527;p42"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528" name="Google Shape;528;p42"/>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pic>
        <p:nvPicPr>
          <p:cNvPr id="533" name="Google Shape;533;p43"/>
          <p:cNvPicPr preferRelativeResize="0"/>
          <p:nvPr/>
        </p:nvPicPr>
        <p:blipFill>
          <a:blip r:embed="rId3">
            <a:alphaModFix/>
          </a:blip>
          <a:stretch>
            <a:fillRect/>
          </a:stretch>
        </p:blipFill>
        <p:spPr>
          <a:xfrm>
            <a:off x="5481677" y="2144440"/>
            <a:ext cx="3498226" cy="2446424"/>
          </a:xfrm>
          <a:prstGeom prst="rect">
            <a:avLst/>
          </a:prstGeom>
          <a:noFill/>
          <a:ln>
            <a:noFill/>
          </a:ln>
        </p:spPr>
      </p:pic>
      <p:pic>
        <p:nvPicPr>
          <p:cNvPr id="534" name="Google Shape;534;p43"/>
          <p:cNvPicPr preferRelativeResize="0"/>
          <p:nvPr/>
        </p:nvPicPr>
        <p:blipFill>
          <a:blip r:embed="rId4">
            <a:alphaModFix/>
          </a:blip>
          <a:stretch>
            <a:fillRect/>
          </a:stretch>
        </p:blipFill>
        <p:spPr>
          <a:xfrm>
            <a:off x="158925" y="2271594"/>
            <a:ext cx="5176879" cy="2279942"/>
          </a:xfrm>
          <a:prstGeom prst="rect">
            <a:avLst/>
          </a:prstGeom>
          <a:noFill/>
          <a:ln>
            <a:noFill/>
          </a:ln>
        </p:spPr>
      </p:pic>
      <p:sp>
        <p:nvSpPr>
          <p:cNvPr id="535" name="Google Shape;535;p43"/>
          <p:cNvSpPr txBox="1"/>
          <p:nvPr/>
        </p:nvSpPr>
        <p:spPr>
          <a:xfrm>
            <a:off x="5939425" y="1793147"/>
            <a:ext cx="3000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dk1"/>
                </a:solidFill>
                <a:highlight>
                  <a:srgbClr val="FFFFFF"/>
                </a:highlight>
              </a:rPr>
              <a:t>LVK Astrophys J 909 Number 2 218 (2021)</a:t>
            </a:r>
            <a:endParaRPr/>
          </a:p>
        </p:txBody>
      </p:sp>
      <p:sp>
        <p:nvSpPr>
          <p:cNvPr id="536" name="Google Shape;536;p43"/>
          <p:cNvSpPr txBox="1"/>
          <p:nvPr/>
        </p:nvSpPr>
        <p:spPr>
          <a:xfrm>
            <a:off x="171950" y="934968"/>
            <a:ext cx="87675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latin typeface="Times New Roman"/>
                <a:ea typeface="Times New Roman"/>
                <a:cs typeface="Times New Roman"/>
                <a:sym typeface="Times New Roman"/>
              </a:rPr>
              <a:t>At the end of O2 (2017) we had ~10 dark sirens and 1 bright siren, we used the galaxy catalog GLADE (fixing the BBH mass distribution) and we obtained a “measure” of H0. Results were pretty insensitive to the BBH mass distribution</a:t>
            </a:r>
            <a:br>
              <a:rPr lang="en" sz="1500">
                <a:latin typeface="Times New Roman"/>
                <a:ea typeface="Times New Roman"/>
                <a:cs typeface="Times New Roman"/>
                <a:sym typeface="Times New Roman"/>
              </a:rPr>
            </a:br>
            <a:endParaRPr sz="1500">
              <a:latin typeface="Times New Roman"/>
              <a:ea typeface="Times New Roman"/>
              <a:cs typeface="Times New Roman"/>
              <a:sym typeface="Times New Roman"/>
            </a:endParaRPr>
          </a:p>
          <a:p>
            <a:pPr indent="0" lvl="0" marL="0" rtl="0" algn="l">
              <a:spcBef>
                <a:spcPts val="0"/>
              </a:spcBef>
              <a:spcAft>
                <a:spcPts val="0"/>
              </a:spcAft>
              <a:buNone/>
            </a:pPr>
            <a:r>
              <a:rPr lang="en" sz="1500">
                <a:latin typeface="Times New Roman"/>
                <a:ea typeface="Times New Roman"/>
                <a:cs typeface="Times New Roman"/>
                <a:sym typeface="Times New Roman"/>
              </a:rPr>
              <a:t>We also added the completeness correction to the galaxy catalog</a:t>
            </a:r>
            <a:endParaRPr sz="1500">
              <a:latin typeface="Times New Roman"/>
              <a:ea typeface="Times New Roman"/>
              <a:cs typeface="Times New Roman"/>
              <a:sym typeface="Times New Roman"/>
            </a:endParaRPr>
          </a:p>
          <a:p>
            <a:pPr indent="0" lvl="0" marL="0" rtl="0" algn="l">
              <a:spcBef>
                <a:spcPts val="0"/>
              </a:spcBef>
              <a:spcAft>
                <a:spcPts val="0"/>
              </a:spcAft>
              <a:buNone/>
            </a:pPr>
            <a:r>
              <a:t/>
            </a:r>
            <a:endParaRPr sz="1500">
              <a:latin typeface="Times New Roman"/>
              <a:ea typeface="Times New Roman"/>
              <a:cs typeface="Times New Roman"/>
              <a:sym typeface="Times New Roman"/>
            </a:endParaRPr>
          </a:p>
        </p:txBody>
      </p:sp>
      <p:sp>
        <p:nvSpPr>
          <p:cNvPr id="537" name="Google Shape;537;p43"/>
          <p:cNvSpPr txBox="1"/>
          <p:nvPr/>
        </p:nvSpPr>
        <p:spPr>
          <a:xfrm>
            <a:off x="2666125" y="2744766"/>
            <a:ext cx="24303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Completeness correction</a:t>
            </a:r>
            <a:endParaRPr sz="1800">
              <a:solidFill>
                <a:schemeClr val="dk2"/>
              </a:solidFill>
            </a:endParaRPr>
          </a:p>
        </p:txBody>
      </p:sp>
      <p:pic>
        <p:nvPicPr>
          <p:cNvPr id="538" name="Google Shape;538;p43"/>
          <p:cNvPicPr preferRelativeResize="0"/>
          <p:nvPr/>
        </p:nvPicPr>
        <p:blipFill rotWithShape="1">
          <a:blip r:embed="rId5">
            <a:alphaModFix/>
          </a:blip>
          <a:srcRect b="87765" l="0" r="0" t="0"/>
          <a:stretch/>
        </p:blipFill>
        <p:spPr>
          <a:xfrm>
            <a:off x="0" y="-21225"/>
            <a:ext cx="9143982" cy="818694"/>
          </a:xfrm>
          <a:prstGeom prst="flowChartDocument">
            <a:avLst/>
          </a:prstGeom>
          <a:noFill/>
          <a:ln>
            <a:noFill/>
          </a:ln>
        </p:spPr>
      </p:pic>
      <p:sp>
        <p:nvSpPr>
          <p:cNvPr id="539" name="Google Shape;539;p43"/>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540" name="Google Shape;540;p43"/>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541" name="Google Shape;541;p43"/>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542" name="Google Shape;542;p43"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543" name="Google Shape;543;p43"/>
          <p:cNvPicPr preferRelativeResize="0"/>
          <p:nvPr/>
        </p:nvPicPr>
        <p:blipFill>
          <a:blip r:embed="rId8">
            <a:alphaModFix/>
          </a:blip>
          <a:stretch>
            <a:fillRect/>
          </a:stretch>
        </p:blipFill>
        <p:spPr>
          <a:xfrm>
            <a:off x="53101" y="4758496"/>
            <a:ext cx="506192" cy="29605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pic>
        <p:nvPicPr>
          <p:cNvPr id="548" name="Google Shape;548;p44"/>
          <p:cNvPicPr preferRelativeResize="0"/>
          <p:nvPr/>
        </p:nvPicPr>
        <p:blipFill>
          <a:blip r:embed="rId3">
            <a:alphaModFix/>
          </a:blip>
          <a:stretch>
            <a:fillRect/>
          </a:stretch>
        </p:blipFill>
        <p:spPr>
          <a:xfrm>
            <a:off x="2218605" y="1045776"/>
            <a:ext cx="4777299" cy="3584707"/>
          </a:xfrm>
          <a:prstGeom prst="rect">
            <a:avLst/>
          </a:prstGeom>
          <a:noFill/>
          <a:ln>
            <a:noFill/>
          </a:ln>
        </p:spPr>
      </p:pic>
      <p:sp>
        <p:nvSpPr>
          <p:cNvPr id="549" name="Google Shape;549;p44"/>
          <p:cNvSpPr/>
          <p:nvPr/>
        </p:nvSpPr>
        <p:spPr>
          <a:xfrm>
            <a:off x="4750266" y="1289796"/>
            <a:ext cx="3169500" cy="3130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50" name="Google Shape;550;p44"/>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551" name="Google Shape;551;p44"/>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552" name="Google Shape;552;p44"/>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553" name="Google Shape;553;p44"/>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554" name="Google Shape;554;p44"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555" name="Google Shape;555;p44"/>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45"/>
          <p:cNvSpPr txBox="1"/>
          <p:nvPr/>
        </p:nvSpPr>
        <p:spPr>
          <a:xfrm>
            <a:off x="171950" y="934968"/>
            <a:ext cx="8767500" cy="149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latin typeface="Times New Roman"/>
                <a:ea typeface="Times New Roman"/>
                <a:cs typeface="Times New Roman"/>
                <a:sym typeface="Times New Roman"/>
              </a:rPr>
              <a:t>At the end of O3 (2019), we were having ~50 significant dark sirens available for GW cosmology and still 1 bright siren…</a:t>
            </a:r>
            <a:endParaRPr sz="1700">
              <a:latin typeface="Times New Roman"/>
              <a:ea typeface="Times New Roman"/>
              <a:cs typeface="Times New Roman"/>
              <a:sym typeface="Times New Roman"/>
            </a:endParaRPr>
          </a:p>
          <a:p>
            <a:pPr indent="0" lvl="0" marL="0" rtl="0" algn="l">
              <a:spcBef>
                <a:spcPts val="0"/>
              </a:spcBef>
              <a:spcAft>
                <a:spcPts val="0"/>
              </a:spcAft>
              <a:buNone/>
            </a:pPr>
            <a:r>
              <a:t/>
            </a:r>
            <a:endParaRPr sz="1700">
              <a:latin typeface="Times New Roman"/>
              <a:ea typeface="Times New Roman"/>
              <a:cs typeface="Times New Roman"/>
              <a:sym typeface="Times New Roman"/>
            </a:endParaRPr>
          </a:p>
          <a:p>
            <a:pPr indent="0" lvl="0" marL="0" rtl="0" algn="l">
              <a:spcBef>
                <a:spcPts val="0"/>
              </a:spcBef>
              <a:spcAft>
                <a:spcPts val="0"/>
              </a:spcAft>
              <a:buNone/>
            </a:pPr>
            <a:r>
              <a:rPr lang="en" sz="1700">
                <a:latin typeface="Times New Roman"/>
                <a:ea typeface="Times New Roman"/>
                <a:cs typeface="Times New Roman"/>
                <a:sym typeface="Times New Roman"/>
              </a:rPr>
              <a:t>But we were having problems, posteriors on H0 for dark sirens were extremely sensitive to the upper end of the BBH mass spectrum</a:t>
            </a:r>
            <a:endParaRPr sz="1700">
              <a:latin typeface="Times New Roman"/>
              <a:ea typeface="Times New Roman"/>
              <a:cs typeface="Times New Roman"/>
              <a:sym typeface="Times New Roman"/>
            </a:endParaRPr>
          </a:p>
        </p:txBody>
      </p:sp>
      <p:pic>
        <p:nvPicPr>
          <p:cNvPr id="561" name="Google Shape;561;p45"/>
          <p:cNvPicPr preferRelativeResize="0"/>
          <p:nvPr/>
        </p:nvPicPr>
        <p:blipFill>
          <a:blip r:embed="rId3">
            <a:alphaModFix/>
          </a:blip>
          <a:stretch>
            <a:fillRect/>
          </a:stretch>
        </p:blipFill>
        <p:spPr>
          <a:xfrm>
            <a:off x="1969205" y="2418997"/>
            <a:ext cx="4823728" cy="2250115"/>
          </a:xfrm>
          <a:prstGeom prst="rect">
            <a:avLst/>
          </a:prstGeom>
          <a:noFill/>
          <a:ln>
            <a:noFill/>
          </a:ln>
        </p:spPr>
      </p:pic>
      <p:pic>
        <p:nvPicPr>
          <p:cNvPr id="562" name="Google Shape;562;p45"/>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563" name="Google Shape;563;p45"/>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564" name="Google Shape;564;p45"/>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565" name="Google Shape;565;p45"/>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566" name="Google Shape;566;p45"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567" name="Google Shape;567;p45"/>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pic>
        <p:nvPicPr>
          <p:cNvPr id="572" name="Google Shape;572;p46"/>
          <p:cNvPicPr preferRelativeResize="0"/>
          <p:nvPr/>
        </p:nvPicPr>
        <p:blipFill>
          <a:blip r:embed="rId3">
            <a:alphaModFix/>
          </a:blip>
          <a:stretch>
            <a:fillRect/>
          </a:stretch>
        </p:blipFill>
        <p:spPr>
          <a:xfrm>
            <a:off x="123380" y="1106212"/>
            <a:ext cx="3653645" cy="3584708"/>
          </a:xfrm>
          <a:prstGeom prst="rect">
            <a:avLst/>
          </a:prstGeom>
          <a:noFill/>
          <a:ln>
            <a:noFill/>
          </a:ln>
        </p:spPr>
      </p:pic>
      <p:sp>
        <p:nvSpPr>
          <p:cNvPr id="573" name="Google Shape;573;p46"/>
          <p:cNvSpPr txBox="1"/>
          <p:nvPr/>
        </p:nvSpPr>
        <p:spPr>
          <a:xfrm>
            <a:off x="2049277" y="1795425"/>
            <a:ext cx="4360500" cy="969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latin typeface="Times New Roman"/>
                <a:ea typeface="Times New Roman"/>
                <a:cs typeface="Times New Roman"/>
                <a:sym typeface="Times New Roman"/>
              </a:rPr>
              <a:t>The BBH mass spectrum can provide statistical redshift estimation, but it is also a major issue for a bias!</a:t>
            </a:r>
            <a:endParaRPr sz="1700">
              <a:latin typeface="Times New Roman"/>
              <a:ea typeface="Times New Roman"/>
              <a:cs typeface="Times New Roman"/>
              <a:sym typeface="Times New Roman"/>
            </a:endParaRPr>
          </a:p>
        </p:txBody>
      </p:sp>
      <p:pic>
        <p:nvPicPr>
          <p:cNvPr id="574" name="Google Shape;574;p46"/>
          <p:cNvPicPr preferRelativeResize="0"/>
          <p:nvPr/>
        </p:nvPicPr>
        <p:blipFill>
          <a:blip r:embed="rId4">
            <a:alphaModFix/>
          </a:blip>
          <a:stretch>
            <a:fillRect/>
          </a:stretch>
        </p:blipFill>
        <p:spPr>
          <a:xfrm>
            <a:off x="6596614" y="914386"/>
            <a:ext cx="2372653" cy="3584706"/>
          </a:xfrm>
          <a:prstGeom prst="rect">
            <a:avLst/>
          </a:prstGeom>
          <a:noFill/>
          <a:ln>
            <a:noFill/>
          </a:ln>
        </p:spPr>
      </p:pic>
      <p:sp>
        <p:nvSpPr>
          <p:cNvPr id="575" name="Google Shape;575;p46"/>
          <p:cNvSpPr txBox="1"/>
          <p:nvPr/>
        </p:nvSpPr>
        <p:spPr>
          <a:xfrm>
            <a:off x="5830415" y="4520100"/>
            <a:ext cx="3000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t>R. Abbott et al 2023 ApJ 949 76</a:t>
            </a:r>
            <a:endParaRPr sz="900"/>
          </a:p>
        </p:txBody>
      </p:sp>
      <p:sp>
        <p:nvSpPr>
          <p:cNvPr id="576" name="Google Shape;576;p46"/>
          <p:cNvSpPr txBox="1"/>
          <p:nvPr/>
        </p:nvSpPr>
        <p:spPr>
          <a:xfrm>
            <a:off x="1371600" y="1087432"/>
            <a:ext cx="52110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dk1"/>
                </a:solidFill>
                <a:latin typeface="Times New Roman"/>
                <a:ea typeface="Times New Roman"/>
                <a:cs typeface="Times New Roman"/>
                <a:sym typeface="Times New Roman"/>
              </a:rPr>
              <a:t>We realized that we were dealing with what was described by Chernoff and Finn in 1993 with a difference: </a:t>
            </a:r>
            <a:endParaRPr sz="1700">
              <a:solidFill>
                <a:schemeClr val="dk1"/>
              </a:solidFill>
              <a:latin typeface="Times New Roman"/>
              <a:ea typeface="Times New Roman"/>
              <a:cs typeface="Times New Roman"/>
              <a:sym typeface="Times New Roman"/>
            </a:endParaRPr>
          </a:p>
        </p:txBody>
      </p:sp>
      <p:pic>
        <p:nvPicPr>
          <p:cNvPr id="577" name="Google Shape;577;p46"/>
          <p:cNvPicPr preferRelativeResize="0"/>
          <p:nvPr/>
        </p:nvPicPr>
        <p:blipFill rotWithShape="1">
          <a:blip r:embed="rId5">
            <a:alphaModFix/>
          </a:blip>
          <a:srcRect b="87765" l="0" r="0" t="0"/>
          <a:stretch/>
        </p:blipFill>
        <p:spPr>
          <a:xfrm>
            <a:off x="0" y="-21225"/>
            <a:ext cx="9143982" cy="818694"/>
          </a:xfrm>
          <a:prstGeom prst="flowChartDocument">
            <a:avLst/>
          </a:prstGeom>
          <a:noFill/>
          <a:ln>
            <a:noFill/>
          </a:ln>
        </p:spPr>
      </p:pic>
      <p:sp>
        <p:nvSpPr>
          <p:cNvPr id="578" name="Google Shape;578;p46"/>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579" name="Google Shape;579;p46"/>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580" name="Google Shape;580;p46"/>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581" name="Google Shape;581;p46"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582" name="Google Shape;582;p46"/>
          <p:cNvPicPr preferRelativeResize="0"/>
          <p:nvPr/>
        </p:nvPicPr>
        <p:blipFill>
          <a:blip r:embed="rId8">
            <a:alphaModFix/>
          </a:blip>
          <a:stretch>
            <a:fillRect/>
          </a:stretch>
        </p:blipFill>
        <p:spPr>
          <a:xfrm>
            <a:off x="53101" y="4758496"/>
            <a:ext cx="506192" cy="29605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pic>
        <p:nvPicPr>
          <p:cNvPr id="587" name="Google Shape;587;p47"/>
          <p:cNvPicPr preferRelativeResize="0"/>
          <p:nvPr/>
        </p:nvPicPr>
        <p:blipFill>
          <a:blip r:embed="rId3">
            <a:alphaModFix/>
          </a:blip>
          <a:stretch>
            <a:fillRect/>
          </a:stretch>
        </p:blipFill>
        <p:spPr>
          <a:xfrm>
            <a:off x="2218605" y="1045776"/>
            <a:ext cx="4777299" cy="3584707"/>
          </a:xfrm>
          <a:prstGeom prst="rect">
            <a:avLst/>
          </a:prstGeom>
          <a:noFill/>
          <a:ln>
            <a:noFill/>
          </a:ln>
        </p:spPr>
      </p:pic>
      <p:sp>
        <p:nvSpPr>
          <p:cNvPr id="588" name="Google Shape;588;p47"/>
          <p:cNvSpPr/>
          <p:nvPr/>
        </p:nvSpPr>
        <p:spPr>
          <a:xfrm>
            <a:off x="5454766" y="1289796"/>
            <a:ext cx="3169500" cy="3130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89" name="Google Shape;589;p47"/>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590" name="Google Shape;590;p47"/>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591" name="Google Shape;591;p47"/>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592" name="Google Shape;592;p47"/>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593" name="Google Shape;593;p47"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594" name="Google Shape;594;p47"/>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pic>
        <p:nvPicPr>
          <p:cNvPr id="599" name="Google Shape;599;p48"/>
          <p:cNvPicPr preferRelativeResize="0"/>
          <p:nvPr/>
        </p:nvPicPr>
        <p:blipFill>
          <a:blip r:embed="rId3">
            <a:alphaModFix/>
          </a:blip>
          <a:stretch>
            <a:fillRect/>
          </a:stretch>
        </p:blipFill>
        <p:spPr>
          <a:xfrm>
            <a:off x="76200" y="2760150"/>
            <a:ext cx="5846201" cy="1859475"/>
          </a:xfrm>
          <a:prstGeom prst="rect">
            <a:avLst/>
          </a:prstGeom>
          <a:noFill/>
          <a:ln>
            <a:noFill/>
          </a:ln>
        </p:spPr>
      </p:pic>
      <p:pic>
        <p:nvPicPr>
          <p:cNvPr id="600" name="Google Shape;600;p48"/>
          <p:cNvPicPr preferRelativeResize="0"/>
          <p:nvPr/>
        </p:nvPicPr>
        <p:blipFill>
          <a:blip r:embed="rId4">
            <a:alphaModFix/>
          </a:blip>
          <a:stretch>
            <a:fillRect/>
          </a:stretch>
        </p:blipFill>
        <p:spPr>
          <a:xfrm>
            <a:off x="5922400" y="1050451"/>
            <a:ext cx="3098750" cy="3445975"/>
          </a:xfrm>
          <a:prstGeom prst="rect">
            <a:avLst/>
          </a:prstGeom>
          <a:noFill/>
          <a:ln>
            <a:noFill/>
          </a:ln>
        </p:spPr>
      </p:pic>
      <p:sp>
        <p:nvSpPr>
          <p:cNvPr id="601" name="Google Shape;601;p48"/>
          <p:cNvSpPr txBox="1"/>
          <p:nvPr/>
        </p:nvSpPr>
        <p:spPr>
          <a:xfrm>
            <a:off x="53424" y="1080327"/>
            <a:ext cx="5955900" cy="17085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Font typeface="Times New Roman"/>
              <a:buChar char="●"/>
            </a:pPr>
            <a:r>
              <a:rPr lang="en">
                <a:latin typeface="Times New Roman"/>
                <a:ea typeface="Times New Roman"/>
                <a:cs typeface="Times New Roman"/>
                <a:sym typeface="Times New Roman"/>
              </a:rPr>
              <a:t>We used the most significant GW sources (142/218) from GWTC-4 to estimate the cosmic expansion</a:t>
            </a:r>
            <a:r>
              <a:rPr lang="en" sz="1500">
                <a:latin typeface="Times New Roman"/>
                <a:ea typeface="Times New Roman"/>
                <a:cs typeface="Times New Roman"/>
                <a:sym typeface="Times New Roman"/>
              </a:rPr>
              <a:t> </a:t>
            </a:r>
            <a:r>
              <a:rPr lang="en" sz="1300">
                <a:solidFill>
                  <a:srgbClr val="888888"/>
                </a:solidFill>
                <a:latin typeface="Times New Roman"/>
                <a:ea typeface="Times New Roman"/>
                <a:cs typeface="Times New Roman"/>
                <a:sym typeface="Times New Roman"/>
              </a:rPr>
              <a:t>[LVK+, 2509.04348, accepted on ApJ]</a:t>
            </a:r>
            <a:br>
              <a:rPr lang="en" sz="1300">
                <a:solidFill>
                  <a:srgbClr val="888888"/>
                </a:solidFill>
                <a:latin typeface="Times New Roman"/>
                <a:ea typeface="Times New Roman"/>
                <a:cs typeface="Times New Roman"/>
                <a:sym typeface="Times New Roman"/>
              </a:rPr>
            </a:br>
            <a:endParaRPr sz="1300">
              <a:solidFill>
                <a:srgbClr val="888888"/>
              </a:solidFill>
              <a:latin typeface="Times New Roman"/>
              <a:ea typeface="Times New Roman"/>
              <a:cs typeface="Times New Roman"/>
              <a:sym typeface="Times New Roman"/>
            </a:endParaRPr>
          </a:p>
          <a:p>
            <a:pPr indent="-317500" lvl="0" marL="457200" rtl="0" algn="l">
              <a:spcBef>
                <a:spcPts val="0"/>
              </a:spcBef>
              <a:spcAft>
                <a:spcPts val="0"/>
              </a:spcAft>
              <a:buSzPts val="1400"/>
              <a:buFont typeface="Times New Roman"/>
              <a:buChar char="●"/>
            </a:pPr>
            <a:r>
              <a:rPr lang="en">
                <a:latin typeface="Times New Roman"/>
                <a:ea typeface="Times New Roman"/>
                <a:cs typeface="Times New Roman"/>
                <a:sym typeface="Times New Roman"/>
              </a:rPr>
              <a:t>We employed three different mass models and an all-sky galaxy catalog (GLADE+).</a:t>
            </a:r>
            <a:br>
              <a:rPr lang="en">
                <a:latin typeface="Times New Roman"/>
                <a:ea typeface="Times New Roman"/>
                <a:cs typeface="Times New Roman"/>
                <a:sym typeface="Times New Roman"/>
              </a:rPr>
            </a:br>
            <a:endParaRPr>
              <a:latin typeface="Times New Roman"/>
              <a:ea typeface="Times New Roman"/>
              <a:cs typeface="Times New Roman"/>
              <a:sym typeface="Times New Roman"/>
            </a:endParaRPr>
          </a:p>
          <a:p>
            <a:pPr indent="-317500" lvl="0" marL="457200" rtl="0" algn="l">
              <a:spcBef>
                <a:spcPts val="0"/>
              </a:spcBef>
              <a:spcAft>
                <a:spcPts val="0"/>
              </a:spcAft>
              <a:buSzPts val="1400"/>
              <a:buFont typeface="Times New Roman"/>
              <a:buChar char="●"/>
            </a:pPr>
            <a:r>
              <a:rPr lang="en">
                <a:latin typeface="Times New Roman"/>
                <a:ea typeface="Times New Roman"/>
                <a:cs typeface="Times New Roman"/>
                <a:sym typeface="Times New Roman"/>
              </a:rPr>
              <a:t>We merged the galaxy catalog and mass calibration into a single global fit.</a:t>
            </a:r>
            <a:endParaRPr>
              <a:latin typeface="Times New Roman"/>
              <a:ea typeface="Times New Roman"/>
              <a:cs typeface="Times New Roman"/>
              <a:sym typeface="Times New Roman"/>
            </a:endParaRPr>
          </a:p>
        </p:txBody>
      </p:sp>
      <p:pic>
        <p:nvPicPr>
          <p:cNvPr id="602" name="Google Shape;602;p48"/>
          <p:cNvPicPr preferRelativeResize="0"/>
          <p:nvPr/>
        </p:nvPicPr>
        <p:blipFill rotWithShape="1">
          <a:blip r:embed="rId5">
            <a:alphaModFix/>
          </a:blip>
          <a:srcRect b="87765" l="0" r="0" t="0"/>
          <a:stretch/>
        </p:blipFill>
        <p:spPr>
          <a:xfrm>
            <a:off x="0" y="-21225"/>
            <a:ext cx="9143982" cy="818694"/>
          </a:xfrm>
          <a:prstGeom prst="flowChartDocument">
            <a:avLst/>
          </a:prstGeom>
          <a:noFill/>
          <a:ln>
            <a:noFill/>
          </a:ln>
        </p:spPr>
      </p:pic>
      <p:sp>
        <p:nvSpPr>
          <p:cNvPr id="603" name="Google Shape;603;p48"/>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604" name="Google Shape;604;p48"/>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605" name="Google Shape;605;p48"/>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606" name="Google Shape;606;p48"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607" name="Google Shape;607;p48"/>
          <p:cNvPicPr preferRelativeResize="0"/>
          <p:nvPr/>
        </p:nvPicPr>
        <p:blipFill>
          <a:blip r:embed="rId8">
            <a:alphaModFix/>
          </a:blip>
          <a:stretch>
            <a:fillRect/>
          </a:stretch>
        </p:blipFill>
        <p:spPr>
          <a:xfrm>
            <a:off x="53101" y="4758496"/>
            <a:ext cx="506192" cy="29605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pic>
        <p:nvPicPr>
          <p:cNvPr id="612" name="Google Shape;612;p49"/>
          <p:cNvPicPr preferRelativeResize="0"/>
          <p:nvPr/>
        </p:nvPicPr>
        <p:blipFill>
          <a:blip r:embed="rId3">
            <a:alphaModFix/>
          </a:blip>
          <a:stretch>
            <a:fillRect/>
          </a:stretch>
        </p:blipFill>
        <p:spPr>
          <a:xfrm>
            <a:off x="3917300" y="1039700"/>
            <a:ext cx="5226701" cy="3623525"/>
          </a:xfrm>
          <a:prstGeom prst="rect">
            <a:avLst/>
          </a:prstGeom>
          <a:noFill/>
          <a:ln>
            <a:noFill/>
          </a:ln>
        </p:spPr>
      </p:pic>
      <p:sp>
        <p:nvSpPr>
          <p:cNvPr id="613" name="Google Shape;613;p49"/>
          <p:cNvSpPr txBox="1"/>
          <p:nvPr/>
        </p:nvSpPr>
        <p:spPr>
          <a:xfrm>
            <a:off x="147800" y="1196778"/>
            <a:ext cx="3635700" cy="29553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Font typeface="Times New Roman"/>
              <a:buChar char="●"/>
            </a:pPr>
            <a:r>
              <a:rPr lang="en" sz="1500">
                <a:latin typeface="Times New Roman"/>
                <a:ea typeface="Times New Roman"/>
                <a:cs typeface="Times New Roman"/>
                <a:sym typeface="Times New Roman"/>
              </a:rPr>
              <a:t>Dark Standard sirens are not yet competitive with the precision offered by a single bright siren.</a:t>
            </a:r>
            <a:br>
              <a:rPr lang="en" sz="1500">
                <a:latin typeface="Times New Roman"/>
                <a:ea typeface="Times New Roman"/>
                <a:cs typeface="Times New Roman"/>
                <a:sym typeface="Times New Roman"/>
              </a:rPr>
            </a:br>
            <a:endParaRPr sz="1500">
              <a:latin typeface="Times New Roman"/>
              <a:ea typeface="Times New Roman"/>
              <a:cs typeface="Times New Roman"/>
              <a:sym typeface="Times New Roman"/>
            </a:endParaRPr>
          </a:p>
          <a:p>
            <a:pPr indent="-323850" lvl="0" marL="457200" rtl="0" algn="l">
              <a:spcBef>
                <a:spcPts val="0"/>
              </a:spcBef>
              <a:spcAft>
                <a:spcPts val="0"/>
              </a:spcAft>
              <a:buSzPts val="1500"/>
              <a:buFont typeface="Times New Roman"/>
              <a:buChar char="●"/>
            </a:pPr>
            <a:r>
              <a:rPr lang="en" sz="1500">
                <a:latin typeface="Times New Roman"/>
                <a:ea typeface="Times New Roman"/>
                <a:cs typeface="Times New Roman"/>
                <a:sym typeface="Times New Roman"/>
              </a:rPr>
              <a:t>The cosmological information is mostly coming from the BBH mass calibration and not from the galaxy catalog.</a:t>
            </a:r>
            <a:br>
              <a:rPr lang="en" sz="1500">
                <a:latin typeface="Times New Roman"/>
                <a:ea typeface="Times New Roman"/>
                <a:cs typeface="Times New Roman"/>
                <a:sym typeface="Times New Roman"/>
              </a:rPr>
            </a:br>
            <a:endParaRPr sz="1500">
              <a:latin typeface="Times New Roman"/>
              <a:ea typeface="Times New Roman"/>
              <a:cs typeface="Times New Roman"/>
              <a:sym typeface="Times New Roman"/>
            </a:endParaRPr>
          </a:p>
          <a:p>
            <a:pPr indent="-323850" lvl="0" marL="457200" rtl="0" algn="l">
              <a:spcBef>
                <a:spcPts val="0"/>
              </a:spcBef>
              <a:spcAft>
                <a:spcPts val="0"/>
              </a:spcAft>
              <a:buSzPts val="1500"/>
              <a:buFont typeface="Times New Roman"/>
              <a:buChar char="●"/>
            </a:pPr>
            <a:r>
              <a:rPr lang="en" sz="1500">
                <a:latin typeface="Times New Roman"/>
                <a:ea typeface="Times New Roman"/>
                <a:cs typeface="Times New Roman"/>
                <a:sym typeface="Times New Roman"/>
              </a:rPr>
              <a:t>For a FlatLCDM universe, the Hubble constant is the parameter that we can measure the best.</a:t>
            </a:r>
            <a:endParaRPr sz="1500">
              <a:latin typeface="Times New Roman"/>
              <a:ea typeface="Times New Roman"/>
              <a:cs typeface="Times New Roman"/>
              <a:sym typeface="Times New Roman"/>
            </a:endParaRPr>
          </a:p>
        </p:txBody>
      </p:sp>
      <p:sp>
        <p:nvSpPr>
          <p:cNvPr id="614" name="Google Shape;614;p49"/>
          <p:cNvSpPr txBox="1"/>
          <p:nvPr/>
        </p:nvSpPr>
        <p:spPr>
          <a:xfrm>
            <a:off x="4559325" y="4493400"/>
            <a:ext cx="30000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888888"/>
                </a:solidFill>
                <a:latin typeface="Times New Roman"/>
                <a:ea typeface="Times New Roman"/>
                <a:cs typeface="Times New Roman"/>
                <a:sym typeface="Times New Roman"/>
              </a:rPr>
              <a:t>[LVK+, 2509.04348]</a:t>
            </a:r>
            <a:br>
              <a:rPr lang="en" sz="1300">
                <a:solidFill>
                  <a:srgbClr val="888888"/>
                </a:solidFill>
                <a:latin typeface="Times New Roman"/>
                <a:ea typeface="Times New Roman"/>
                <a:cs typeface="Times New Roman"/>
                <a:sym typeface="Times New Roman"/>
              </a:rPr>
            </a:br>
            <a:endParaRPr/>
          </a:p>
        </p:txBody>
      </p:sp>
      <p:pic>
        <p:nvPicPr>
          <p:cNvPr id="615" name="Google Shape;615;p49"/>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616" name="Google Shape;616;p49"/>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617" name="Google Shape;617;p49"/>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618" name="Google Shape;618;p49"/>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619" name="Google Shape;619;p49"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620" name="Google Shape;620;p49"/>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50"/>
          <p:cNvSpPr txBox="1"/>
          <p:nvPr/>
        </p:nvSpPr>
        <p:spPr>
          <a:xfrm>
            <a:off x="4559325" y="4493400"/>
            <a:ext cx="30000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888888"/>
                </a:solidFill>
                <a:latin typeface="Times New Roman"/>
                <a:ea typeface="Times New Roman"/>
                <a:cs typeface="Times New Roman"/>
                <a:sym typeface="Times New Roman"/>
              </a:rPr>
              <a:t>[LVK+, 2509.04348]</a:t>
            </a:r>
            <a:br>
              <a:rPr lang="en" sz="1300">
                <a:solidFill>
                  <a:srgbClr val="888888"/>
                </a:solidFill>
                <a:latin typeface="Times New Roman"/>
                <a:ea typeface="Times New Roman"/>
                <a:cs typeface="Times New Roman"/>
                <a:sym typeface="Times New Roman"/>
              </a:rPr>
            </a:br>
            <a:endParaRPr/>
          </a:p>
        </p:txBody>
      </p:sp>
      <p:pic>
        <p:nvPicPr>
          <p:cNvPr id="626" name="Google Shape;626;p50"/>
          <p:cNvPicPr preferRelativeResize="0"/>
          <p:nvPr/>
        </p:nvPicPr>
        <p:blipFill>
          <a:blip r:embed="rId3">
            <a:alphaModFix/>
          </a:blip>
          <a:stretch>
            <a:fillRect/>
          </a:stretch>
        </p:blipFill>
        <p:spPr>
          <a:xfrm>
            <a:off x="861794" y="1747213"/>
            <a:ext cx="7517353" cy="2661163"/>
          </a:xfrm>
          <a:prstGeom prst="rect">
            <a:avLst/>
          </a:prstGeom>
          <a:noFill/>
          <a:ln>
            <a:noFill/>
          </a:ln>
        </p:spPr>
      </p:pic>
      <p:pic>
        <p:nvPicPr>
          <p:cNvPr id="627" name="Google Shape;627;p50"/>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628" name="Google Shape;628;p50"/>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629" name="Google Shape;629;p50"/>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630" name="Google Shape;630;p50"/>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631" name="Google Shape;631;p50"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632" name="Google Shape;632;p50"/>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sp>
        <p:nvSpPr>
          <p:cNvPr id="637" name="Google Shape;637;p51"/>
          <p:cNvSpPr txBox="1"/>
          <p:nvPr/>
        </p:nvSpPr>
        <p:spPr>
          <a:xfrm>
            <a:off x="187725" y="2138550"/>
            <a:ext cx="85242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000000"/>
                </a:solidFill>
                <a:latin typeface="Times New Roman"/>
                <a:ea typeface="Times New Roman"/>
                <a:cs typeface="Times New Roman"/>
                <a:sym typeface="Times New Roman"/>
              </a:rPr>
              <a:t>Dispersion relation:</a:t>
            </a:r>
            <a:r>
              <a:rPr lang="en" sz="1600">
                <a:solidFill>
                  <a:srgbClr val="000000"/>
                </a:solidFill>
                <a:latin typeface="Times New Roman"/>
                <a:ea typeface="Times New Roman"/>
                <a:cs typeface="Times New Roman"/>
                <a:sym typeface="Times New Roman"/>
              </a:rPr>
              <a:t> </a:t>
            </a:r>
            <a:endParaRPr sz="1600">
              <a:solidFill>
                <a:srgbClr val="000000"/>
              </a:solidFill>
              <a:latin typeface="Times New Roman"/>
              <a:ea typeface="Times New Roman"/>
              <a:cs typeface="Times New Roman"/>
              <a:sym typeface="Times New Roman"/>
            </a:endParaRPr>
          </a:p>
          <a:p>
            <a:pPr indent="-330200" lvl="0" marL="457200" rtl="0" algn="l">
              <a:spcBef>
                <a:spcPts val="0"/>
              </a:spcBef>
              <a:spcAft>
                <a:spcPts val="0"/>
              </a:spcAft>
              <a:buClr>
                <a:srgbClr val="000000"/>
              </a:buClr>
              <a:buSzPts val="1600"/>
              <a:buFont typeface="Times New Roman"/>
              <a:buChar char="●"/>
            </a:pPr>
            <a:r>
              <a:rPr lang="en" sz="1600">
                <a:solidFill>
                  <a:srgbClr val="000000"/>
                </a:solidFill>
                <a:latin typeface="Times New Roman"/>
                <a:ea typeface="Times New Roman"/>
                <a:cs typeface="Times New Roman"/>
                <a:sym typeface="Times New Roman"/>
              </a:rPr>
              <a:t>GWs group velocity depends on the frequency.</a:t>
            </a:r>
            <a:endParaRPr sz="1600">
              <a:solidFill>
                <a:srgbClr val="000000"/>
              </a:solidFill>
              <a:latin typeface="Times New Roman"/>
              <a:ea typeface="Times New Roman"/>
              <a:cs typeface="Times New Roman"/>
              <a:sym typeface="Times New Roman"/>
            </a:endParaRPr>
          </a:p>
          <a:p>
            <a:pPr indent="-330200" lvl="0" marL="457200" rtl="0" algn="l">
              <a:spcBef>
                <a:spcPts val="0"/>
              </a:spcBef>
              <a:spcAft>
                <a:spcPts val="0"/>
              </a:spcAft>
              <a:buClr>
                <a:srgbClr val="000000"/>
              </a:buClr>
              <a:buSzPts val="1600"/>
              <a:buFont typeface="Times New Roman"/>
              <a:buChar char="●"/>
            </a:pPr>
            <a:r>
              <a:rPr lang="en" sz="1600">
                <a:solidFill>
                  <a:srgbClr val="000000"/>
                </a:solidFill>
                <a:latin typeface="Times New Roman"/>
                <a:ea typeface="Times New Roman"/>
                <a:cs typeface="Times New Roman"/>
                <a:sym typeface="Times New Roman"/>
              </a:rPr>
              <a:t>GWs modes arrive off-phased at the detector.</a:t>
            </a:r>
            <a:endParaRPr sz="1600">
              <a:solidFill>
                <a:srgbClr val="000000"/>
              </a:solidFill>
              <a:latin typeface="Times New Roman"/>
              <a:ea typeface="Times New Roman"/>
              <a:cs typeface="Times New Roman"/>
              <a:sym typeface="Times New Roman"/>
            </a:endParaRPr>
          </a:p>
          <a:p>
            <a:pPr indent="-330200" lvl="0" marL="457200" rtl="0" algn="l">
              <a:spcBef>
                <a:spcPts val="0"/>
              </a:spcBef>
              <a:spcAft>
                <a:spcPts val="0"/>
              </a:spcAft>
              <a:buClr>
                <a:srgbClr val="000000"/>
              </a:buClr>
              <a:buSzPts val="1600"/>
              <a:buFont typeface="Times New Roman"/>
              <a:buChar char="●"/>
            </a:pPr>
            <a:r>
              <a:rPr lang="en" sz="1600">
                <a:solidFill>
                  <a:srgbClr val="000000"/>
                </a:solidFill>
                <a:latin typeface="Times New Roman"/>
                <a:ea typeface="Times New Roman"/>
                <a:cs typeface="Times New Roman"/>
                <a:sym typeface="Times New Roman"/>
              </a:rPr>
              <a:t>GWs modes show a time delay w.r.t EM counterparts.</a:t>
            </a:r>
            <a:endParaRPr sz="1600">
              <a:solidFill>
                <a:srgbClr val="000000"/>
              </a:solidFill>
              <a:latin typeface="Times New Roman"/>
              <a:ea typeface="Times New Roman"/>
              <a:cs typeface="Times New Roman"/>
              <a:sym typeface="Times New Roman"/>
            </a:endParaRPr>
          </a:p>
          <a:p>
            <a:pPr indent="0" lvl="0" marL="0" rtl="0" algn="l">
              <a:spcBef>
                <a:spcPts val="0"/>
              </a:spcBef>
              <a:spcAft>
                <a:spcPts val="0"/>
              </a:spcAft>
              <a:buNone/>
            </a:pPr>
            <a:r>
              <a:t/>
            </a:r>
            <a:endParaRPr sz="1600">
              <a:solidFill>
                <a:srgbClr val="000000"/>
              </a:solidFill>
              <a:latin typeface="Times New Roman"/>
              <a:ea typeface="Times New Roman"/>
              <a:cs typeface="Times New Roman"/>
              <a:sym typeface="Times New Roman"/>
            </a:endParaRPr>
          </a:p>
        </p:txBody>
      </p:sp>
      <p:sp>
        <p:nvSpPr>
          <p:cNvPr id="638" name="Google Shape;638;p51"/>
          <p:cNvSpPr txBox="1"/>
          <p:nvPr/>
        </p:nvSpPr>
        <p:spPr>
          <a:xfrm>
            <a:off x="151925" y="3647023"/>
            <a:ext cx="78414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000000"/>
                </a:solidFill>
                <a:latin typeface="Times New Roman"/>
                <a:ea typeface="Times New Roman"/>
                <a:cs typeface="Times New Roman"/>
                <a:sym typeface="Times New Roman"/>
              </a:rPr>
              <a:t>GW friction:</a:t>
            </a:r>
            <a:r>
              <a:rPr lang="en" sz="1600">
                <a:solidFill>
                  <a:srgbClr val="000000"/>
                </a:solidFill>
                <a:latin typeface="Times New Roman"/>
                <a:ea typeface="Times New Roman"/>
                <a:cs typeface="Times New Roman"/>
                <a:sym typeface="Times New Roman"/>
              </a:rPr>
              <a:t> </a:t>
            </a:r>
            <a:endParaRPr sz="1600">
              <a:solidFill>
                <a:srgbClr val="000000"/>
              </a:solidFill>
              <a:latin typeface="Times New Roman"/>
              <a:ea typeface="Times New Roman"/>
              <a:cs typeface="Times New Roman"/>
              <a:sym typeface="Times New Roman"/>
            </a:endParaRPr>
          </a:p>
          <a:p>
            <a:pPr indent="-330200" lvl="0" marL="457200" rtl="0" algn="l">
              <a:spcBef>
                <a:spcPts val="0"/>
              </a:spcBef>
              <a:spcAft>
                <a:spcPts val="0"/>
              </a:spcAft>
              <a:buClr>
                <a:srgbClr val="000000"/>
              </a:buClr>
              <a:buSzPts val="1600"/>
              <a:buFont typeface="Times New Roman"/>
              <a:buChar char="●"/>
            </a:pPr>
            <a:r>
              <a:rPr lang="en" sz="1600">
                <a:solidFill>
                  <a:srgbClr val="000000"/>
                </a:solidFill>
                <a:latin typeface="Times New Roman"/>
                <a:ea typeface="Times New Roman"/>
                <a:cs typeface="Times New Roman"/>
                <a:sym typeface="Times New Roman"/>
              </a:rPr>
              <a:t>GWs show an additional energy leakage as they travel.</a:t>
            </a:r>
            <a:endParaRPr sz="1600">
              <a:solidFill>
                <a:srgbClr val="000000"/>
              </a:solidFill>
              <a:latin typeface="Times New Roman"/>
              <a:ea typeface="Times New Roman"/>
              <a:cs typeface="Times New Roman"/>
              <a:sym typeface="Times New Roman"/>
            </a:endParaRPr>
          </a:p>
        </p:txBody>
      </p:sp>
      <p:sp>
        <p:nvSpPr>
          <p:cNvPr id="639" name="Google Shape;639;p51"/>
          <p:cNvSpPr txBox="1"/>
          <p:nvPr/>
        </p:nvSpPr>
        <p:spPr>
          <a:xfrm>
            <a:off x="733250" y="3286448"/>
            <a:ext cx="784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a:solidFill>
                  <a:srgbClr val="4285F4"/>
                </a:solidFill>
                <a:latin typeface="Times New Roman"/>
                <a:ea typeface="Times New Roman"/>
                <a:cs typeface="Times New Roman"/>
                <a:sym typeface="Times New Roman"/>
              </a:rPr>
              <a:t>Horava gravity, </a:t>
            </a:r>
            <a:r>
              <a:rPr b="1" i="1" lang="en">
                <a:solidFill>
                  <a:srgbClr val="4285F4"/>
                </a:solidFill>
                <a:latin typeface="Times New Roman"/>
                <a:ea typeface="Times New Roman"/>
                <a:cs typeface="Times New Roman"/>
                <a:sym typeface="Times New Roman"/>
              </a:rPr>
              <a:t>massive gravity</a:t>
            </a:r>
            <a:r>
              <a:rPr i="1" lang="en">
                <a:solidFill>
                  <a:srgbClr val="4285F4"/>
                </a:solidFill>
                <a:latin typeface="Times New Roman"/>
                <a:ea typeface="Times New Roman"/>
                <a:cs typeface="Times New Roman"/>
                <a:sym typeface="Times New Roman"/>
              </a:rPr>
              <a:t>, scalar tensor theories with field derivative couplings</a:t>
            </a:r>
            <a:endParaRPr i="1">
              <a:solidFill>
                <a:srgbClr val="4285F4"/>
              </a:solidFill>
              <a:latin typeface="Times New Roman"/>
              <a:ea typeface="Times New Roman"/>
              <a:cs typeface="Times New Roman"/>
              <a:sym typeface="Times New Roman"/>
            </a:endParaRPr>
          </a:p>
        </p:txBody>
      </p:sp>
      <p:sp>
        <p:nvSpPr>
          <p:cNvPr id="640" name="Google Shape;640;p51"/>
          <p:cNvSpPr txBox="1"/>
          <p:nvPr/>
        </p:nvSpPr>
        <p:spPr>
          <a:xfrm>
            <a:off x="678600" y="4296098"/>
            <a:ext cx="8237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a:solidFill>
                  <a:srgbClr val="FF9900"/>
                </a:solidFill>
                <a:latin typeface="Times New Roman"/>
                <a:ea typeface="Times New Roman"/>
                <a:cs typeface="Times New Roman"/>
                <a:sym typeface="Times New Roman"/>
              </a:rPr>
              <a:t>extra energy dissipation terms, e.g. a running  Planck mass, 4+n dimensional gravity, scalar-tensor theories</a:t>
            </a:r>
            <a:endParaRPr i="1">
              <a:solidFill>
                <a:srgbClr val="FF9900"/>
              </a:solidFill>
              <a:latin typeface="Times New Roman"/>
              <a:ea typeface="Times New Roman"/>
              <a:cs typeface="Times New Roman"/>
              <a:sym typeface="Times New Roman"/>
            </a:endParaRPr>
          </a:p>
        </p:txBody>
      </p:sp>
      <p:sp>
        <p:nvSpPr>
          <p:cNvPr id="641" name="Google Shape;641;p51"/>
          <p:cNvSpPr txBox="1"/>
          <p:nvPr/>
        </p:nvSpPr>
        <p:spPr>
          <a:xfrm>
            <a:off x="3195900" y="1723963"/>
            <a:ext cx="12993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4A86E8"/>
                </a:solidFill>
                <a:latin typeface="Calibri"/>
                <a:ea typeface="Calibri"/>
                <a:cs typeface="Calibri"/>
                <a:sym typeface="Calibri"/>
              </a:rPr>
              <a:t>GW friction</a:t>
            </a:r>
            <a:endParaRPr sz="1600">
              <a:solidFill>
                <a:srgbClr val="4A86E8"/>
              </a:solidFill>
              <a:latin typeface="Calibri"/>
              <a:ea typeface="Calibri"/>
              <a:cs typeface="Calibri"/>
              <a:sym typeface="Calibri"/>
            </a:endParaRPr>
          </a:p>
        </p:txBody>
      </p:sp>
      <p:sp>
        <p:nvSpPr>
          <p:cNvPr id="642" name="Google Shape;642;p51"/>
          <p:cNvSpPr txBox="1"/>
          <p:nvPr/>
        </p:nvSpPr>
        <p:spPr>
          <a:xfrm>
            <a:off x="5362500" y="1702363"/>
            <a:ext cx="12993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4A86E8"/>
                </a:solidFill>
                <a:latin typeface="Calibri"/>
                <a:ea typeface="Calibri"/>
                <a:cs typeface="Calibri"/>
                <a:sym typeface="Calibri"/>
              </a:rPr>
              <a:t>Propagation</a:t>
            </a:r>
            <a:endParaRPr sz="1600">
              <a:solidFill>
                <a:srgbClr val="4A86E8"/>
              </a:solidFill>
              <a:latin typeface="Calibri"/>
              <a:ea typeface="Calibri"/>
              <a:cs typeface="Calibri"/>
              <a:sym typeface="Calibri"/>
            </a:endParaRPr>
          </a:p>
        </p:txBody>
      </p:sp>
      <p:pic>
        <p:nvPicPr>
          <p:cNvPr id="643" name="Google Shape;643;p51"/>
          <p:cNvPicPr preferRelativeResize="0"/>
          <p:nvPr/>
        </p:nvPicPr>
        <p:blipFill>
          <a:blip r:embed="rId3">
            <a:alphaModFix/>
          </a:blip>
          <a:stretch>
            <a:fillRect/>
          </a:stretch>
        </p:blipFill>
        <p:spPr>
          <a:xfrm>
            <a:off x="1502331" y="1006187"/>
            <a:ext cx="6590233" cy="772500"/>
          </a:xfrm>
          <a:prstGeom prst="rect">
            <a:avLst/>
          </a:prstGeom>
          <a:noFill/>
          <a:ln>
            <a:noFill/>
          </a:ln>
        </p:spPr>
      </p:pic>
      <p:sp>
        <p:nvSpPr>
          <p:cNvPr id="644" name="Google Shape;644;p51"/>
          <p:cNvSpPr txBox="1"/>
          <p:nvPr/>
        </p:nvSpPr>
        <p:spPr>
          <a:xfrm>
            <a:off x="6998700" y="1716763"/>
            <a:ext cx="12993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4A86E8"/>
                </a:solidFill>
                <a:latin typeface="Calibri"/>
                <a:ea typeface="Calibri"/>
                <a:cs typeface="Calibri"/>
                <a:sym typeface="Calibri"/>
              </a:rPr>
              <a:t>Massive graviton</a:t>
            </a:r>
            <a:endParaRPr sz="1600">
              <a:solidFill>
                <a:srgbClr val="4A86E8"/>
              </a:solidFill>
              <a:latin typeface="Calibri"/>
              <a:ea typeface="Calibri"/>
              <a:cs typeface="Calibri"/>
              <a:sym typeface="Calibri"/>
            </a:endParaRPr>
          </a:p>
        </p:txBody>
      </p:sp>
      <p:pic>
        <p:nvPicPr>
          <p:cNvPr id="645" name="Google Shape;645;p51"/>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646" name="Google Shape;646;p51"/>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647" name="Google Shape;647;p51"/>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648" name="Google Shape;648;p51"/>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649" name="Google Shape;649;p51"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650" name="Google Shape;650;p51"/>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6" name="Shape 126"/>
        <p:cNvGrpSpPr/>
        <p:nvPr/>
      </p:nvGrpSpPr>
      <p:grpSpPr>
        <a:xfrm>
          <a:off x="0" y="0"/>
          <a:ext cx="0" cy="0"/>
          <a:chOff x="0" y="0"/>
          <a:chExt cx="0" cy="0"/>
        </a:xfrm>
      </p:grpSpPr>
      <p:pic>
        <p:nvPicPr>
          <p:cNvPr id="127" name="Google Shape;127;p16"/>
          <p:cNvPicPr preferRelativeResize="0"/>
          <p:nvPr/>
        </p:nvPicPr>
        <p:blipFill>
          <a:blip r:embed="rId3">
            <a:alphaModFix/>
          </a:blip>
          <a:stretch>
            <a:fillRect/>
          </a:stretch>
        </p:blipFill>
        <p:spPr>
          <a:xfrm>
            <a:off x="4876900" y="1242338"/>
            <a:ext cx="4138375" cy="2472880"/>
          </a:xfrm>
          <a:prstGeom prst="rect">
            <a:avLst/>
          </a:prstGeom>
          <a:noFill/>
          <a:ln>
            <a:noFill/>
          </a:ln>
        </p:spPr>
      </p:pic>
      <p:sp>
        <p:nvSpPr>
          <p:cNvPr id="128" name="Google Shape;128;p16"/>
          <p:cNvSpPr txBox="1"/>
          <p:nvPr/>
        </p:nvSpPr>
        <p:spPr>
          <a:xfrm>
            <a:off x="4292250" y="834600"/>
            <a:ext cx="10182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latin typeface="Calibri"/>
                <a:ea typeface="Calibri"/>
                <a:cs typeface="Calibri"/>
                <a:sym typeface="Calibri"/>
              </a:rPr>
              <a:t>Velocity [km/s] </a:t>
            </a:r>
            <a:endParaRPr b="1" sz="1600">
              <a:latin typeface="Calibri"/>
              <a:ea typeface="Calibri"/>
              <a:cs typeface="Calibri"/>
              <a:sym typeface="Calibri"/>
            </a:endParaRPr>
          </a:p>
        </p:txBody>
      </p:sp>
      <p:pic>
        <p:nvPicPr>
          <p:cNvPr id="129" name="Google Shape;129;p16"/>
          <p:cNvPicPr preferRelativeResize="0"/>
          <p:nvPr/>
        </p:nvPicPr>
        <p:blipFill>
          <a:blip r:embed="rId4">
            <a:alphaModFix/>
          </a:blip>
          <a:stretch>
            <a:fillRect/>
          </a:stretch>
        </p:blipFill>
        <p:spPr>
          <a:xfrm>
            <a:off x="271875" y="3614350"/>
            <a:ext cx="3997912" cy="856700"/>
          </a:xfrm>
          <a:prstGeom prst="rect">
            <a:avLst/>
          </a:prstGeom>
          <a:noFill/>
          <a:ln>
            <a:noFill/>
          </a:ln>
        </p:spPr>
      </p:pic>
      <p:sp>
        <p:nvSpPr>
          <p:cNvPr id="130" name="Google Shape;130;p16"/>
          <p:cNvSpPr txBox="1"/>
          <p:nvPr/>
        </p:nvSpPr>
        <p:spPr>
          <a:xfrm>
            <a:off x="6204675" y="3677100"/>
            <a:ext cx="22047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latin typeface="Calibri"/>
                <a:ea typeface="Calibri"/>
                <a:cs typeface="Calibri"/>
                <a:sym typeface="Calibri"/>
              </a:rPr>
              <a:t>Distance [Mpc]</a:t>
            </a:r>
            <a:endParaRPr b="1" sz="1600">
              <a:latin typeface="Calibri"/>
              <a:ea typeface="Calibri"/>
              <a:cs typeface="Calibri"/>
              <a:sym typeface="Calibri"/>
            </a:endParaRPr>
          </a:p>
        </p:txBody>
      </p:sp>
      <p:sp>
        <p:nvSpPr>
          <p:cNvPr id="131" name="Google Shape;131;p16"/>
          <p:cNvSpPr txBox="1"/>
          <p:nvPr/>
        </p:nvSpPr>
        <p:spPr>
          <a:xfrm>
            <a:off x="127000" y="864950"/>
            <a:ext cx="41652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First observations by Hubble have shown that further galaxies display an higher recessional velocity.</a:t>
            </a:r>
            <a:endParaRPr b="1" sz="1600">
              <a:latin typeface="Calibri"/>
              <a:ea typeface="Calibri"/>
              <a:cs typeface="Calibri"/>
              <a:sym typeface="Calibri"/>
            </a:endParaRPr>
          </a:p>
        </p:txBody>
      </p:sp>
      <p:sp>
        <p:nvSpPr>
          <p:cNvPr id="132" name="Google Shape;132;p16"/>
          <p:cNvSpPr txBox="1"/>
          <p:nvPr/>
        </p:nvSpPr>
        <p:spPr>
          <a:xfrm>
            <a:off x="127000" y="1855550"/>
            <a:ext cx="41652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At low distances, the Hubble parameter is constant = &gt; </a:t>
            </a:r>
            <a:r>
              <a:rPr b="1" lang="en" sz="1600">
                <a:latin typeface="Calibri"/>
                <a:ea typeface="Calibri"/>
                <a:cs typeface="Calibri"/>
                <a:sym typeface="Calibri"/>
              </a:rPr>
              <a:t>Hubble constant</a:t>
            </a:r>
            <a:endParaRPr b="1" sz="1600">
              <a:latin typeface="Calibri"/>
              <a:ea typeface="Calibri"/>
              <a:cs typeface="Calibri"/>
              <a:sym typeface="Calibri"/>
            </a:endParaRPr>
          </a:p>
          <a:p>
            <a:pPr indent="0" lvl="0" marL="0" rtl="0" algn="l">
              <a:spcBef>
                <a:spcPts val="0"/>
              </a:spcBef>
              <a:spcAft>
                <a:spcPts val="0"/>
              </a:spcAft>
              <a:buNone/>
            </a:pPr>
            <a:r>
              <a:t/>
            </a:r>
            <a:endParaRPr b="1" sz="1600">
              <a:latin typeface="Calibri"/>
              <a:ea typeface="Calibri"/>
              <a:cs typeface="Calibri"/>
              <a:sym typeface="Calibri"/>
            </a:endParaRPr>
          </a:p>
          <a:p>
            <a:pPr indent="0" lvl="0" marL="0" rtl="0" algn="l">
              <a:spcBef>
                <a:spcPts val="0"/>
              </a:spcBef>
              <a:spcAft>
                <a:spcPts val="0"/>
              </a:spcAft>
              <a:buNone/>
            </a:pPr>
            <a:r>
              <a:rPr lang="en" sz="1600">
                <a:latin typeface="Calibri"/>
                <a:ea typeface="Calibri"/>
                <a:cs typeface="Calibri"/>
                <a:sym typeface="Calibri"/>
              </a:rPr>
              <a:t>At high distances, the Hubble parameter is not constant anymore (depends on other cosmological parameters)</a:t>
            </a:r>
            <a:endParaRPr sz="1600">
              <a:latin typeface="Calibri"/>
              <a:ea typeface="Calibri"/>
              <a:cs typeface="Calibri"/>
              <a:sym typeface="Calibri"/>
            </a:endParaRPr>
          </a:p>
        </p:txBody>
      </p:sp>
      <p:sp>
        <p:nvSpPr>
          <p:cNvPr id="133" name="Google Shape;133;p16"/>
          <p:cNvSpPr txBox="1"/>
          <p:nvPr/>
        </p:nvSpPr>
        <p:spPr>
          <a:xfrm>
            <a:off x="4319350" y="4062550"/>
            <a:ext cx="18987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0000"/>
                </a:solidFill>
                <a:latin typeface="Calibri"/>
                <a:ea typeface="Calibri"/>
                <a:cs typeface="Calibri"/>
                <a:sym typeface="Calibri"/>
              </a:rPr>
              <a:t>From Friedman’s Equations</a:t>
            </a:r>
            <a:endParaRPr>
              <a:solidFill>
                <a:srgbClr val="FF0000"/>
              </a:solidFill>
              <a:latin typeface="Calibri"/>
              <a:ea typeface="Calibri"/>
              <a:cs typeface="Calibri"/>
              <a:sym typeface="Calibri"/>
            </a:endParaRPr>
          </a:p>
        </p:txBody>
      </p:sp>
      <p:pic>
        <p:nvPicPr>
          <p:cNvPr id="134" name="Google Shape;134;p16"/>
          <p:cNvPicPr preferRelativeResize="0"/>
          <p:nvPr/>
        </p:nvPicPr>
        <p:blipFill rotWithShape="1">
          <a:blip r:embed="rId5">
            <a:alphaModFix/>
          </a:blip>
          <a:srcRect b="87765" l="0" r="0" t="0"/>
          <a:stretch/>
        </p:blipFill>
        <p:spPr>
          <a:xfrm>
            <a:off x="0" y="-21225"/>
            <a:ext cx="9143982" cy="818694"/>
          </a:xfrm>
          <a:prstGeom prst="flowChartDocument">
            <a:avLst/>
          </a:prstGeom>
          <a:noFill/>
          <a:ln>
            <a:noFill/>
          </a:ln>
        </p:spPr>
      </p:pic>
      <p:sp>
        <p:nvSpPr>
          <p:cNvPr id="135" name="Google Shape;135;p16"/>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36" name="Google Shape;136;p16"/>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The cosmic expansion</a:t>
            </a:r>
            <a:endParaRPr b="1" sz="3800">
              <a:latin typeface="Times New Roman"/>
              <a:ea typeface="Times New Roman"/>
              <a:cs typeface="Times New Roman"/>
              <a:sym typeface="Times New Roman"/>
            </a:endParaRPr>
          </a:p>
        </p:txBody>
      </p:sp>
      <p:pic>
        <p:nvPicPr>
          <p:cNvPr id="137" name="Google Shape;137;p16"/>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138" name="Google Shape;138;p16"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139" name="Google Shape;139;p16"/>
          <p:cNvPicPr preferRelativeResize="0"/>
          <p:nvPr/>
        </p:nvPicPr>
        <p:blipFill>
          <a:blip r:embed="rId8">
            <a:alphaModFix/>
          </a:blip>
          <a:stretch>
            <a:fillRect/>
          </a:stretch>
        </p:blipFill>
        <p:spPr>
          <a:xfrm>
            <a:off x="53101" y="4758496"/>
            <a:ext cx="506192" cy="29605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pic>
        <p:nvPicPr>
          <p:cNvPr id="655" name="Google Shape;655;p52"/>
          <p:cNvPicPr preferRelativeResize="0"/>
          <p:nvPr/>
        </p:nvPicPr>
        <p:blipFill>
          <a:blip r:embed="rId3">
            <a:alphaModFix/>
          </a:blip>
          <a:stretch>
            <a:fillRect/>
          </a:stretch>
        </p:blipFill>
        <p:spPr>
          <a:xfrm>
            <a:off x="3255161" y="1841445"/>
            <a:ext cx="5795175" cy="2841951"/>
          </a:xfrm>
          <a:prstGeom prst="rect">
            <a:avLst/>
          </a:prstGeom>
          <a:noFill/>
          <a:ln>
            <a:noFill/>
          </a:ln>
        </p:spPr>
      </p:pic>
      <p:pic>
        <p:nvPicPr>
          <p:cNvPr id="656" name="Google Shape;656;p52"/>
          <p:cNvPicPr preferRelativeResize="0"/>
          <p:nvPr/>
        </p:nvPicPr>
        <p:blipFill rotWithShape="1">
          <a:blip r:embed="rId4">
            <a:alphaModFix/>
          </a:blip>
          <a:srcRect b="0" l="0" r="0" t="9453"/>
          <a:stretch/>
        </p:blipFill>
        <p:spPr>
          <a:xfrm>
            <a:off x="3432350" y="1329526"/>
            <a:ext cx="2562225" cy="750025"/>
          </a:xfrm>
          <a:prstGeom prst="rect">
            <a:avLst/>
          </a:prstGeom>
          <a:noFill/>
          <a:ln>
            <a:noFill/>
          </a:ln>
        </p:spPr>
      </p:pic>
      <p:pic>
        <p:nvPicPr>
          <p:cNvPr id="657" name="Google Shape;657;p52"/>
          <p:cNvPicPr preferRelativeResize="0"/>
          <p:nvPr/>
        </p:nvPicPr>
        <p:blipFill rotWithShape="1">
          <a:blip r:embed="rId5">
            <a:alphaModFix/>
          </a:blip>
          <a:srcRect b="0" l="0" r="0" t="13577"/>
          <a:stretch/>
        </p:blipFill>
        <p:spPr>
          <a:xfrm>
            <a:off x="6330275" y="1497400"/>
            <a:ext cx="2749550" cy="478350"/>
          </a:xfrm>
          <a:prstGeom prst="rect">
            <a:avLst/>
          </a:prstGeom>
          <a:noFill/>
          <a:ln>
            <a:noFill/>
          </a:ln>
        </p:spPr>
      </p:pic>
      <p:sp>
        <p:nvSpPr>
          <p:cNvPr id="658" name="Google Shape;658;p52"/>
          <p:cNvSpPr txBox="1"/>
          <p:nvPr/>
        </p:nvSpPr>
        <p:spPr>
          <a:xfrm>
            <a:off x="3464800" y="987638"/>
            <a:ext cx="30000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dk1"/>
                </a:solidFill>
                <a:latin typeface="Times New Roman"/>
                <a:ea typeface="Times New Roman"/>
                <a:cs typeface="Times New Roman"/>
                <a:sym typeface="Times New Roman"/>
              </a:rPr>
              <a:t>Phenomenological approach</a:t>
            </a:r>
            <a:endParaRPr b="1"/>
          </a:p>
        </p:txBody>
      </p:sp>
      <p:sp>
        <p:nvSpPr>
          <p:cNvPr id="659" name="Google Shape;659;p52"/>
          <p:cNvSpPr txBox="1"/>
          <p:nvPr/>
        </p:nvSpPr>
        <p:spPr>
          <a:xfrm>
            <a:off x="6394450" y="987625"/>
            <a:ext cx="27495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dk1"/>
                </a:solidFill>
                <a:latin typeface="Times New Roman"/>
                <a:ea typeface="Times New Roman"/>
                <a:cs typeface="Times New Roman"/>
                <a:sym typeface="Times New Roman"/>
              </a:rPr>
              <a:t>Running Planck mass</a:t>
            </a:r>
            <a:endParaRPr b="1"/>
          </a:p>
        </p:txBody>
      </p:sp>
      <p:sp>
        <p:nvSpPr>
          <p:cNvPr id="660" name="Google Shape;660;p52"/>
          <p:cNvSpPr txBox="1"/>
          <p:nvPr/>
        </p:nvSpPr>
        <p:spPr>
          <a:xfrm>
            <a:off x="255150" y="1161650"/>
            <a:ext cx="3000000" cy="3290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Times New Roman"/>
              <a:buChar char="●"/>
            </a:pPr>
            <a:r>
              <a:rPr lang="en">
                <a:solidFill>
                  <a:schemeClr val="dk1"/>
                </a:solidFill>
                <a:latin typeface="Times New Roman"/>
                <a:ea typeface="Times New Roman"/>
                <a:cs typeface="Times New Roman"/>
                <a:sym typeface="Times New Roman"/>
              </a:rPr>
              <a:t>Binary black holes allows us to set tight constraints on modified gravity (more effective at high redshifts).</a:t>
            </a:r>
            <a:br>
              <a:rPr lang="en">
                <a:solidFill>
                  <a:schemeClr val="dk1"/>
                </a:solidFill>
                <a:latin typeface="Times New Roman"/>
                <a:ea typeface="Times New Roman"/>
                <a:cs typeface="Times New Roman"/>
                <a:sym typeface="Times New Roman"/>
              </a:rPr>
            </a:br>
            <a:endParaRPr>
              <a:solidFill>
                <a:schemeClr val="dk1"/>
              </a:solidFill>
              <a:latin typeface="Times New Roman"/>
              <a:ea typeface="Times New Roman"/>
              <a:cs typeface="Times New Roman"/>
              <a:sym typeface="Times New Roman"/>
            </a:endParaRPr>
          </a:p>
          <a:p>
            <a:pPr indent="-317500" lvl="0" marL="457200" rtl="0" algn="l">
              <a:spcBef>
                <a:spcPts val="0"/>
              </a:spcBef>
              <a:spcAft>
                <a:spcPts val="0"/>
              </a:spcAft>
              <a:buClr>
                <a:schemeClr val="dk1"/>
              </a:buClr>
              <a:buSzPts val="1400"/>
              <a:buFont typeface="Times New Roman"/>
              <a:buChar char="●"/>
            </a:pPr>
            <a:r>
              <a:rPr lang="en">
                <a:solidFill>
                  <a:schemeClr val="dk1"/>
                </a:solidFill>
                <a:latin typeface="Times New Roman"/>
                <a:ea typeface="Times New Roman"/>
                <a:cs typeface="Times New Roman"/>
                <a:sym typeface="Times New Roman"/>
              </a:rPr>
              <a:t>Roughly speaking, we are providing a measure on G(source)/G(today).</a:t>
            </a:r>
            <a:br>
              <a:rPr lang="en">
                <a:solidFill>
                  <a:schemeClr val="dk1"/>
                </a:solidFill>
                <a:latin typeface="Times New Roman"/>
                <a:ea typeface="Times New Roman"/>
                <a:cs typeface="Times New Roman"/>
                <a:sym typeface="Times New Roman"/>
              </a:rPr>
            </a:br>
            <a:endParaRPr>
              <a:solidFill>
                <a:schemeClr val="dk1"/>
              </a:solidFill>
              <a:latin typeface="Times New Roman"/>
              <a:ea typeface="Times New Roman"/>
              <a:cs typeface="Times New Roman"/>
              <a:sym typeface="Times New Roman"/>
            </a:endParaRPr>
          </a:p>
          <a:p>
            <a:pPr indent="-317500" lvl="0" marL="457200" rtl="0" algn="l">
              <a:spcBef>
                <a:spcPts val="0"/>
              </a:spcBef>
              <a:spcAft>
                <a:spcPts val="0"/>
              </a:spcAft>
              <a:buClr>
                <a:schemeClr val="dk1"/>
              </a:buClr>
              <a:buSzPts val="1400"/>
              <a:buFont typeface="Times New Roman"/>
              <a:buChar char="●"/>
            </a:pPr>
            <a:r>
              <a:rPr lang="en">
                <a:solidFill>
                  <a:schemeClr val="dk1"/>
                </a:solidFill>
                <a:latin typeface="Times New Roman"/>
                <a:ea typeface="Times New Roman"/>
                <a:cs typeface="Times New Roman"/>
                <a:sym typeface="Times New Roman"/>
              </a:rPr>
              <a:t>These constraints are becoming comparable with the ones obtained from LSSs </a:t>
            </a:r>
            <a:r>
              <a:rPr lang="en" sz="1200">
                <a:solidFill>
                  <a:srgbClr val="595959"/>
                </a:solidFill>
                <a:latin typeface="Times New Roman"/>
                <a:ea typeface="Times New Roman"/>
                <a:cs typeface="Times New Roman"/>
                <a:sym typeface="Times New Roman"/>
              </a:rPr>
              <a:t>[Ishak+, 2024]</a:t>
            </a:r>
            <a:r>
              <a:rPr lang="en">
                <a:solidFill>
                  <a:schemeClr val="dk1"/>
                </a:solidFill>
                <a:latin typeface="Times New Roman"/>
                <a:ea typeface="Times New Roman"/>
                <a:cs typeface="Times New Roman"/>
                <a:sym typeface="Times New Roman"/>
              </a:rPr>
              <a:t> and CMB </a:t>
            </a:r>
            <a:r>
              <a:rPr lang="en" sz="1200">
                <a:solidFill>
                  <a:schemeClr val="dk2"/>
                </a:solidFill>
                <a:latin typeface="Times New Roman"/>
                <a:ea typeface="Times New Roman"/>
                <a:cs typeface="Times New Roman"/>
                <a:sym typeface="Times New Roman"/>
              </a:rPr>
              <a:t>[Seraille+, 2024]</a:t>
            </a:r>
            <a:endParaRPr>
              <a:solidFill>
                <a:schemeClr val="dk1"/>
              </a:solidFill>
              <a:latin typeface="Times New Roman"/>
              <a:ea typeface="Times New Roman"/>
              <a:cs typeface="Times New Roman"/>
              <a:sym typeface="Times New Roman"/>
            </a:endParaRPr>
          </a:p>
        </p:txBody>
      </p:sp>
      <p:sp>
        <p:nvSpPr>
          <p:cNvPr id="661" name="Google Shape;661;p52"/>
          <p:cNvSpPr txBox="1"/>
          <p:nvPr/>
        </p:nvSpPr>
        <p:spPr>
          <a:xfrm>
            <a:off x="3334017" y="4525393"/>
            <a:ext cx="30000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888888"/>
                </a:solidFill>
                <a:latin typeface="Times New Roman"/>
                <a:ea typeface="Times New Roman"/>
                <a:cs typeface="Times New Roman"/>
                <a:sym typeface="Times New Roman"/>
              </a:rPr>
              <a:t>[LVK+, 2509.04348]</a:t>
            </a:r>
            <a:br>
              <a:rPr lang="en" sz="1300">
                <a:solidFill>
                  <a:srgbClr val="888888"/>
                </a:solidFill>
                <a:latin typeface="Times New Roman"/>
                <a:ea typeface="Times New Roman"/>
                <a:cs typeface="Times New Roman"/>
                <a:sym typeface="Times New Roman"/>
              </a:rPr>
            </a:br>
            <a:endParaRPr/>
          </a:p>
        </p:txBody>
      </p:sp>
      <p:pic>
        <p:nvPicPr>
          <p:cNvPr id="662" name="Google Shape;662;p52"/>
          <p:cNvPicPr preferRelativeResize="0"/>
          <p:nvPr/>
        </p:nvPicPr>
        <p:blipFill rotWithShape="1">
          <a:blip r:embed="rId6">
            <a:alphaModFix/>
          </a:blip>
          <a:srcRect b="87765" l="0" r="0" t="0"/>
          <a:stretch/>
        </p:blipFill>
        <p:spPr>
          <a:xfrm>
            <a:off x="0" y="-21225"/>
            <a:ext cx="9143982" cy="818694"/>
          </a:xfrm>
          <a:prstGeom prst="flowChartDocument">
            <a:avLst/>
          </a:prstGeom>
          <a:noFill/>
          <a:ln>
            <a:noFill/>
          </a:ln>
        </p:spPr>
      </p:pic>
      <p:sp>
        <p:nvSpPr>
          <p:cNvPr id="663" name="Google Shape;663;p52"/>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664" name="Google Shape;664;p52"/>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665" name="Google Shape;665;p52"/>
          <p:cNvPicPr preferRelativeResize="0"/>
          <p:nvPr/>
        </p:nvPicPr>
        <p:blipFill rotWithShape="1">
          <a:blip r:embed="rId7">
            <a:alphaModFix/>
          </a:blip>
          <a:srcRect b="11262" l="7026" r="7496" t="6229"/>
          <a:stretch/>
        </p:blipFill>
        <p:spPr>
          <a:xfrm>
            <a:off x="605259" y="4759424"/>
            <a:ext cx="331528" cy="320028"/>
          </a:xfrm>
          <a:prstGeom prst="rect">
            <a:avLst/>
          </a:prstGeom>
          <a:noFill/>
          <a:ln>
            <a:noFill/>
          </a:ln>
        </p:spPr>
      </p:pic>
      <p:pic>
        <p:nvPicPr>
          <p:cNvPr id="666" name="Google Shape;666;p52" title="LOGO_ERC-FLAG_FP.png"/>
          <p:cNvPicPr preferRelativeResize="0"/>
          <p:nvPr/>
        </p:nvPicPr>
        <p:blipFill>
          <a:blip r:embed="rId8">
            <a:alphaModFix/>
          </a:blip>
          <a:stretch>
            <a:fillRect/>
          </a:stretch>
        </p:blipFill>
        <p:spPr>
          <a:xfrm>
            <a:off x="996333" y="4643785"/>
            <a:ext cx="741436" cy="523932"/>
          </a:xfrm>
          <a:prstGeom prst="rect">
            <a:avLst/>
          </a:prstGeom>
          <a:noFill/>
          <a:ln>
            <a:noFill/>
          </a:ln>
        </p:spPr>
      </p:pic>
      <p:pic>
        <p:nvPicPr>
          <p:cNvPr id="667" name="Google Shape;667;p52"/>
          <p:cNvPicPr preferRelativeResize="0"/>
          <p:nvPr/>
        </p:nvPicPr>
        <p:blipFill>
          <a:blip r:embed="rId9">
            <a:alphaModFix/>
          </a:blip>
          <a:stretch>
            <a:fillRect/>
          </a:stretch>
        </p:blipFill>
        <p:spPr>
          <a:xfrm>
            <a:off x="53101" y="4758496"/>
            <a:ext cx="506192" cy="29605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pic>
        <p:nvPicPr>
          <p:cNvPr id="672" name="Google Shape;672;p53"/>
          <p:cNvPicPr preferRelativeResize="0"/>
          <p:nvPr/>
        </p:nvPicPr>
        <p:blipFill>
          <a:blip r:embed="rId3">
            <a:alphaModFix/>
          </a:blip>
          <a:stretch>
            <a:fillRect/>
          </a:stretch>
        </p:blipFill>
        <p:spPr>
          <a:xfrm>
            <a:off x="2218605" y="1045776"/>
            <a:ext cx="4777299" cy="3584707"/>
          </a:xfrm>
          <a:prstGeom prst="rect">
            <a:avLst/>
          </a:prstGeom>
          <a:noFill/>
          <a:ln>
            <a:noFill/>
          </a:ln>
        </p:spPr>
      </p:pic>
      <p:sp>
        <p:nvSpPr>
          <p:cNvPr id="673" name="Google Shape;673;p53"/>
          <p:cNvSpPr/>
          <p:nvPr/>
        </p:nvSpPr>
        <p:spPr>
          <a:xfrm>
            <a:off x="6256090" y="1289796"/>
            <a:ext cx="3169500" cy="3130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74" name="Google Shape;674;p53"/>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675" name="Google Shape;675;p53"/>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676" name="Google Shape;676;p53"/>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677" name="Google Shape;677;p53"/>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678" name="Google Shape;678;p53"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679" name="Google Shape;679;p53"/>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54"/>
          <p:cNvSpPr txBox="1"/>
          <p:nvPr/>
        </p:nvSpPr>
        <p:spPr>
          <a:xfrm>
            <a:off x="147800" y="1001675"/>
            <a:ext cx="8424600" cy="12468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Font typeface="Times New Roman"/>
              <a:buChar char="●"/>
            </a:pPr>
            <a:r>
              <a:rPr lang="en">
                <a:latin typeface="Times New Roman"/>
                <a:ea typeface="Times New Roman"/>
                <a:cs typeface="Times New Roman"/>
                <a:sym typeface="Times New Roman"/>
              </a:rPr>
              <a:t>We used the most significant 235 GW sources from GWTC-4 to estimate the cosmic expansion</a:t>
            </a:r>
            <a:r>
              <a:rPr lang="en" sz="1500">
                <a:latin typeface="Times New Roman"/>
                <a:ea typeface="Times New Roman"/>
                <a:cs typeface="Times New Roman"/>
                <a:sym typeface="Times New Roman"/>
              </a:rPr>
              <a:t> </a:t>
            </a:r>
            <a:r>
              <a:rPr lang="en" sz="1300">
                <a:solidFill>
                  <a:srgbClr val="888888"/>
                </a:solidFill>
                <a:latin typeface="Times New Roman"/>
                <a:ea typeface="Times New Roman"/>
                <a:cs typeface="Times New Roman"/>
                <a:sym typeface="Times New Roman"/>
              </a:rPr>
              <a:t>[LVK+, 2605.27227]</a:t>
            </a:r>
            <a:br>
              <a:rPr lang="en" sz="1300">
                <a:solidFill>
                  <a:srgbClr val="888888"/>
                </a:solidFill>
                <a:latin typeface="Times New Roman"/>
                <a:ea typeface="Times New Roman"/>
                <a:cs typeface="Times New Roman"/>
                <a:sym typeface="Times New Roman"/>
              </a:rPr>
            </a:br>
            <a:endParaRPr sz="1300">
              <a:solidFill>
                <a:srgbClr val="888888"/>
              </a:solidFill>
              <a:latin typeface="Times New Roman"/>
              <a:ea typeface="Times New Roman"/>
              <a:cs typeface="Times New Roman"/>
              <a:sym typeface="Times New Roman"/>
            </a:endParaRPr>
          </a:p>
          <a:p>
            <a:pPr indent="-317500" lvl="0" marL="457200" rtl="0" algn="l">
              <a:spcBef>
                <a:spcPts val="0"/>
              </a:spcBef>
              <a:spcAft>
                <a:spcPts val="0"/>
              </a:spcAft>
              <a:buSzPts val="1400"/>
              <a:buFont typeface="Times New Roman"/>
              <a:buChar char="●"/>
            </a:pPr>
            <a:r>
              <a:rPr lang="en">
                <a:latin typeface="Times New Roman"/>
                <a:ea typeface="Times New Roman"/>
                <a:cs typeface="Times New Roman"/>
                <a:sym typeface="Times New Roman"/>
              </a:rPr>
              <a:t>We employed three different mass models and an all-sky galaxy catalog (GLADE+) as well as the Dark Energy Spectroscopic Survey Y6 (DES-Y6).</a:t>
            </a:r>
            <a:endParaRPr i="1" sz="1000">
              <a:solidFill>
                <a:srgbClr val="888888"/>
              </a:solidFill>
              <a:latin typeface="Times New Roman"/>
              <a:ea typeface="Times New Roman"/>
              <a:cs typeface="Times New Roman"/>
              <a:sym typeface="Times New Roman"/>
            </a:endParaRPr>
          </a:p>
        </p:txBody>
      </p:sp>
      <p:pic>
        <p:nvPicPr>
          <p:cNvPr id="685" name="Google Shape;685;p54"/>
          <p:cNvPicPr preferRelativeResize="0"/>
          <p:nvPr/>
        </p:nvPicPr>
        <p:blipFill>
          <a:blip r:embed="rId3">
            <a:alphaModFix/>
          </a:blip>
          <a:stretch>
            <a:fillRect/>
          </a:stretch>
        </p:blipFill>
        <p:spPr>
          <a:xfrm>
            <a:off x="1102640" y="2253624"/>
            <a:ext cx="7065034" cy="2333399"/>
          </a:xfrm>
          <a:prstGeom prst="rect">
            <a:avLst/>
          </a:prstGeom>
          <a:noFill/>
          <a:ln>
            <a:noFill/>
          </a:ln>
        </p:spPr>
      </p:pic>
      <p:pic>
        <p:nvPicPr>
          <p:cNvPr id="686" name="Google Shape;686;p54"/>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687" name="Google Shape;687;p54"/>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688" name="Google Shape;688;p54"/>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689" name="Google Shape;689;p54"/>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690" name="Google Shape;690;p54"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691" name="Google Shape;691;p54"/>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pic>
        <p:nvPicPr>
          <p:cNvPr id="696" name="Google Shape;696;p55"/>
          <p:cNvPicPr preferRelativeResize="0"/>
          <p:nvPr/>
        </p:nvPicPr>
        <p:blipFill>
          <a:blip r:embed="rId3">
            <a:alphaModFix/>
          </a:blip>
          <a:stretch>
            <a:fillRect/>
          </a:stretch>
        </p:blipFill>
        <p:spPr>
          <a:xfrm>
            <a:off x="1187625" y="993033"/>
            <a:ext cx="6690170" cy="3515174"/>
          </a:xfrm>
          <a:prstGeom prst="rect">
            <a:avLst/>
          </a:prstGeom>
          <a:noFill/>
          <a:ln>
            <a:noFill/>
          </a:ln>
        </p:spPr>
      </p:pic>
      <p:pic>
        <p:nvPicPr>
          <p:cNvPr id="697" name="Google Shape;697;p55"/>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698" name="Google Shape;698;p55"/>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699" name="Google Shape;699;p55"/>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700" name="Google Shape;700;p55"/>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701" name="Google Shape;701;p55"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702" name="Google Shape;702;p55"/>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56"/>
          <p:cNvSpPr txBox="1"/>
          <p:nvPr/>
        </p:nvSpPr>
        <p:spPr>
          <a:xfrm>
            <a:off x="147800" y="1196778"/>
            <a:ext cx="3635700" cy="18009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Font typeface="Times New Roman"/>
              <a:buChar char="●"/>
            </a:pPr>
            <a:r>
              <a:rPr lang="en" sz="1500">
                <a:latin typeface="Times New Roman"/>
                <a:ea typeface="Times New Roman"/>
                <a:cs typeface="Times New Roman"/>
                <a:sym typeface="Times New Roman"/>
              </a:rPr>
              <a:t>Dark and Spectral sirens are now becoming as precise as the only bright siren that we have.</a:t>
            </a:r>
            <a:br>
              <a:rPr lang="en" sz="1500">
                <a:latin typeface="Times New Roman"/>
                <a:ea typeface="Times New Roman"/>
                <a:cs typeface="Times New Roman"/>
                <a:sym typeface="Times New Roman"/>
              </a:rPr>
            </a:br>
            <a:endParaRPr sz="1500">
              <a:latin typeface="Times New Roman"/>
              <a:ea typeface="Times New Roman"/>
              <a:cs typeface="Times New Roman"/>
              <a:sym typeface="Times New Roman"/>
            </a:endParaRPr>
          </a:p>
          <a:p>
            <a:pPr indent="-323850" lvl="0" marL="457200" rtl="0" algn="l">
              <a:spcBef>
                <a:spcPts val="0"/>
              </a:spcBef>
              <a:spcAft>
                <a:spcPts val="0"/>
              </a:spcAft>
              <a:buSzPts val="1500"/>
              <a:buFont typeface="Times New Roman"/>
              <a:buChar char="●"/>
            </a:pPr>
            <a:r>
              <a:rPr lang="en" sz="1500">
                <a:latin typeface="Times New Roman"/>
                <a:ea typeface="Times New Roman"/>
                <a:cs typeface="Times New Roman"/>
                <a:sym typeface="Times New Roman"/>
              </a:rPr>
              <a:t>Again, most of the cosmological information is coming from the calibration of the BBH mass spectrum.</a:t>
            </a:r>
            <a:endParaRPr sz="1500">
              <a:latin typeface="Times New Roman"/>
              <a:ea typeface="Times New Roman"/>
              <a:cs typeface="Times New Roman"/>
              <a:sym typeface="Times New Roman"/>
            </a:endParaRPr>
          </a:p>
        </p:txBody>
      </p:sp>
      <p:sp>
        <p:nvSpPr>
          <p:cNvPr id="708" name="Google Shape;708;p56"/>
          <p:cNvSpPr txBox="1"/>
          <p:nvPr/>
        </p:nvSpPr>
        <p:spPr>
          <a:xfrm>
            <a:off x="4559325" y="4493400"/>
            <a:ext cx="30000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888888"/>
                </a:solidFill>
                <a:latin typeface="Times New Roman"/>
                <a:ea typeface="Times New Roman"/>
                <a:cs typeface="Times New Roman"/>
                <a:sym typeface="Times New Roman"/>
              </a:rPr>
              <a:t>[LVK+, 2509.04348]</a:t>
            </a:r>
            <a:br>
              <a:rPr lang="en" sz="1300">
                <a:solidFill>
                  <a:srgbClr val="888888"/>
                </a:solidFill>
                <a:latin typeface="Times New Roman"/>
                <a:ea typeface="Times New Roman"/>
                <a:cs typeface="Times New Roman"/>
                <a:sym typeface="Times New Roman"/>
              </a:rPr>
            </a:br>
            <a:endParaRPr/>
          </a:p>
        </p:txBody>
      </p:sp>
      <p:pic>
        <p:nvPicPr>
          <p:cNvPr id="709" name="Google Shape;709;p56"/>
          <p:cNvPicPr preferRelativeResize="0"/>
          <p:nvPr/>
        </p:nvPicPr>
        <p:blipFill>
          <a:blip r:embed="rId3">
            <a:alphaModFix/>
          </a:blip>
          <a:stretch>
            <a:fillRect/>
          </a:stretch>
        </p:blipFill>
        <p:spPr>
          <a:xfrm>
            <a:off x="3965450" y="1059351"/>
            <a:ext cx="5055700" cy="3190843"/>
          </a:xfrm>
          <a:prstGeom prst="rect">
            <a:avLst/>
          </a:prstGeom>
          <a:noFill/>
          <a:ln>
            <a:noFill/>
          </a:ln>
        </p:spPr>
      </p:pic>
      <p:pic>
        <p:nvPicPr>
          <p:cNvPr id="710" name="Google Shape;710;p56"/>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711" name="Google Shape;711;p56"/>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712" name="Google Shape;712;p56"/>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713" name="Google Shape;713;p56"/>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714" name="Google Shape;714;p56"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715" name="Google Shape;715;p56"/>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pic>
        <p:nvPicPr>
          <p:cNvPr id="720" name="Google Shape;720;p57"/>
          <p:cNvPicPr preferRelativeResize="0"/>
          <p:nvPr/>
        </p:nvPicPr>
        <p:blipFill>
          <a:blip r:embed="rId3">
            <a:alphaModFix/>
          </a:blip>
          <a:stretch>
            <a:fillRect/>
          </a:stretch>
        </p:blipFill>
        <p:spPr>
          <a:xfrm>
            <a:off x="2000935" y="937310"/>
            <a:ext cx="5142135" cy="3887801"/>
          </a:xfrm>
          <a:prstGeom prst="rect">
            <a:avLst/>
          </a:prstGeom>
          <a:noFill/>
          <a:ln>
            <a:noFill/>
          </a:ln>
        </p:spPr>
      </p:pic>
      <p:pic>
        <p:nvPicPr>
          <p:cNvPr id="721" name="Google Shape;721;p57"/>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722" name="Google Shape;722;p57"/>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723" name="Google Shape;723;p57"/>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724" name="Google Shape;724;p57"/>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725" name="Google Shape;725;p57"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726" name="Google Shape;726;p57"/>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pic>
        <p:nvPicPr>
          <p:cNvPr id="731" name="Google Shape;731;p58"/>
          <p:cNvPicPr preferRelativeResize="0"/>
          <p:nvPr/>
        </p:nvPicPr>
        <p:blipFill rotWithShape="1">
          <a:blip r:embed="rId3">
            <a:alphaModFix/>
          </a:blip>
          <a:srcRect b="0" l="0" r="0" t="9453"/>
          <a:stretch/>
        </p:blipFill>
        <p:spPr>
          <a:xfrm>
            <a:off x="1374950" y="1329526"/>
            <a:ext cx="2562225" cy="750025"/>
          </a:xfrm>
          <a:prstGeom prst="rect">
            <a:avLst/>
          </a:prstGeom>
          <a:noFill/>
          <a:ln>
            <a:noFill/>
          </a:ln>
        </p:spPr>
      </p:pic>
      <p:pic>
        <p:nvPicPr>
          <p:cNvPr id="732" name="Google Shape;732;p58"/>
          <p:cNvPicPr preferRelativeResize="0"/>
          <p:nvPr/>
        </p:nvPicPr>
        <p:blipFill rotWithShape="1">
          <a:blip r:embed="rId4">
            <a:alphaModFix/>
          </a:blip>
          <a:srcRect b="0" l="0" r="0" t="13577"/>
          <a:stretch/>
        </p:blipFill>
        <p:spPr>
          <a:xfrm>
            <a:off x="4272875" y="1497400"/>
            <a:ext cx="2749550" cy="478350"/>
          </a:xfrm>
          <a:prstGeom prst="rect">
            <a:avLst/>
          </a:prstGeom>
          <a:noFill/>
          <a:ln>
            <a:noFill/>
          </a:ln>
        </p:spPr>
      </p:pic>
      <p:sp>
        <p:nvSpPr>
          <p:cNvPr id="733" name="Google Shape;733;p58"/>
          <p:cNvSpPr txBox="1"/>
          <p:nvPr/>
        </p:nvSpPr>
        <p:spPr>
          <a:xfrm>
            <a:off x="1407400" y="987638"/>
            <a:ext cx="30000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dk1"/>
                </a:solidFill>
                <a:latin typeface="Times New Roman"/>
                <a:ea typeface="Times New Roman"/>
                <a:cs typeface="Times New Roman"/>
                <a:sym typeface="Times New Roman"/>
              </a:rPr>
              <a:t>Phenomenological approach</a:t>
            </a:r>
            <a:endParaRPr b="1"/>
          </a:p>
        </p:txBody>
      </p:sp>
      <p:sp>
        <p:nvSpPr>
          <p:cNvPr id="734" name="Google Shape;734;p58"/>
          <p:cNvSpPr txBox="1"/>
          <p:nvPr/>
        </p:nvSpPr>
        <p:spPr>
          <a:xfrm>
            <a:off x="4337050" y="987625"/>
            <a:ext cx="27495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dk1"/>
                </a:solidFill>
                <a:latin typeface="Times New Roman"/>
                <a:ea typeface="Times New Roman"/>
                <a:cs typeface="Times New Roman"/>
                <a:sym typeface="Times New Roman"/>
              </a:rPr>
              <a:t>Running Planck mass</a:t>
            </a:r>
            <a:endParaRPr b="1"/>
          </a:p>
        </p:txBody>
      </p:sp>
      <p:pic>
        <p:nvPicPr>
          <p:cNvPr id="735" name="Google Shape;735;p58"/>
          <p:cNvPicPr preferRelativeResize="0"/>
          <p:nvPr/>
        </p:nvPicPr>
        <p:blipFill>
          <a:blip r:embed="rId5">
            <a:alphaModFix/>
          </a:blip>
          <a:stretch>
            <a:fillRect/>
          </a:stretch>
        </p:blipFill>
        <p:spPr>
          <a:xfrm>
            <a:off x="1362348" y="2015071"/>
            <a:ext cx="6042203" cy="2752076"/>
          </a:xfrm>
          <a:prstGeom prst="rect">
            <a:avLst/>
          </a:prstGeom>
          <a:noFill/>
          <a:ln>
            <a:noFill/>
          </a:ln>
        </p:spPr>
      </p:pic>
      <p:pic>
        <p:nvPicPr>
          <p:cNvPr id="736" name="Google Shape;736;p58"/>
          <p:cNvPicPr preferRelativeResize="0"/>
          <p:nvPr/>
        </p:nvPicPr>
        <p:blipFill rotWithShape="1">
          <a:blip r:embed="rId6">
            <a:alphaModFix/>
          </a:blip>
          <a:srcRect b="87765" l="0" r="0" t="0"/>
          <a:stretch/>
        </p:blipFill>
        <p:spPr>
          <a:xfrm>
            <a:off x="0" y="-21225"/>
            <a:ext cx="9143982" cy="818694"/>
          </a:xfrm>
          <a:prstGeom prst="flowChartDocument">
            <a:avLst/>
          </a:prstGeom>
          <a:noFill/>
          <a:ln>
            <a:noFill/>
          </a:ln>
        </p:spPr>
      </p:pic>
      <p:sp>
        <p:nvSpPr>
          <p:cNvPr id="737" name="Google Shape;737;p58"/>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738" name="Google Shape;738;p58"/>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Latest results</a:t>
            </a:r>
            <a:endParaRPr b="1" sz="3800">
              <a:latin typeface="Times New Roman"/>
              <a:ea typeface="Times New Roman"/>
              <a:cs typeface="Times New Roman"/>
              <a:sym typeface="Times New Roman"/>
            </a:endParaRPr>
          </a:p>
        </p:txBody>
      </p:sp>
      <p:pic>
        <p:nvPicPr>
          <p:cNvPr id="739" name="Google Shape;739;p58"/>
          <p:cNvPicPr preferRelativeResize="0"/>
          <p:nvPr/>
        </p:nvPicPr>
        <p:blipFill rotWithShape="1">
          <a:blip r:embed="rId7">
            <a:alphaModFix/>
          </a:blip>
          <a:srcRect b="11262" l="7026" r="7496" t="6229"/>
          <a:stretch/>
        </p:blipFill>
        <p:spPr>
          <a:xfrm>
            <a:off x="605259" y="4759424"/>
            <a:ext cx="331528" cy="320028"/>
          </a:xfrm>
          <a:prstGeom prst="rect">
            <a:avLst/>
          </a:prstGeom>
          <a:noFill/>
          <a:ln>
            <a:noFill/>
          </a:ln>
        </p:spPr>
      </p:pic>
      <p:pic>
        <p:nvPicPr>
          <p:cNvPr id="740" name="Google Shape;740;p58" title="LOGO_ERC-FLAG_FP.png"/>
          <p:cNvPicPr preferRelativeResize="0"/>
          <p:nvPr/>
        </p:nvPicPr>
        <p:blipFill>
          <a:blip r:embed="rId8">
            <a:alphaModFix/>
          </a:blip>
          <a:stretch>
            <a:fillRect/>
          </a:stretch>
        </p:blipFill>
        <p:spPr>
          <a:xfrm>
            <a:off x="996333" y="4643785"/>
            <a:ext cx="741436" cy="523932"/>
          </a:xfrm>
          <a:prstGeom prst="rect">
            <a:avLst/>
          </a:prstGeom>
          <a:noFill/>
          <a:ln>
            <a:noFill/>
          </a:ln>
        </p:spPr>
      </p:pic>
      <p:pic>
        <p:nvPicPr>
          <p:cNvPr id="741" name="Google Shape;741;p58"/>
          <p:cNvPicPr preferRelativeResize="0"/>
          <p:nvPr/>
        </p:nvPicPr>
        <p:blipFill>
          <a:blip r:embed="rId9">
            <a:alphaModFix/>
          </a:blip>
          <a:stretch>
            <a:fillRect/>
          </a:stretch>
        </p:blipFill>
        <p:spPr>
          <a:xfrm>
            <a:off x="53101" y="4758496"/>
            <a:ext cx="506192" cy="29605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pic>
        <p:nvPicPr>
          <p:cNvPr id="746" name="Google Shape;746;p59"/>
          <p:cNvPicPr preferRelativeResize="0"/>
          <p:nvPr/>
        </p:nvPicPr>
        <p:blipFill>
          <a:blip r:embed="rId3">
            <a:alphaModFix/>
          </a:blip>
          <a:stretch>
            <a:fillRect/>
          </a:stretch>
        </p:blipFill>
        <p:spPr>
          <a:xfrm>
            <a:off x="5508426" y="1996823"/>
            <a:ext cx="3414775" cy="2611300"/>
          </a:xfrm>
          <a:prstGeom prst="rect">
            <a:avLst/>
          </a:prstGeom>
          <a:noFill/>
          <a:ln>
            <a:noFill/>
          </a:ln>
        </p:spPr>
      </p:pic>
      <p:sp>
        <p:nvSpPr>
          <p:cNvPr id="747" name="Google Shape;747;p59"/>
          <p:cNvSpPr txBox="1"/>
          <p:nvPr/>
        </p:nvSpPr>
        <p:spPr>
          <a:xfrm>
            <a:off x="5986879" y="4397374"/>
            <a:ext cx="3000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solidFill>
                  <a:srgbClr val="888888"/>
                </a:solidFill>
                <a:latin typeface="Calibri"/>
                <a:ea typeface="Calibri"/>
                <a:cs typeface="Calibri"/>
                <a:sym typeface="Calibri"/>
              </a:rPr>
              <a:t>[W. Freedman, Nature Astronomy, 1, 0169 (2017)]</a:t>
            </a:r>
            <a:endParaRPr i="1" sz="1000">
              <a:solidFill>
                <a:srgbClr val="888888"/>
              </a:solidFill>
              <a:latin typeface="Calibri"/>
              <a:ea typeface="Calibri"/>
              <a:cs typeface="Calibri"/>
              <a:sym typeface="Calibri"/>
            </a:endParaRPr>
          </a:p>
          <a:p>
            <a:pPr indent="0" lvl="0" marL="0" rtl="0" algn="l">
              <a:spcBef>
                <a:spcPts val="0"/>
              </a:spcBef>
              <a:spcAft>
                <a:spcPts val="0"/>
              </a:spcAft>
              <a:buNone/>
            </a:pPr>
            <a:r>
              <a:t/>
            </a:r>
            <a:endParaRPr/>
          </a:p>
        </p:txBody>
      </p:sp>
      <p:sp>
        <p:nvSpPr>
          <p:cNvPr id="748" name="Google Shape;748;p59"/>
          <p:cNvSpPr txBox="1"/>
          <p:nvPr/>
        </p:nvSpPr>
        <p:spPr>
          <a:xfrm>
            <a:off x="222251" y="845300"/>
            <a:ext cx="86052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latin typeface="Times New Roman"/>
                <a:ea typeface="Times New Roman"/>
                <a:cs typeface="Times New Roman"/>
                <a:sym typeface="Times New Roman"/>
              </a:rPr>
              <a:t>Gravitational-wave cosmology is at its beginning like supernova cosmology 20 years ago.</a:t>
            </a:r>
            <a:br>
              <a:rPr lang="en" sz="1500">
                <a:latin typeface="Times New Roman"/>
                <a:ea typeface="Times New Roman"/>
                <a:cs typeface="Times New Roman"/>
                <a:sym typeface="Times New Roman"/>
              </a:rPr>
            </a:br>
            <a:endParaRPr sz="1500">
              <a:latin typeface="Times New Roman"/>
              <a:ea typeface="Times New Roman"/>
              <a:cs typeface="Times New Roman"/>
              <a:sym typeface="Times New Roman"/>
            </a:endParaRPr>
          </a:p>
          <a:p>
            <a:pPr indent="0" lvl="0" marL="0" rtl="0" algn="l">
              <a:spcBef>
                <a:spcPts val="0"/>
              </a:spcBef>
              <a:spcAft>
                <a:spcPts val="0"/>
              </a:spcAft>
              <a:buNone/>
            </a:pPr>
            <a:r>
              <a:rPr lang="en" sz="1500">
                <a:latin typeface="Times New Roman"/>
                <a:ea typeface="Times New Roman"/>
                <a:cs typeface="Times New Roman"/>
                <a:sym typeface="Times New Roman"/>
              </a:rPr>
              <a:t>With the upcoming runs, we expect to have hundreds of GW sources that can be used to improve the precision and check for the measurement robustness</a:t>
            </a:r>
            <a:endParaRPr sz="1500">
              <a:latin typeface="Times New Roman"/>
              <a:ea typeface="Times New Roman"/>
              <a:cs typeface="Times New Roman"/>
              <a:sym typeface="Times New Roman"/>
            </a:endParaRPr>
          </a:p>
          <a:p>
            <a:pPr indent="0" lvl="0" marL="0" rtl="0" algn="l">
              <a:spcBef>
                <a:spcPts val="0"/>
              </a:spcBef>
              <a:spcAft>
                <a:spcPts val="0"/>
              </a:spcAft>
              <a:buNone/>
            </a:pPr>
            <a:r>
              <a:t/>
            </a:r>
            <a:endParaRPr sz="1500">
              <a:latin typeface="Times New Roman"/>
              <a:ea typeface="Times New Roman"/>
              <a:cs typeface="Times New Roman"/>
              <a:sym typeface="Times New Roman"/>
            </a:endParaRPr>
          </a:p>
          <a:p>
            <a:pPr indent="0" lvl="0" marL="0" rtl="0" algn="l">
              <a:spcBef>
                <a:spcPts val="0"/>
              </a:spcBef>
              <a:spcAft>
                <a:spcPts val="0"/>
              </a:spcAft>
              <a:buNone/>
            </a:pPr>
            <a:r>
              <a:t/>
            </a:r>
            <a:endParaRPr sz="1500">
              <a:latin typeface="Times New Roman"/>
              <a:ea typeface="Times New Roman"/>
              <a:cs typeface="Times New Roman"/>
              <a:sym typeface="Times New Roman"/>
            </a:endParaRPr>
          </a:p>
        </p:txBody>
      </p:sp>
      <p:pic>
        <p:nvPicPr>
          <p:cNvPr id="749" name="Google Shape;749;p59"/>
          <p:cNvPicPr preferRelativeResize="0"/>
          <p:nvPr/>
        </p:nvPicPr>
        <p:blipFill>
          <a:blip r:embed="rId4">
            <a:alphaModFix/>
          </a:blip>
          <a:stretch>
            <a:fillRect/>
          </a:stretch>
        </p:blipFill>
        <p:spPr>
          <a:xfrm>
            <a:off x="152400" y="2052675"/>
            <a:ext cx="5506924" cy="2508276"/>
          </a:xfrm>
          <a:prstGeom prst="rect">
            <a:avLst/>
          </a:prstGeom>
          <a:noFill/>
          <a:ln>
            <a:noFill/>
          </a:ln>
        </p:spPr>
      </p:pic>
      <p:pic>
        <p:nvPicPr>
          <p:cNvPr id="750" name="Google Shape;750;p59"/>
          <p:cNvPicPr preferRelativeResize="0"/>
          <p:nvPr/>
        </p:nvPicPr>
        <p:blipFill rotWithShape="1">
          <a:blip r:embed="rId5">
            <a:alphaModFix/>
          </a:blip>
          <a:srcRect b="87765" l="0" r="0" t="0"/>
          <a:stretch/>
        </p:blipFill>
        <p:spPr>
          <a:xfrm>
            <a:off x="0" y="-21225"/>
            <a:ext cx="9143982" cy="818694"/>
          </a:xfrm>
          <a:prstGeom prst="flowChartDocument">
            <a:avLst/>
          </a:prstGeom>
          <a:noFill/>
          <a:ln>
            <a:noFill/>
          </a:ln>
        </p:spPr>
      </p:pic>
      <p:sp>
        <p:nvSpPr>
          <p:cNvPr id="751" name="Google Shape;751;p59"/>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752" name="Google Shape;752;p59"/>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Concluding…</a:t>
            </a:r>
            <a:endParaRPr b="1" sz="3800">
              <a:solidFill>
                <a:srgbClr val="000000"/>
              </a:solidFill>
              <a:latin typeface="Times New Roman"/>
              <a:ea typeface="Times New Roman"/>
              <a:cs typeface="Times New Roman"/>
              <a:sym typeface="Times New Roman"/>
            </a:endParaRPr>
          </a:p>
        </p:txBody>
      </p:sp>
      <p:pic>
        <p:nvPicPr>
          <p:cNvPr id="753" name="Google Shape;753;p59"/>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754" name="Google Shape;754;p59"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755" name="Google Shape;755;p59"/>
          <p:cNvPicPr preferRelativeResize="0"/>
          <p:nvPr/>
        </p:nvPicPr>
        <p:blipFill>
          <a:blip r:embed="rId8">
            <a:alphaModFix/>
          </a:blip>
          <a:stretch>
            <a:fillRect/>
          </a:stretch>
        </p:blipFill>
        <p:spPr>
          <a:xfrm>
            <a:off x="53101" y="4758496"/>
            <a:ext cx="506192" cy="29605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pic>
        <p:nvPicPr>
          <p:cNvPr id="760" name="Google Shape;760;p60"/>
          <p:cNvPicPr preferRelativeResize="0"/>
          <p:nvPr/>
        </p:nvPicPr>
        <p:blipFill rotWithShape="1">
          <a:blip r:embed="rId3">
            <a:alphaModFix/>
          </a:blip>
          <a:srcRect b="0" l="200" r="-200" t="0"/>
          <a:stretch/>
        </p:blipFill>
        <p:spPr>
          <a:xfrm>
            <a:off x="58125" y="1696550"/>
            <a:ext cx="5921772" cy="2379688"/>
          </a:xfrm>
          <a:prstGeom prst="rect">
            <a:avLst/>
          </a:prstGeom>
          <a:noFill/>
          <a:ln>
            <a:noFill/>
          </a:ln>
        </p:spPr>
      </p:pic>
      <p:sp>
        <p:nvSpPr>
          <p:cNvPr id="761" name="Google Shape;761;p60"/>
          <p:cNvSpPr txBox="1"/>
          <p:nvPr/>
        </p:nvSpPr>
        <p:spPr>
          <a:xfrm>
            <a:off x="64800" y="4218000"/>
            <a:ext cx="28584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u="sng">
                <a:solidFill>
                  <a:schemeClr val="hlink"/>
                </a:solidFill>
                <a:latin typeface="Times New Roman"/>
                <a:ea typeface="Times New Roman"/>
                <a:cs typeface="Times New Roman"/>
                <a:sym typeface="Times New Roman"/>
                <a:hlinkClick r:id="rId4"/>
              </a:rPr>
              <a:t>LVK observing plans</a:t>
            </a:r>
            <a:endParaRPr sz="1500">
              <a:solidFill>
                <a:schemeClr val="dk2"/>
              </a:solidFill>
              <a:latin typeface="Times New Roman"/>
              <a:ea typeface="Times New Roman"/>
              <a:cs typeface="Times New Roman"/>
              <a:sym typeface="Times New Roman"/>
            </a:endParaRPr>
          </a:p>
        </p:txBody>
      </p:sp>
      <p:pic>
        <p:nvPicPr>
          <p:cNvPr id="762" name="Google Shape;762;p60"/>
          <p:cNvPicPr preferRelativeResize="0"/>
          <p:nvPr/>
        </p:nvPicPr>
        <p:blipFill>
          <a:blip r:embed="rId5">
            <a:alphaModFix/>
          </a:blip>
          <a:stretch>
            <a:fillRect/>
          </a:stretch>
        </p:blipFill>
        <p:spPr>
          <a:xfrm>
            <a:off x="6023106" y="1795200"/>
            <a:ext cx="2953476" cy="1796700"/>
          </a:xfrm>
          <a:prstGeom prst="rect">
            <a:avLst/>
          </a:prstGeom>
          <a:noFill/>
          <a:ln>
            <a:noFill/>
          </a:ln>
        </p:spPr>
      </p:pic>
      <p:sp>
        <p:nvSpPr>
          <p:cNvPr id="763" name="Google Shape;763;p60"/>
          <p:cNvSpPr txBox="1"/>
          <p:nvPr/>
        </p:nvSpPr>
        <p:spPr>
          <a:xfrm>
            <a:off x="6425700" y="1029000"/>
            <a:ext cx="21879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000">
                <a:solidFill>
                  <a:schemeClr val="dk1"/>
                </a:solidFill>
                <a:latin typeface="Times New Roman"/>
                <a:ea typeface="Times New Roman"/>
                <a:cs typeface="Times New Roman"/>
                <a:sym typeface="Times New Roman"/>
              </a:rPr>
              <a:t>2035+</a:t>
            </a:r>
            <a:endParaRPr b="1" sz="2000">
              <a:solidFill>
                <a:schemeClr val="dk1"/>
              </a:solidFill>
              <a:latin typeface="Times New Roman"/>
              <a:ea typeface="Times New Roman"/>
              <a:cs typeface="Times New Roman"/>
              <a:sym typeface="Times New Roman"/>
            </a:endParaRPr>
          </a:p>
          <a:p>
            <a:pPr indent="0" lvl="0" marL="0" rtl="0" algn="ctr">
              <a:spcBef>
                <a:spcPts val="0"/>
              </a:spcBef>
              <a:spcAft>
                <a:spcPts val="0"/>
              </a:spcAft>
              <a:buNone/>
            </a:pPr>
            <a:r>
              <a:rPr b="1" lang="en" sz="2000">
                <a:solidFill>
                  <a:schemeClr val="dk1"/>
                </a:solidFill>
                <a:latin typeface="Times New Roman"/>
                <a:ea typeface="Times New Roman"/>
                <a:cs typeface="Times New Roman"/>
                <a:sym typeface="Times New Roman"/>
              </a:rPr>
              <a:t>Einstein Telescope</a:t>
            </a:r>
            <a:endParaRPr b="1" sz="2000">
              <a:solidFill>
                <a:schemeClr val="dk1"/>
              </a:solidFill>
              <a:latin typeface="Times New Roman"/>
              <a:ea typeface="Times New Roman"/>
              <a:cs typeface="Times New Roman"/>
              <a:sym typeface="Times New Roman"/>
            </a:endParaRPr>
          </a:p>
        </p:txBody>
      </p:sp>
      <p:pic>
        <p:nvPicPr>
          <p:cNvPr id="764" name="Google Shape;764;p60"/>
          <p:cNvPicPr preferRelativeResize="0"/>
          <p:nvPr/>
        </p:nvPicPr>
        <p:blipFill rotWithShape="1">
          <a:blip r:embed="rId6">
            <a:alphaModFix/>
          </a:blip>
          <a:srcRect b="87765" l="0" r="0" t="0"/>
          <a:stretch/>
        </p:blipFill>
        <p:spPr>
          <a:xfrm>
            <a:off x="0" y="-21225"/>
            <a:ext cx="9143982" cy="818694"/>
          </a:xfrm>
          <a:prstGeom prst="flowChartDocument">
            <a:avLst/>
          </a:prstGeom>
          <a:noFill/>
          <a:ln>
            <a:noFill/>
          </a:ln>
        </p:spPr>
      </p:pic>
      <p:sp>
        <p:nvSpPr>
          <p:cNvPr id="765" name="Google Shape;765;p60"/>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766" name="Google Shape;766;p60"/>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Concluding…</a:t>
            </a:r>
            <a:endParaRPr b="1" sz="3800">
              <a:latin typeface="Times New Roman"/>
              <a:ea typeface="Times New Roman"/>
              <a:cs typeface="Times New Roman"/>
              <a:sym typeface="Times New Roman"/>
            </a:endParaRPr>
          </a:p>
        </p:txBody>
      </p:sp>
      <p:pic>
        <p:nvPicPr>
          <p:cNvPr id="767" name="Google Shape;767;p60"/>
          <p:cNvPicPr preferRelativeResize="0"/>
          <p:nvPr/>
        </p:nvPicPr>
        <p:blipFill rotWithShape="1">
          <a:blip r:embed="rId7">
            <a:alphaModFix/>
          </a:blip>
          <a:srcRect b="11262" l="7026" r="7496" t="6229"/>
          <a:stretch/>
        </p:blipFill>
        <p:spPr>
          <a:xfrm>
            <a:off x="605259" y="4759424"/>
            <a:ext cx="331528" cy="320028"/>
          </a:xfrm>
          <a:prstGeom prst="rect">
            <a:avLst/>
          </a:prstGeom>
          <a:noFill/>
          <a:ln>
            <a:noFill/>
          </a:ln>
        </p:spPr>
      </p:pic>
      <p:pic>
        <p:nvPicPr>
          <p:cNvPr id="768" name="Google Shape;768;p60" title="LOGO_ERC-FLAG_FP.png"/>
          <p:cNvPicPr preferRelativeResize="0"/>
          <p:nvPr/>
        </p:nvPicPr>
        <p:blipFill>
          <a:blip r:embed="rId8">
            <a:alphaModFix/>
          </a:blip>
          <a:stretch>
            <a:fillRect/>
          </a:stretch>
        </p:blipFill>
        <p:spPr>
          <a:xfrm>
            <a:off x="996333" y="4643785"/>
            <a:ext cx="741436" cy="523932"/>
          </a:xfrm>
          <a:prstGeom prst="rect">
            <a:avLst/>
          </a:prstGeom>
          <a:noFill/>
          <a:ln>
            <a:noFill/>
          </a:ln>
        </p:spPr>
      </p:pic>
      <p:pic>
        <p:nvPicPr>
          <p:cNvPr id="769" name="Google Shape;769;p60"/>
          <p:cNvPicPr preferRelativeResize="0"/>
          <p:nvPr/>
        </p:nvPicPr>
        <p:blipFill>
          <a:blip r:embed="rId9">
            <a:alphaModFix/>
          </a:blip>
          <a:stretch>
            <a:fillRect/>
          </a:stretch>
        </p:blipFill>
        <p:spPr>
          <a:xfrm>
            <a:off x="53101" y="4758496"/>
            <a:ext cx="506192" cy="29605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pic>
        <p:nvPicPr>
          <p:cNvPr id="774" name="Google Shape;774;p61"/>
          <p:cNvPicPr preferRelativeResize="0"/>
          <p:nvPr/>
        </p:nvPicPr>
        <p:blipFill rotWithShape="1">
          <a:blip r:embed="rId3">
            <a:alphaModFix/>
          </a:blip>
          <a:srcRect b="26842" l="0" r="0" t="0"/>
          <a:stretch/>
        </p:blipFill>
        <p:spPr>
          <a:xfrm>
            <a:off x="0" y="-21225"/>
            <a:ext cx="9143982" cy="4895208"/>
          </a:xfrm>
          <a:prstGeom prst="flowChartDocument">
            <a:avLst/>
          </a:prstGeom>
          <a:noFill/>
          <a:ln>
            <a:noFill/>
          </a:ln>
        </p:spPr>
      </p:pic>
      <p:pic>
        <p:nvPicPr>
          <p:cNvPr id="775" name="Google Shape;775;p61"/>
          <p:cNvPicPr preferRelativeResize="0"/>
          <p:nvPr/>
        </p:nvPicPr>
        <p:blipFill rotWithShape="1">
          <a:blip r:embed="rId4">
            <a:alphaModFix/>
          </a:blip>
          <a:srcRect b="11262" l="7026" r="7496" t="6229"/>
          <a:stretch/>
        </p:blipFill>
        <p:spPr>
          <a:xfrm>
            <a:off x="6364557" y="4338962"/>
            <a:ext cx="805839" cy="777830"/>
          </a:xfrm>
          <a:prstGeom prst="rect">
            <a:avLst/>
          </a:prstGeom>
          <a:noFill/>
          <a:ln>
            <a:noFill/>
          </a:ln>
        </p:spPr>
      </p:pic>
      <p:pic>
        <p:nvPicPr>
          <p:cNvPr id="776" name="Google Shape;776;p61" title="LOGO_ERC-FLAG_FP.png"/>
          <p:cNvPicPr preferRelativeResize="0"/>
          <p:nvPr/>
        </p:nvPicPr>
        <p:blipFill>
          <a:blip r:embed="rId5">
            <a:alphaModFix/>
          </a:blip>
          <a:stretch>
            <a:fillRect/>
          </a:stretch>
        </p:blipFill>
        <p:spPr>
          <a:xfrm>
            <a:off x="7315141" y="4057901"/>
            <a:ext cx="1802210" cy="1273523"/>
          </a:xfrm>
          <a:prstGeom prst="rect">
            <a:avLst/>
          </a:prstGeom>
          <a:noFill/>
          <a:ln>
            <a:noFill/>
          </a:ln>
        </p:spPr>
      </p:pic>
      <p:pic>
        <p:nvPicPr>
          <p:cNvPr id="777" name="Google Shape;777;p61"/>
          <p:cNvPicPr preferRelativeResize="0"/>
          <p:nvPr/>
        </p:nvPicPr>
        <p:blipFill>
          <a:blip r:embed="rId6">
            <a:alphaModFix/>
          </a:blip>
          <a:stretch>
            <a:fillRect/>
          </a:stretch>
        </p:blipFill>
        <p:spPr>
          <a:xfrm>
            <a:off x="5022423" y="4336706"/>
            <a:ext cx="1230400" cy="719625"/>
          </a:xfrm>
          <a:prstGeom prst="rect">
            <a:avLst/>
          </a:prstGeom>
          <a:noFill/>
          <a:ln>
            <a:noFill/>
          </a:ln>
        </p:spPr>
      </p:pic>
      <p:sp>
        <p:nvSpPr>
          <p:cNvPr id="778" name="Google Shape;778;p61"/>
          <p:cNvSpPr txBox="1"/>
          <p:nvPr/>
        </p:nvSpPr>
        <p:spPr>
          <a:xfrm>
            <a:off x="2137854" y="315725"/>
            <a:ext cx="6900600" cy="315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600">
                <a:solidFill>
                  <a:schemeClr val="lt1"/>
                </a:solidFill>
                <a:latin typeface="Times New Roman"/>
                <a:ea typeface="Times New Roman"/>
                <a:cs typeface="Times New Roman"/>
                <a:sym typeface="Times New Roman"/>
              </a:rPr>
              <a:t>Part 3 - end</a:t>
            </a:r>
            <a:endParaRPr b="1" sz="46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2800">
              <a:solidFill>
                <a:schemeClr val="lt1"/>
              </a:solidFill>
              <a:latin typeface="Times New Roman"/>
              <a:ea typeface="Times New Roman"/>
              <a:cs typeface="Times New Roman"/>
              <a:sym typeface="Times New Roman"/>
            </a:endParaRPr>
          </a:p>
        </p:txBody>
      </p:sp>
      <p:sp>
        <p:nvSpPr>
          <p:cNvPr id="779" name="Google Shape;779;p6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p17"/>
          <p:cNvPicPr preferRelativeResize="0"/>
          <p:nvPr/>
        </p:nvPicPr>
        <p:blipFill>
          <a:blip r:embed="rId3">
            <a:alphaModFix/>
          </a:blip>
          <a:stretch>
            <a:fillRect/>
          </a:stretch>
        </p:blipFill>
        <p:spPr>
          <a:xfrm>
            <a:off x="4722450" y="1186636"/>
            <a:ext cx="4354307" cy="3329775"/>
          </a:xfrm>
          <a:prstGeom prst="rect">
            <a:avLst/>
          </a:prstGeom>
          <a:noFill/>
          <a:ln>
            <a:noFill/>
          </a:ln>
        </p:spPr>
      </p:pic>
      <p:sp>
        <p:nvSpPr>
          <p:cNvPr id="145" name="Google Shape;145;p17"/>
          <p:cNvSpPr txBox="1"/>
          <p:nvPr/>
        </p:nvSpPr>
        <p:spPr>
          <a:xfrm>
            <a:off x="5588141" y="4365595"/>
            <a:ext cx="3000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solidFill>
                  <a:srgbClr val="888888"/>
                </a:solidFill>
                <a:latin typeface="Calibri"/>
                <a:ea typeface="Calibri"/>
                <a:cs typeface="Calibri"/>
                <a:sym typeface="Calibri"/>
              </a:rPr>
              <a:t>[W. Freedman, Nature Astronomy, 1, 0169 (2017)]</a:t>
            </a:r>
            <a:endParaRPr i="1" sz="1000">
              <a:solidFill>
                <a:srgbClr val="888888"/>
              </a:solidFill>
              <a:latin typeface="Calibri"/>
              <a:ea typeface="Calibri"/>
              <a:cs typeface="Calibri"/>
              <a:sym typeface="Calibri"/>
            </a:endParaRPr>
          </a:p>
          <a:p>
            <a:pPr indent="0" lvl="0" marL="0" rtl="0" algn="l">
              <a:spcBef>
                <a:spcPts val="0"/>
              </a:spcBef>
              <a:spcAft>
                <a:spcPts val="0"/>
              </a:spcAft>
              <a:buNone/>
            </a:pPr>
            <a:r>
              <a:t/>
            </a:r>
            <a:endParaRPr/>
          </a:p>
        </p:txBody>
      </p:sp>
      <p:sp>
        <p:nvSpPr>
          <p:cNvPr id="146" name="Google Shape;146;p17"/>
          <p:cNvSpPr txBox="1"/>
          <p:nvPr/>
        </p:nvSpPr>
        <p:spPr>
          <a:xfrm>
            <a:off x="224391" y="1203991"/>
            <a:ext cx="4715100" cy="323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latin typeface="Calibri"/>
                <a:ea typeface="Calibri"/>
                <a:cs typeface="Calibri"/>
                <a:sym typeface="Calibri"/>
              </a:rPr>
              <a:t>There is a tension between </a:t>
            </a:r>
            <a:r>
              <a:rPr b="1" lang="en" sz="1800">
                <a:latin typeface="Calibri"/>
                <a:ea typeface="Calibri"/>
                <a:cs typeface="Calibri"/>
                <a:sym typeface="Calibri"/>
              </a:rPr>
              <a:t>direct</a:t>
            </a:r>
            <a:r>
              <a:rPr lang="en" sz="1800">
                <a:latin typeface="Calibri"/>
                <a:ea typeface="Calibri"/>
                <a:cs typeface="Calibri"/>
                <a:sym typeface="Calibri"/>
              </a:rPr>
              <a:t> and </a:t>
            </a:r>
            <a:r>
              <a:rPr b="1" lang="en" sz="1800">
                <a:latin typeface="Calibri"/>
                <a:ea typeface="Calibri"/>
                <a:cs typeface="Calibri"/>
                <a:sym typeface="Calibri"/>
              </a:rPr>
              <a:t>indirect</a:t>
            </a:r>
            <a:r>
              <a:rPr lang="en" sz="1800">
                <a:latin typeface="Calibri"/>
                <a:ea typeface="Calibri"/>
                <a:cs typeface="Calibri"/>
                <a:sym typeface="Calibri"/>
              </a:rPr>
              <a:t> measurements of the Hubble constant</a:t>
            </a:r>
            <a:endParaRPr sz="1800">
              <a:latin typeface="Calibri"/>
              <a:ea typeface="Calibri"/>
              <a:cs typeface="Calibri"/>
              <a:sym typeface="Calibri"/>
            </a:endParaRPr>
          </a:p>
          <a:p>
            <a:pPr indent="0" lvl="0" marL="0" rtl="0" algn="l">
              <a:spcBef>
                <a:spcPts val="0"/>
              </a:spcBef>
              <a:spcAft>
                <a:spcPts val="0"/>
              </a:spcAft>
              <a:buNone/>
            </a:pPr>
            <a:r>
              <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en" sz="1800">
                <a:latin typeface="Calibri"/>
                <a:ea typeface="Calibri"/>
                <a:cs typeface="Calibri"/>
                <a:sym typeface="Calibri"/>
              </a:rPr>
              <a:t>Measurements of the cosmic microwave background points toward a value of ~67 km/s/Mpc.</a:t>
            </a:r>
            <a:br>
              <a:rPr lang="en" sz="1800">
                <a:latin typeface="Calibri"/>
                <a:ea typeface="Calibri"/>
                <a:cs typeface="Calibri"/>
                <a:sym typeface="Calibri"/>
              </a:rPr>
            </a:b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en" sz="1800">
                <a:latin typeface="Calibri"/>
                <a:ea typeface="Calibri"/>
                <a:cs typeface="Calibri"/>
                <a:sym typeface="Calibri"/>
              </a:rPr>
              <a:t>Measurements from supernovae a value of ~74 km/s/Mpc.</a:t>
            </a:r>
            <a:br>
              <a:rPr lang="en" sz="1800">
                <a:latin typeface="Calibri"/>
                <a:ea typeface="Calibri"/>
                <a:cs typeface="Calibri"/>
                <a:sym typeface="Calibri"/>
              </a:rPr>
            </a:br>
            <a:endParaRPr sz="1800">
              <a:latin typeface="Calibri"/>
              <a:ea typeface="Calibri"/>
              <a:cs typeface="Calibri"/>
              <a:sym typeface="Calibri"/>
            </a:endParaRPr>
          </a:p>
          <a:p>
            <a:pPr indent="0" lvl="0" marL="0" rtl="0" algn="l">
              <a:spcBef>
                <a:spcPts val="0"/>
              </a:spcBef>
              <a:spcAft>
                <a:spcPts val="0"/>
              </a:spcAft>
              <a:buNone/>
            </a:pPr>
            <a:r>
              <a:rPr lang="en" sz="1800">
                <a:latin typeface="Calibri"/>
                <a:ea typeface="Calibri"/>
                <a:cs typeface="Calibri"/>
                <a:sym typeface="Calibri"/>
              </a:rPr>
              <a:t>New physics? Systematics?</a:t>
            </a:r>
            <a:endParaRPr sz="1800">
              <a:latin typeface="Calibri"/>
              <a:ea typeface="Calibri"/>
              <a:cs typeface="Calibri"/>
              <a:sym typeface="Calibri"/>
            </a:endParaRPr>
          </a:p>
        </p:txBody>
      </p:sp>
      <p:pic>
        <p:nvPicPr>
          <p:cNvPr id="147" name="Google Shape;147;p17"/>
          <p:cNvPicPr preferRelativeResize="0"/>
          <p:nvPr/>
        </p:nvPicPr>
        <p:blipFill rotWithShape="1">
          <a:blip r:embed="rId4">
            <a:alphaModFix/>
          </a:blip>
          <a:srcRect b="87765" l="0" r="0" t="0"/>
          <a:stretch/>
        </p:blipFill>
        <p:spPr>
          <a:xfrm>
            <a:off x="0" y="-21225"/>
            <a:ext cx="9143982" cy="818694"/>
          </a:xfrm>
          <a:prstGeom prst="flowChartDocument">
            <a:avLst/>
          </a:prstGeom>
          <a:noFill/>
          <a:ln>
            <a:noFill/>
          </a:ln>
        </p:spPr>
      </p:pic>
      <p:sp>
        <p:nvSpPr>
          <p:cNvPr id="148" name="Google Shape;148;p17"/>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49" name="Google Shape;149;p17"/>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solidFill>
                  <a:schemeClr val="dk1"/>
                </a:solidFill>
                <a:latin typeface="Times New Roman"/>
                <a:ea typeface="Times New Roman"/>
                <a:cs typeface="Times New Roman"/>
                <a:sym typeface="Times New Roman"/>
              </a:rPr>
              <a:t>The cosmic expansion</a:t>
            </a:r>
            <a:endParaRPr b="1" sz="3800">
              <a:latin typeface="Times New Roman"/>
              <a:ea typeface="Times New Roman"/>
              <a:cs typeface="Times New Roman"/>
              <a:sym typeface="Times New Roman"/>
            </a:endParaRPr>
          </a:p>
        </p:txBody>
      </p:sp>
      <p:pic>
        <p:nvPicPr>
          <p:cNvPr id="150" name="Google Shape;150;p17"/>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151" name="Google Shape;151;p17"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152" name="Google Shape;152;p17"/>
          <p:cNvPicPr preferRelativeResize="0"/>
          <p:nvPr/>
        </p:nvPicPr>
        <p:blipFill>
          <a:blip r:embed="rId7">
            <a:alphaModFix/>
          </a:blip>
          <a:stretch>
            <a:fillRect/>
          </a:stretch>
        </p:blipFill>
        <p:spPr>
          <a:xfrm>
            <a:off x="53101" y="4758496"/>
            <a:ext cx="506192" cy="29605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6" name="Shape 156"/>
        <p:cNvGrpSpPr/>
        <p:nvPr/>
      </p:nvGrpSpPr>
      <p:grpSpPr>
        <a:xfrm>
          <a:off x="0" y="0"/>
          <a:ext cx="0" cy="0"/>
          <a:chOff x="0" y="0"/>
          <a:chExt cx="0" cy="0"/>
        </a:xfrm>
      </p:grpSpPr>
      <p:pic>
        <p:nvPicPr>
          <p:cNvPr id="157" name="Google Shape;157;p18"/>
          <p:cNvPicPr preferRelativeResize="0"/>
          <p:nvPr/>
        </p:nvPicPr>
        <p:blipFill>
          <a:blip r:embed="rId3">
            <a:alphaModFix/>
          </a:blip>
          <a:stretch>
            <a:fillRect/>
          </a:stretch>
        </p:blipFill>
        <p:spPr>
          <a:xfrm>
            <a:off x="4696420" y="749012"/>
            <a:ext cx="4319205" cy="3780738"/>
          </a:xfrm>
          <a:prstGeom prst="rect">
            <a:avLst/>
          </a:prstGeom>
          <a:noFill/>
          <a:ln>
            <a:noFill/>
          </a:ln>
        </p:spPr>
      </p:pic>
      <p:pic>
        <p:nvPicPr>
          <p:cNvPr id="158" name="Google Shape;158;p18"/>
          <p:cNvPicPr preferRelativeResize="0"/>
          <p:nvPr/>
        </p:nvPicPr>
        <p:blipFill>
          <a:blip r:embed="rId4">
            <a:alphaModFix/>
          </a:blip>
          <a:stretch>
            <a:fillRect/>
          </a:stretch>
        </p:blipFill>
        <p:spPr>
          <a:xfrm>
            <a:off x="868700" y="1866625"/>
            <a:ext cx="2888325" cy="671800"/>
          </a:xfrm>
          <a:prstGeom prst="rect">
            <a:avLst/>
          </a:prstGeom>
          <a:noFill/>
          <a:ln>
            <a:noFill/>
          </a:ln>
        </p:spPr>
      </p:pic>
      <p:pic>
        <p:nvPicPr>
          <p:cNvPr id="159" name="Google Shape;159;p18"/>
          <p:cNvPicPr preferRelativeResize="0"/>
          <p:nvPr/>
        </p:nvPicPr>
        <p:blipFill>
          <a:blip r:embed="rId5">
            <a:alphaModFix/>
          </a:blip>
          <a:stretch>
            <a:fillRect/>
          </a:stretch>
        </p:blipFill>
        <p:spPr>
          <a:xfrm>
            <a:off x="1604187" y="3216913"/>
            <a:ext cx="1629839" cy="647888"/>
          </a:xfrm>
          <a:prstGeom prst="rect">
            <a:avLst/>
          </a:prstGeom>
          <a:noFill/>
          <a:ln>
            <a:noFill/>
          </a:ln>
        </p:spPr>
      </p:pic>
      <p:pic>
        <p:nvPicPr>
          <p:cNvPr id="160" name="Google Shape;160;p18"/>
          <p:cNvPicPr preferRelativeResize="0"/>
          <p:nvPr/>
        </p:nvPicPr>
        <p:blipFill>
          <a:blip r:embed="rId6">
            <a:alphaModFix/>
          </a:blip>
          <a:stretch>
            <a:fillRect/>
          </a:stretch>
        </p:blipFill>
        <p:spPr>
          <a:xfrm>
            <a:off x="903488" y="4088850"/>
            <a:ext cx="3031225" cy="611125"/>
          </a:xfrm>
          <a:prstGeom prst="rect">
            <a:avLst/>
          </a:prstGeom>
          <a:noFill/>
          <a:ln>
            <a:noFill/>
          </a:ln>
        </p:spPr>
      </p:pic>
      <p:sp>
        <p:nvSpPr>
          <p:cNvPr id="161" name="Google Shape;161;p18"/>
          <p:cNvSpPr txBox="1"/>
          <p:nvPr/>
        </p:nvSpPr>
        <p:spPr>
          <a:xfrm>
            <a:off x="127000" y="712550"/>
            <a:ext cx="46902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Waves travelling in an expanding universe are redshifted. This can be demonstrated from the definition of comoving distance.</a:t>
            </a:r>
            <a:endParaRPr b="1" sz="1600">
              <a:latin typeface="Calibri"/>
              <a:ea typeface="Calibri"/>
              <a:cs typeface="Calibri"/>
              <a:sym typeface="Calibri"/>
            </a:endParaRPr>
          </a:p>
        </p:txBody>
      </p:sp>
      <p:sp>
        <p:nvSpPr>
          <p:cNvPr id="162" name="Google Shape;162;p18"/>
          <p:cNvSpPr txBox="1"/>
          <p:nvPr/>
        </p:nvSpPr>
        <p:spPr>
          <a:xfrm>
            <a:off x="912650" y="2534625"/>
            <a:ext cx="14322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3282B1"/>
                </a:solidFill>
                <a:latin typeface="Calibri"/>
                <a:ea typeface="Calibri"/>
                <a:cs typeface="Calibri"/>
                <a:sym typeface="Calibri"/>
              </a:rPr>
              <a:t>Comoving distance pulse 1</a:t>
            </a:r>
            <a:endParaRPr b="1">
              <a:solidFill>
                <a:srgbClr val="3282B1"/>
              </a:solidFill>
              <a:latin typeface="Calibri"/>
              <a:ea typeface="Calibri"/>
              <a:cs typeface="Calibri"/>
              <a:sym typeface="Calibri"/>
            </a:endParaRPr>
          </a:p>
        </p:txBody>
      </p:sp>
      <p:sp>
        <p:nvSpPr>
          <p:cNvPr id="163" name="Google Shape;163;p18"/>
          <p:cNvSpPr txBox="1"/>
          <p:nvPr/>
        </p:nvSpPr>
        <p:spPr>
          <a:xfrm>
            <a:off x="2513050" y="2534625"/>
            <a:ext cx="14322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FF0000"/>
                </a:solidFill>
                <a:latin typeface="Calibri"/>
                <a:ea typeface="Calibri"/>
                <a:cs typeface="Calibri"/>
                <a:sym typeface="Calibri"/>
              </a:rPr>
              <a:t>Comoving distance pulse 2</a:t>
            </a:r>
            <a:endParaRPr b="1">
              <a:solidFill>
                <a:srgbClr val="FF0000"/>
              </a:solidFill>
              <a:latin typeface="Calibri"/>
              <a:ea typeface="Calibri"/>
              <a:cs typeface="Calibri"/>
              <a:sym typeface="Calibri"/>
            </a:endParaRPr>
          </a:p>
        </p:txBody>
      </p:sp>
      <p:pic>
        <p:nvPicPr>
          <p:cNvPr id="164" name="Google Shape;164;p18"/>
          <p:cNvPicPr preferRelativeResize="0"/>
          <p:nvPr/>
        </p:nvPicPr>
        <p:blipFill rotWithShape="1">
          <a:blip r:embed="rId7">
            <a:alphaModFix/>
          </a:blip>
          <a:srcRect b="87765" l="0" r="0" t="0"/>
          <a:stretch/>
        </p:blipFill>
        <p:spPr>
          <a:xfrm>
            <a:off x="0" y="-21225"/>
            <a:ext cx="9143982" cy="818694"/>
          </a:xfrm>
          <a:prstGeom prst="flowChartDocument">
            <a:avLst/>
          </a:prstGeom>
          <a:noFill/>
          <a:ln>
            <a:noFill/>
          </a:ln>
        </p:spPr>
      </p:pic>
      <p:sp>
        <p:nvSpPr>
          <p:cNvPr id="165" name="Google Shape;165;p18"/>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66" name="Google Shape;166;p18"/>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The cosmic expansion</a:t>
            </a:r>
            <a:endParaRPr b="1" sz="3800">
              <a:latin typeface="Times New Roman"/>
              <a:ea typeface="Times New Roman"/>
              <a:cs typeface="Times New Roman"/>
              <a:sym typeface="Times New Roman"/>
            </a:endParaRPr>
          </a:p>
        </p:txBody>
      </p:sp>
      <p:pic>
        <p:nvPicPr>
          <p:cNvPr id="167" name="Google Shape;167;p18"/>
          <p:cNvPicPr preferRelativeResize="0"/>
          <p:nvPr/>
        </p:nvPicPr>
        <p:blipFill rotWithShape="1">
          <a:blip r:embed="rId8">
            <a:alphaModFix/>
          </a:blip>
          <a:srcRect b="11262" l="7026" r="7496" t="6229"/>
          <a:stretch/>
        </p:blipFill>
        <p:spPr>
          <a:xfrm>
            <a:off x="605259" y="4759424"/>
            <a:ext cx="331528" cy="320028"/>
          </a:xfrm>
          <a:prstGeom prst="rect">
            <a:avLst/>
          </a:prstGeom>
          <a:noFill/>
          <a:ln>
            <a:noFill/>
          </a:ln>
        </p:spPr>
      </p:pic>
      <p:pic>
        <p:nvPicPr>
          <p:cNvPr id="168" name="Google Shape;168;p18" title="LOGO_ERC-FLAG_FP.png"/>
          <p:cNvPicPr preferRelativeResize="0"/>
          <p:nvPr/>
        </p:nvPicPr>
        <p:blipFill>
          <a:blip r:embed="rId9">
            <a:alphaModFix/>
          </a:blip>
          <a:stretch>
            <a:fillRect/>
          </a:stretch>
        </p:blipFill>
        <p:spPr>
          <a:xfrm>
            <a:off x="996333" y="4643785"/>
            <a:ext cx="741436" cy="523932"/>
          </a:xfrm>
          <a:prstGeom prst="rect">
            <a:avLst/>
          </a:prstGeom>
          <a:noFill/>
          <a:ln>
            <a:noFill/>
          </a:ln>
        </p:spPr>
      </p:pic>
      <p:pic>
        <p:nvPicPr>
          <p:cNvPr id="169" name="Google Shape;169;p18"/>
          <p:cNvPicPr preferRelativeResize="0"/>
          <p:nvPr/>
        </p:nvPicPr>
        <p:blipFill>
          <a:blip r:embed="rId10">
            <a:alphaModFix/>
          </a:blip>
          <a:stretch>
            <a:fillRect/>
          </a:stretch>
        </p:blipFill>
        <p:spPr>
          <a:xfrm>
            <a:off x="53101" y="4758496"/>
            <a:ext cx="506192" cy="29605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3" name="Shape 173"/>
        <p:cNvGrpSpPr/>
        <p:nvPr/>
      </p:nvGrpSpPr>
      <p:grpSpPr>
        <a:xfrm>
          <a:off x="0" y="0"/>
          <a:ext cx="0" cy="0"/>
          <a:chOff x="0" y="0"/>
          <a:chExt cx="0" cy="0"/>
        </a:xfrm>
      </p:grpSpPr>
      <p:sp>
        <p:nvSpPr>
          <p:cNvPr id="174" name="Google Shape;174;p19"/>
          <p:cNvSpPr txBox="1"/>
          <p:nvPr/>
        </p:nvSpPr>
        <p:spPr>
          <a:xfrm>
            <a:off x="103325" y="691250"/>
            <a:ext cx="85155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In cosmology exists several definitions of distances. The last definition we will see in the luminosity distance.</a:t>
            </a:r>
            <a:endParaRPr sz="1600">
              <a:latin typeface="Calibri"/>
              <a:ea typeface="Calibri"/>
              <a:cs typeface="Calibri"/>
              <a:sym typeface="Calibri"/>
            </a:endParaRPr>
          </a:p>
        </p:txBody>
      </p:sp>
      <p:pic>
        <p:nvPicPr>
          <p:cNvPr id="175" name="Google Shape;175;p19"/>
          <p:cNvPicPr preferRelativeResize="0"/>
          <p:nvPr/>
        </p:nvPicPr>
        <p:blipFill>
          <a:blip r:embed="rId3">
            <a:alphaModFix/>
          </a:blip>
          <a:stretch>
            <a:fillRect/>
          </a:stretch>
        </p:blipFill>
        <p:spPr>
          <a:xfrm>
            <a:off x="5180812" y="3532073"/>
            <a:ext cx="2523615" cy="776500"/>
          </a:xfrm>
          <a:prstGeom prst="rect">
            <a:avLst/>
          </a:prstGeom>
          <a:noFill/>
          <a:ln>
            <a:noFill/>
          </a:ln>
        </p:spPr>
      </p:pic>
      <p:pic>
        <p:nvPicPr>
          <p:cNvPr id="176" name="Google Shape;176;p19"/>
          <p:cNvPicPr preferRelativeResize="0"/>
          <p:nvPr/>
        </p:nvPicPr>
        <p:blipFill>
          <a:blip r:embed="rId4">
            <a:alphaModFix/>
          </a:blip>
          <a:stretch>
            <a:fillRect/>
          </a:stretch>
        </p:blipFill>
        <p:spPr>
          <a:xfrm>
            <a:off x="255725" y="1907550"/>
            <a:ext cx="2847250" cy="570650"/>
          </a:xfrm>
          <a:prstGeom prst="rect">
            <a:avLst/>
          </a:prstGeom>
          <a:noFill/>
          <a:ln>
            <a:noFill/>
          </a:ln>
        </p:spPr>
      </p:pic>
      <p:pic>
        <p:nvPicPr>
          <p:cNvPr id="177" name="Google Shape;177;p19"/>
          <p:cNvPicPr preferRelativeResize="0"/>
          <p:nvPr/>
        </p:nvPicPr>
        <p:blipFill>
          <a:blip r:embed="rId5">
            <a:alphaModFix/>
          </a:blip>
          <a:stretch>
            <a:fillRect/>
          </a:stretch>
        </p:blipFill>
        <p:spPr>
          <a:xfrm>
            <a:off x="789125" y="3739969"/>
            <a:ext cx="2596988" cy="431100"/>
          </a:xfrm>
          <a:prstGeom prst="rect">
            <a:avLst/>
          </a:prstGeom>
          <a:noFill/>
          <a:ln>
            <a:noFill/>
          </a:ln>
        </p:spPr>
      </p:pic>
      <p:sp>
        <p:nvSpPr>
          <p:cNvPr id="178" name="Google Shape;178;p19"/>
          <p:cNvSpPr txBox="1"/>
          <p:nvPr/>
        </p:nvSpPr>
        <p:spPr>
          <a:xfrm>
            <a:off x="-101600" y="2407800"/>
            <a:ext cx="7593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FF0000"/>
                </a:solidFill>
                <a:latin typeface="Calibri"/>
                <a:ea typeface="Calibri"/>
                <a:cs typeface="Calibri"/>
                <a:sym typeface="Calibri"/>
              </a:rPr>
              <a:t>Flux</a:t>
            </a:r>
            <a:endParaRPr>
              <a:solidFill>
                <a:srgbClr val="FF0000"/>
              </a:solidFill>
              <a:latin typeface="Calibri"/>
              <a:ea typeface="Calibri"/>
              <a:cs typeface="Calibri"/>
              <a:sym typeface="Calibri"/>
            </a:endParaRPr>
          </a:p>
        </p:txBody>
      </p:sp>
      <p:sp>
        <p:nvSpPr>
          <p:cNvPr id="179" name="Google Shape;179;p19"/>
          <p:cNvSpPr txBox="1"/>
          <p:nvPr/>
        </p:nvSpPr>
        <p:spPr>
          <a:xfrm>
            <a:off x="585000" y="1327825"/>
            <a:ext cx="12579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FF0000"/>
                </a:solidFill>
                <a:latin typeface="Calibri"/>
                <a:ea typeface="Calibri"/>
                <a:cs typeface="Calibri"/>
                <a:sym typeface="Calibri"/>
              </a:rPr>
              <a:t>Luminosity at observer</a:t>
            </a:r>
            <a:endParaRPr>
              <a:solidFill>
                <a:srgbClr val="FF0000"/>
              </a:solidFill>
              <a:latin typeface="Calibri"/>
              <a:ea typeface="Calibri"/>
              <a:cs typeface="Calibri"/>
              <a:sym typeface="Calibri"/>
            </a:endParaRPr>
          </a:p>
        </p:txBody>
      </p:sp>
      <p:sp>
        <p:nvSpPr>
          <p:cNvPr id="180" name="Google Shape;180;p19"/>
          <p:cNvSpPr txBox="1"/>
          <p:nvPr/>
        </p:nvSpPr>
        <p:spPr>
          <a:xfrm>
            <a:off x="2351150" y="1291950"/>
            <a:ext cx="12579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FF0000"/>
                </a:solidFill>
                <a:latin typeface="Calibri"/>
                <a:ea typeface="Calibri"/>
                <a:cs typeface="Calibri"/>
                <a:sym typeface="Calibri"/>
              </a:rPr>
              <a:t>Luminosity at source</a:t>
            </a:r>
            <a:endParaRPr>
              <a:solidFill>
                <a:srgbClr val="FF0000"/>
              </a:solidFill>
              <a:latin typeface="Calibri"/>
              <a:ea typeface="Calibri"/>
              <a:cs typeface="Calibri"/>
              <a:sym typeface="Calibri"/>
            </a:endParaRPr>
          </a:p>
        </p:txBody>
      </p:sp>
      <p:sp>
        <p:nvSpPr>
          <p:cNvPr id="181" name="Google Shape;181;p19"/>
          <p:cNvSpPr txBox="1"/>
          <p:nvPr/>
        </p:nvSpPr>
        <p:spPr>
          <a:xfrm>
            <a:off x="1893100" y="2383275"/>
            <a:ext cx="1257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solidFill>
                <a:srgbClr val="FF0000"/>
              </a:solidFill>
              <a:latin typeface="Calibri"/>
              <a:ea typeface="Calibri"/>
              <a:cs typeface="Calibri"/>
              <a:sym typeface="Calibri"/>
            </a:endParaRPr>
          </a:p>
        </p:txBody>
      </p:sp>
      <p:pic>
        <p:nvPicPr>
          <p:cNvPr id="182" name="Google Shape;182;p19"/>
          <p:cNvPicPr preferRelativeResize="0"/>
          <p:nvPr/>
        </p:nvPicPr>
        <p:blipFill>
          <a:blip r:embed="rId6">
            <a:alphaModFix/>
          </a:blip>
          <a:stretch>
            <a:fillRect/>
          </a:stretch>
        </p:blipFill>
        <p:spPr>
          <a:xfrm>
            <a:off x="3905213" y="1798800"/>
            <a:ext cx="5020585" cy="677100"/>
          </a:xfrm>
          <a:prstGeom prst="rect">
            <a:avLst/>
          </a:prstGeom>
          <a:noFill/>
          <a:ln>
            <a:noFill/>
          </a:ln>
        </p:spPr>
      </p:pic>
      <p:sp>
        <p:nvSpPr>
          <p:cNvPr id="183" name="Google Shape;183;p19"/>
          <p:cNvSpPr txBox="1"/>
          <p:nvPr/>
        </p:nvSpPr>
        <p:spPr>
          <a:xfrm>
            <a:off x="179525" y="2824850"/>
            <a:ext cx="85155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If we know the intrinsic luminosity of a source we can measure its </a:t>
            </a:r>
            <a:r>
              <a:rPr b="1" lang="en" sz="1600">
                <a:latin typeface="Calibri"/>
                <a:ea typeface="Calibri"/>
                <a:cs typeface="Calibri"/>
                <a:sym typeface="Calibri"/>
              </a:rPr>
              <a:t>luminosity distance</a:t>
            </a:r>
            <a:endParaRPr b="1" sz="1600">
              <a:latin typeface="Calibri"/>
              <a:ea typeface="Calibri"/>
              <a:cs typeface="Calibri"/>
              <a:sym typeface="Calibri"/>
            </a:endParaRPr>
          </a:p>
        </p:txBody>
      </p:sp>
      <p:pic>
        <p:nvPicPr>
          <p:cNvPr id="184" name="Google Shape;184;p19"/>
          <p:cNvPicPr preferRelativeResize="0"/>
          <p:nvPr/>
        </p:nvPicPr>
        <p:blipFill rotWithShape="1">
          <a:blip r:embed="rId7">
            <a:alphaModFix/>
          </a:blip>
          <a:srcRect b="87765" l="0" r="0" t="0"/>
          <a:stretch/>
        </p:blipFill>
        <p:spPr>
          <a:xfrm>
            <a:off x="0" y="-21225"/>
            <a:ext cx="9143982" cy="818694"/>
          </a:xfrm>
          <a:prstGeom prst="flowChartDocument">
            <a:avLst/>
          </a:prstGeom>
          <a:noFill/>
          <a:ln>
            <a:noFill/>
          </a:ln>
        </p:spPr>
      </p:pic>
      <p:sp>
        <p:nvSpPr>
          <p:cNvPr id="185" name="Google Shape;185;p19"/>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6" name="Google Shape;186;p19"/>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The cosmic expansion</a:t>
            </a:r>
            <a:endParaRPr b="1" sz="3800">
              <a:latin typeface="Times New Roman"/>
              <a:ea typeface="Times New Roman"/>
              <a:cs typeface="Times New Roman"/>
              <a:sym typeface="Times New Roman"/>
            </a:endParaRPr>
          </a:p>
        </p:txBody>
      </p:sp>
      <p:pic>
        <p:nvPicPr>
          <p:cNvPr id="187" name="Google Shape;187;p19"/>
          <p:cNvPicPr preferRelativeResize="0"/>
          <p:nvPr/>
        </p:nvPicPr>
        <p:blipFill rotWithShape="1">
          <a:blip r:embed="rId8">
            <a:alphaModFix/>
          </a:blip>
          <a:srcRect b="11262" l="7026" r="7496" t="6229"/>
          <a:stretch/>
        </p:blipFill>
        <p:spPr>
          <a:xfrm>
            <a:off x="605259" y="4759424"/>
            <a:ext cx="331528" cy="320028"/>
          </a:xfrm>
          <a:prstGeom prst="rect">
            <a:avLst/>
          </a:prstGeom>
          <a:noFill/>
          <a:ln>
            <a:noFill/>
          </a:ln>
        </p:spPr>
      </p:pic>
      <p:pic>
        <p:nvPicPr>
          <p:cNvPr id="188" name="Google Shape;188;p19" title="LOGO_ERC-FLAG_FP.png"/>
          <p:cNvPicPr preferRelativeResize="0"/>
          <p:nvPr/>
        </p:nvPicPr>
        <p:blipFill>
          <a:blip r:embed="rId9">
            <a:alphaModFix/>
          </a:blip>
          <a:stretch>
            <a:fillRect/>
          </a:stretch>
        </p:blipFill>
        <p:spPr>
          <a:xfrm>
            <a:off x="996333" y="4643785"/>
            <a:ext cx="741436" cy="523932"/>
          </a:xfrm>
          <a:prstGeom prst="rect">
            <a:avLst/>
          </a:prstGeom>
          <a:noFill/>
          <a:ln>
            <a:noFill/>
          </a:ln>
        </p:spPr>
      </p:pic>
      <p:pic>
        <p:nvPicPr>
          <p:cNvPr id="189" name="Google Shape;189;p19"/>
          <p:cNvPicPr preferRelativeResize="0"/>
          <p:nvPr/>
        </p:nvPicPr>
        <p:blipFill>
          <a:blip r:embed="rId10">
            <a:alphaModFix/>
          </a:blip>
          <a:stretch>
            <a:fillRect/>
          </a:stretch>
        </p:blipFill>
        <p:spPr>
          <a:xfrm>
            <a:off x="53101" y="4758496"/>
            <a:ext cx="506192" cy="29605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3" name="Shape 193"/>
        <p:cNvGrpSpPr/>
        <p:nvPr/>
      </p:nvGrpSpPr>
      <p:grpSpPr>
        <a:xfrm>
          <a:off x="0" y="0"/>
          <a:ext cx="0" cy="0"/>
          <a:chOff x="0" y="0"/>
          <a:chExt cx="0" cy="0"/>
        </a:xfrm>
      </p:grpSpPr>
      <p:pic>
        <p:nvPicPr>
          <p:cNvPr id="194" name="Google Shape;194;p20"/>
          <p:cNvPicPr preferRelativeResize="0"/>
          <p:nvPr/>
        </p:nvPicPr>
        <p:blipFill>
          <a:blip r:embed="rId3">
            <a:alphaModFix/>
          </a:blip>
          <a:stretch>
            <a:fillRect/>
          </a:stretch>
        </p:blipFill>
        <p:spPr>
          <a:xfrm>
            <a:off x="332275" y="1243150"/>
            <a:ext cx="2915865" cy="608750"/>
          </a:xfrm>
          <a:prstGeom prst="rect">
            <a:avLst/>
          </a:prstGeom>
          <a:noFill/>
          <a:ln>
            <a:noFill/>
          </a:ln>
        </p:spPr>
      </p:pic>
      <p:pic>
        <p:nvPicPr>
          <p:cNvPr id="195" name="Google Shape;195;p20"/>
          <p:cNvPicPr preferRelativeResize="0"/>
          <p:nvPr/>
        </p:nvPicPr>
        <p:blipFill>
          <a:blip r:embed="rId4">
            <a:alphaModFix/>
          </a:blip>
          <a:stretch>
            <a:fillRect/>
          </a:stretch>
        </p:blipFill>
        <p:spPr>
          <a:xfrm>
            <a:off x="5062324" y="1532525"/>
            <a:ext cx="3207674" cy="646700"/>
          </a:xfrm>
          <a:prstGeom prst="rect">
            <a:avLst/>
          </a:prstGeom>
          <a:noFill/>
          <a:ln>
            <a:noFill/>
          </a:ln>
        </p:spPr>
      </p:pic>
      <p:sp>
        <p:nvSpPr>
          <p:cNvPr id="196" name="Google Shape;196;p20"/>
          <p:cNvSpPr txBox="1"/>
          <p:nvPr/>
        </p:nvSpPr>
        <p:spPr>
          <a:xfrm>
            <a:off x="103325" y="691250"/>
            <a:ext cx="85155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Gravitational Waves at cosmological distances have special properties </a:t>
            </a:r>
            <a:endParaRPr sz="1600">
              <a:latin typeface="Calibri"/>
              <a:ea typeface="Calibri"/>
              <a:cs typeface="Calibri"/>
              <a:sym typeface="Calibri"/>
            </a:endParaRPr>
          </a:p>
        </p:txBody>
      </p:sp>
      <p:sp>
        <p:nvSpPr>
          <p:cNvPr id="197" name="Google Shape;197;p20"/>
          <p:cNvSpPr txBox="1"/>
          <p:nvPr/>
        </p:nvSpPr>
        <p:spPr>
          <a:xfrm>
            <a:off x="228900" y="1792225"/>
            <a:ext cx="298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0000"/>
                </a:solidFill>
                <a:latin typeface="Calibri"/>
                <a:ea typeface="Calibri"/>
                <a:cs typeface="Calibri"/>
                <a:sym typeface="Calibri"/>
              </a:rPr>
              <a:t>GW frequency evolution at source</a:t>
            </a:r>
            <a:endParaRPr>
              <a:solidFill>
                <a:srgbClr val="FF0000"/>
              </a:solidFill>
              <a:latin typeface="Calibri"/>
              <a:ea typeface="Calibri"/>
              <a:cs typeface="Calibri"/>
              <a:sym typeface="Calibri"/>
            </a:endParaRPr>
          </a:p>
        </p:txBody>
      </p:sp>
      <p:sp>
        <p:nvSpPr>
          <p:cNvPr id="198" name="Google Shape;198;p20"/>
          <p:cNvSpPr txBox="1"/>
          <p:nvPr/>
        </p:nvSpPr>
        <p:spPr>
          <a:xfrm>
            <a:off x="228900" y="2935225"/>
            <a:ext cx="298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0000"/>
                </a:solidFill>
                <a:latin typeface="Calibri"/>
                <a:ea typeface="Calibri"/>
                <a:cs typeface="Calibri"/>
                <a:sym typeface="Calibri"/>
              </a:rPr>
              <a:t>Cosmological redshift</a:t>
            </a:r>
            <a:endParaRPr>
              <a:solidFill>
                <a:srgbClr val="FF0000"/>
              </a:solidFill>
              <a:latin typeface="Calibri"/>
              <a:ea typeface="Calibri"/>
              <a:cs typeface="Calibri"/>
              <a:sym typeface="Calibri"/>
            </a:endParaRPr>
          </a:p>
        </p:txBody>
      </p:sp>
      <p:sp>
        <p:nvSpPr>
          <p:cNvPr id="199" name="Google Shape;199;p20"/>
          <p:cNvSpPr txBox="1"/>
          <p:nvPr/>
        </p:nvSpPr>
        <p:spPr>
          <a:xfrm>
            <a:off x="4967425" y="1070700"/>
            <a:ext cx="298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0000"/>
                </a:solidFill>
                <a:latin typeface="Calibri"/>
                <a:ea typeface="Calibri"/>
                <a:cs typeface="Calibri"/>
                <a:sym typeface="Calibri"/>
              </a:rPr>
              <a:t>GW frequency evolution at source</a:t>
            </a:r>
            <a:endParaRPr>
              <a:solidFill>
                <a:srgbClr val="FF0000"/>
              </a:solidFill>
              <a:latin typeface="Calibri"/>
              <a:ea typeface="Calibri"/>
              <a:cs typeface="Calibri"/>
              <a:sym typeface="Calibri"/>
            </a:endParaRPr>
          </a:p>
        </p:txBody>
      </p:sp>
      <p:pic>
        <p:nvPicPr>
          <p:cNvPr id="200" name="Google Shape;200;p20"/>
          <p:cNvPicPr preferRelativeResize="0"/>
          <p:nvPr/>
        </p:nvPicPr>
        <p:blipFill>
          <a:blip r:embed="rId5">
            <a:alphaModFix/>
          </a:blip>
          <a:stretch>
            <a:fillRect/>
          </a:stretch>
        </p:blipFill>
        <p:spPr>
          <a:xfrm>
            <a:off x="5062468" y="2463400"/>
            <a:ext cx="2239156" cy="354000"/>
          </a:xfrm>
          <a:prstGeom prst="rect">
            <a:avLst/>
          </a:prstGeom>
          <a:noFill/>
          <a:ln>
            <a:noFill/>
          </a:ln>
        </p:spPr>
      </p:pic>
      <p:sp>
        <p:nvSpPr>
          <p:cNvPr id="201" name="Google Shape;201;p20"/>
          <p:cNvSpPr txBox="1"/>
          <p:nvPr/>
        </p:nvSpPr>
        <p:spPr>
          <a:xfrm>
            <a:off x="4967425" y="2975700"/>
            <a:ext cx="298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0000"/>
                </a:solidFill>
                <a:latin typeface="Calibri"/>
                <a:ea typeface="Calibri"/>
                <a:cs typeface="Calibri"/>
                <a:sym typeface="Calibri"/>
              </a:rPr>
              <a:t>Detector’s chirp mass</a:t>
            </a:r>
            <a:endParaRPr>
              <a:solidFill>
                <a:srgbClr val="FF0000"/>
              </a:solidFill>
              <a:latin typeface="Calibri"/>
              <a:ea typeface="Calibri"/>
              <a:cs typeface="Calibri"/>
              <a:sym typeface="Calibri"/>
            </a:endParaRPr>
          </a:p>
        </p:txBody>
      </p:sp>
      <p:sp>
        <p:nvSpPr>
          <p:cNvPr id="202" name="Google Shape;202;p20"/>
          <p:cNvSpPr txBox="1"/>
          <p:nvPr/>
        </p:nvSpPr>
        <p:spPr>
          <a:xfrm>
            <a:off x="179525" y="3663050"/>
            <a:ext cx="85155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The frequency evolution of a GW is the same at the source anad at the detector, we just need to define a detector frame mass.</a:t>
            </a:r>
            <a:endParaRPr sz="1600">
              <a:latin typeface="Calibri"/>
              <a:ea typeface="Calibri"/>
              <a:cs typeface="Calibri"/>
              <a:sym typeface="Calibri"/>
            </a:endParaRPr>
          </a:p>
        </p:txBody>
      </p:sp>
      <p:pic>
        <p:nvPicPr>
          <p:cNvPr id="203" name="Google Shape;203;p20"/>
          <p:cNvPicPr preferRelativeResize="0"/>
          <p:nvPr/>
        </p:nvPicPr>
        <p:blipFill>
          <a:blip r:embed="rId6">
            <a:alphaModFix/>
          </a:blip>
          <a:stretch>
            <a:fillRect/>
          </a:stretch>
        </p:blipFill>
        <p:spPr>
          <a:xfrm>
            <a:off x="271467" y="2275650"/>
            <a:ext cx="2733086" cy="677100"/>
          </a:xfrm>
          <a:prstGeom prst="rect">
            <a:avLst/>
          </a:prstGeom>
          <a:noFill/>
          <a:ln>
            <a:noFill/>
          </a:ln>
        </p:spPr>
      </p:pic>
      <p:pic>
        <p:nvPicPr>
          <p:cNvPr id="204" name="Google Shape;204;p20"/>
          <p:cNvPicPr preferRelativeResize="0"/>
          <p:nvPr/>
        </p:nvPicPr>
        <p:blipFill rotWithShape="1">
          <a:blip r:embed="rId7">
            <a:alphaModFix/>
          </a:blip>
          <a:srcRect b="87765" l="0" r="0" t="0"/>
          <a:stretch/>
        </p:blipFill>
        <p:spPr>
          <a:xfrm>
            <a:off x="0" y="-21225"/>
            <a:ext cx="9143982" cy="818694"/>
          </a:xfrm>
          <a:prstGeom prst="flowChartDocument">
            <a:avLst/>
          </a:prstGeom>
          <a:noFill/>
          <a:ln>
            <a:noFill/>
          </a:ln>
        </p:spPr>
      </p:pic>
      <p:sp>
        <p:nvSpPr>
          <p:cNvPr id="205" name="Google Shape;205;p20"/>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206" name="Google Shape;206;p20"/>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The cosmic expansion</a:t>
            </a:r>
            <a:endParaRPr b="1" sz="3800">
              <a:latin typeface="Times New Roman"/>
              <a:ea typeface="Times New Roman"/>
              <a:cs typeface="Times New Roman"/>
              <a:sym typeface="Times New Roman"/>
            </a:endParaRPr>
          </a:p>
        </p:txBody>
      </p:sp>
      <p:pic>
        <p:nvPicPr>
          <p:cNvPr id="207" name="Google Shape;207;p20"/>
          <p:cNvPicPr preferRelativeResize="0"/>
          <p:nvPr/>
        </p:nvPicPr>
        <p:blipFill rotWithShape="1">
          <a:blip r:embed="rId8">
            <a:alphaModFix/>
          </a:blip>
          <a:srcRect b="11262" l="7026" r="7496" t="6229"/>
          <a:stretch/>
        </p:blipFill>
        <p:spPr>
          <a:xfrm>
            <a:off x="605259" y="4759424"/>
            <a:ext cx="331528" cy="320028"/>
          </a:xfrm>
          <a:prstGeom prst="rect">
            <a:avLst/>
          </a:prstGeom>
          <a:noFill/>
          <a:ln>
            <a:noFill/>
          </a:ln>
        </p:spPr>
      </p:pic>
      <p:pic>
        <p:nvPicPr>
          <p:cNvPr id="208" name="Google Shape;208;p20" title="LOGO_ERC-FLAG_FP.png"/>
          <p:cNvPicPr preferRelativeResize="0"/>
          <p:nvPr/>
        </p:nvPicPr>
        <p:blipFill>
          <a:blip r:embed="rId9">
            <a:alphaModFix/>
          </a:blip>
          <a:stretch>
            <a:fillRect/>
          </a:stretch>
        </p:blipFill>
        <p:spPr>
          <a:xfrm>
            <a:off x="996333" y="4643785"/>
            <a:ext cx="741436" cy="523932"/>
          </a:xfrm>
          <a:prstGeom prst="rect">
            <a:avLst/>
          </a:prstGeom>
          <a:noFill/>
          <a:ln>
            <a:noFill/>
          </a:ln>
        </p:spPr>
      </p:pic>
      <p:pic>
        <p:nvPicPr>
          <p:cNvPr id="209" name="Google Shape;209;p20"/>
          <p:cNvPicPr preferRelativeResize="0"/>
          <p:nvPr/>
        </p:nvPicPr>
        <p:blipFill>
          <a:blip r:embed="rId10">
            <a:alphaModFix/>
          </a:blip>
          <a:stretch>
            <a:fillRect/>
          </a:stretch>
        </p:blipFill>
        <p:spPr>
          <a:xfrm>
            <a:off x="53101" y="4758496"/>
            <a:ext cx="506192" cy="29605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3" name="Shape 213"/>
        <p:cNvGrpSpPr/>
        <p:nvPr/>
      </p:nvGrpSpPr>
      <p:grpSpPr>
        <a:xfrm>
          <a:off x="0" y="0"/>
          <a:ext cx="0" cy="0"/>
          <a:chOff x="0" y="0"/>
          <a:chExt cx="0" cy="0"/>
        </a:xfrm>
      </p:grpSpPr>
      <p:pic>
        <p:nvPicPr>
          <p:cNvPr id="214" name="Google Shape;214;p21"/>
          <p:cNvPicPr preferRelativeResize="0"/>
          <p:nvPr/>
        </p:nvPicPr>
        <p:blipFill>
          <a:blip r:embed="rId3">
            <a:alphaModFix/>
          </a:blip>
          <a:stretch>
            <a:fillRect/>
          </a:stretch>
        </p:blipFill>
        <p:spPr>
          <a:xfrm>
            <a:off x="145025" y="1164235"/>
            <a:ext cx="2507025" cy="665975"/>
          </a:xfrm>
          <a:prstGeom prst="rect">
            <a:avLst/>
          </a:prstGeom>
          <a:noFill/>
          <a:ln>
            <a:noFill/>
          </a:ln>
        </p:spPr>
      </p:pic>
      <p:pic>
        <p:nvPicPr>
          <p:cNvPr id="215" name="Google Shape;215;p21"/>
          <p:cNvPicPr preferRelativeResize="0"/>
          <p:nvPr/>
        </p:nvPicPr>
        <p:blipFill>
          <a:blip r:embed="rId4">
            <a:alphaModFix/>
          </a:blip>
          <a:stretch>
            <a:fillRect/>
          </a:stretch>
        </p:blipFill>
        <p:spPr>
          <a:xfrm>
            <a:off x="1519024" y="2683300"/>
            <a:ext cx="5905949" cy="813750"/>
          </a:xfrm>
          <a:prstGeom prst="rect">
            <a:avLst/>
          </a:prstGeom>
          <a:noFill/>
          <a:ln>
            <a:noFill/>
          </a:ln>
        </p:spPr>
      </p:pic>
      <p:sp>
        <p:nvSpPr>
          <p:cNvPr id="216" name="Google Shape;216;p21"/>
          <p:cNvSpPr txBox="1"/>
          <p:nvPr/>
        </p:nvSpPr>
        <p:spPr>
          <a:xfrm>
            <a:off x="103325" y="691250"/>
            <a:ext cx="85155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What about the amplitude of a GW?</a:t>
            </a:r>
            <a:endParaRPr sz="1600">
              <a:latin typeface="Calibri"/>
              <a:ea typeface="Calibri"/>
              <a:cs typeface="Calibri"/>
              <a:sym typeface="Calibri"/>
            </a:endParaRPr>
          </a:p>
        </p:txBody>
      </p:sp>
      <p:sp>
        <p:nvSpPr>
          <p:cNvPr id="217" name="Google Shape;217;p21"/>
          <p:cNvSpPr txBox="1"/>
          <p:nvPr/>
        </p:nvSpPr>
        <p:spPr>
          <a:xfrm>
            <a:off x="2894325" y="1390385"/>
            <a:ext cx="298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0000"/>
                </a:solidFill>
                <a:latin typeface="Calibri"/>
                <a:ea typeface="Calibri"/>
                <a:cs typeface="Calibri"/>
                <a:sym typeface="Calibri"/>
              </a:rPr>
              <a:t>Amplitude at the source</a:t>
            </a:r>
            <a:endParaRPr>
              <a:solidFill>
                <a:srgbClr val="FF0000"/>
              </a:solidFill>
              <a:latin typeface="Calibri"/>
              <a:ea typeface="Calibri"/>
              <a:cs typeface="Calibri"/>
              <a:sym typeface="Calibri"/>
            </a:endParaRPr>
          </a:p>
        </p:txBody>
      </p:sp>
      <p:sp>
        <p:nvSpPr>
          <p:cNvPr id="218" name="Google Shape;218;p21"/>
          <p:cNvSpPr txBox="1"/>
          <p:nvPr/>
        </p:nvSpPr>
        <p:spPr>
          <a:xfrm>
            <a:off x="103325" y="2062850"/>
            <a:ext cx="85155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We need to replace all the source quantities with detector quantities and we will note that</a:t>
            </a:r>
            <a:endParaRPr sz="1600">
              <a:latin typeface="Calibri"/>
              <a:ea typeface="Calibri"/>
              <a:cs typeface="Calibri"/>
              <a:sym typeface="Calibri"/>
            </a:endParaRPr>
          </a:p>
        </p:txBody>
      </p:sp>
      <p:sp>
        <p:nvSpPr>
          <p:cNvPr id="219" name="Google Shape;219;p21"/>
          <p:cNvSpPr txBox="1"/>
          <p:nvPr/>
        </p:nvSpPr>
        <p:spPr>
          <a:xfrm>
            <a:off x="103325" y="3815450"/>
            <a:ext cx="85155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From the GW it is possible to directly measure the luminosity distance of the source</a:t>
            </a:r>
            <a:endParaRPr sz="1600">
              <a:latin typeface="Calibri"/>
              <a:ea typeface="Calibri"/>
              <a:cs typeface="Calibri"/>
              <a:sym typeface="Calibri"/>
            </a:endParaRPr>
          </a:p>
        </p:txBody>
      </p:sp>
      <p:pic>
        <p:nvPicPr>
          <p:cNvPr id="220" name="Google Shape;220;p21"/>
          <p:cNvPicPr preferRelativeResize="0"/>
          <p:nvPr/>
        </p:nvPicPr>
        <p:blipFill rotWithShape="1">
          <a:blip r:embed="rId5">
            <a:alphaModFix/>
          </a:blip>
          <a:srcRect b="87765" l="0" r="0" t="0"/>
          <a:stretch/>
        </p:blipFill>
        <p:spPr>
          <a:xfrm>
            <a:off x="0" y="-21225"/>
            <a:ext cx="9143982" cy="818694"/>
          </a:xfrm>
          <a:prstGeom prst="flowChartDocument">
            <a:avLst/>
          </a:prstGeom>
          <a:noFill/>
          <a:ln>
            <a:noFill/>
          </a:ln>
        </p:spPr>
      </p:pic>
      <p:sp>
        <p:nvSpPr>
          <p:cNvPr id="221" name="Google Shape;221;p21"/>
          <p:cNvSpPr txBox="1"/>
          <p:nvPr/>
        </p:nvSpPr>
        <p:spPr>
          <a:xfrm>
            <a:off x="180900" y="125825"/>
            <a:ext cx="8209800" cy="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222" name="Google Shape;222;p21"/>
          <p:cNvSpPr txBox="1"/>
          <p:nvPr/>
        </p:nvSpPr>
        <p:spPr>
          <a:xfrm>
            <a:off x="212346" y="-7865"/>
            <a:ext cx="8658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latin typeface="Times New Roman"/>
                <a:ea typeface="Times New Roman"/>
                <a:cs typeface="Times New Roman"/>
                <a:sym typeface="Times New Roman"/>
              </a:rPr>
              <a:t>The cosmic expansion</a:t>
            </a:r>
            <a:endParaRPr b="1" sz="3800">
              <a:latin typeface="Times New Roman"/>
              <a:ea typeface="Times New Roman"/>
              <a:cs typeface="Times New Roman"/>
              <a:sym typeface="Times New Roman"/>
            </a:endParaRPr>
          </a:p>
        </p:txBody>
      </p:sp>
      <p:pic>
        <p:nvPicPr>
          <p:cNvPr id="223" name="Google Shape;223;p21"/>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224" name="Google Shape;224;p21"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225" name="Google Shape;225;p21"/>
          <p:cNvPicPr preferRelativeResize="0"/>
          <p:nvPr/>
        </p:nvPicPr>
        <p:blipFill>
          <a:blip r:embed="rId8">
            <a:alphaModFix/>
          </a:blip>
          <a:stretch>
            <a:fillRect/>
          </a:stretch>
        </p:blipFill>
        <p:spPr>
          <a:xfrm>
            <a:off x="53101" y="4758496"/>
            <a:ext cx="506192" cy="29605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